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7dfa2511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7dfa2511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7dfa2511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7dfa2511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7dfa2511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7dfa2511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7dfa2511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7dfa2511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7dfa2511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7dfa2511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7dfa2511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7dfa2511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7dfa2511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7dfa2511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7dfa2511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7dfa2511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7dfa2511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7dfa2511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7dfa2511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7dfa2511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d7dfa2511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d7dfa2511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7dfa25116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7dfa25116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7dfa25116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7dfa25116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7dfa2511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d7dfa2511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d7dfa2511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d7dfa2511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7dfa2511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7dfa2511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7dfa2511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7dfa2511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7dfa2511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7dfa2511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7dfa2511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7dfa2511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7dfa2511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7dfa2511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juamber.com/"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sitiolibre.com/curso/pdf/BD07.pdf" TargetMode="External"/><Relationship Id="rId4" Type="http://schemas.openxmlformats.org/officeDocument/2006/relationships/hyperlink" Target="http://www.xtec.cat/~iguixa/materialsGenerics/DAMDAW_M02_UF4_UV_BDOR.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519150"/>
            <a:ext cx="8520600" cy="20526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27500"/>
              <a:buFont typeface="Arial"/>
              <a:buNone/>
            </a:pPr>
            <a:r>
              <a:rPr b="1" lang="es" sz="4000">
                <a:latin typeface="Trebuchet MS"/>
                <a:ea typeface="Trebuchet MS"/>
                <a:cs typeface="Trebuchet MS"/>
                <a:sym typeface="Trebuchet MS"/>
              </a:rPr>
              <a:t>PROYECTO BASES DE OBJETOS RELACIONALES</a:t>
            </a:r>
            <a:endParaRPr b="1" sz="4000">
              <a:latin typeface="Trebuchet MS"/>
              <a:ea typeface="Trebuchet MS"/>
              <a:cs typeface="Trebuchet MS"/>
              <a:sym typeface="Trebuchet MS"/>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4902375" y="3855950"/>
            <a:ext cx="3878400" cy="792600"/>
          </a:xfrm>
          <a:prstGeom prst="rect">
            <a:avLst/>
          </a:prstGeom>
        </p:spPr>
        <p:txBody>
          <a:bodyPr anchorCtr="0" anchor="t" bIns="91425" lIns="91425" spcFirstLastPara="1" rIns="91425" wrap="square" tIns="91425">
            <a:normAutofit fontScale="85000" lnSpcReduction="20000"/>
          </a:bodyPr>
          <a:lstStyle/>
          <a:p>
            <a:pPr indent="0" lvl="0" marL="0" rtl="0" algn="r">
              <a:spcBef>
                <a:spcPts val="0"/>
              </a:spcBef>
              <a:spcAft>
                <a:spcPts val="0"/>
              </a:spcAft>
              <a:buNone/>
            </a:pPr>
            <a:r>
              <a:rPr lang="es"/>
              <a:t>Juan Sáez García</a:t>
            </a:r>
            <a:endParaRPr/>
          </a:p>
          <a:p>
            <a:pPr indent="0" lvl="0" marL="0" rtl="0" algn="r">
              <a:spcBef>
                <a:spcPts val="0"/>
              </a:spcBef>
              <a:spcAft>
                <a:spcPts val="0"/>
              </a:spcAft>
              <a:buNone/>
            </a:pPr>
            <a:r>
              <a:rPr lang="es" u="sng">
                <a:solidFill>
                  <a:schemeClr val="hlink"/>
                </a:solidFill>
                <a:hlinkClick r:id="rId3"/>
              </a:rPr>
              <a:t>juamber.com</a:t>
            </a:r>
            <a:endParaRPr/>
          </a:p>
        </p:txBody>
      </p:sp>
      <p:pic>
        <p:nvPicPr>
          <p:cNvPr id="56" name="Google Shape;56;p13"/>
          <p:cNvPicPr preferRelativeResize="0"/>
          <p:nvPr/>
        </p:nvPicPr>
        <p:blipFill>
          <a:blip r:embed="rId4">
            <a:alphaModFix/>
          </a:blip>
          <a:stretch>
            <a:fillRect/>
          </a:stretch>
        </p:blipFill>
        <p:spPr>
          <a:xfrm>
            <a:off x="414875" y="1824475"/>
            <a:ext cx="3766225" cy="3012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27500"/>
              <a:buFont typeface="Arial"/>
              <a:buNone/>
            </a:pPr>
            <a:r>
              <a:rPr b="1" lang="es" sz="4000">
                <a:latin typeface="Trebuchet MS"/>
                <a:ea typeface="Trebuchet MS"/>
                <a:cs typeface="Trebuchet MS"/>
                <a:sym typeface="Trebuchet MS"/>
              </a:rPr>
              <a:t>8. MÉTODO MAP</a:t>
            </a:r>
            <a:endParaRPr/>
          </a:p>
        </p:txBody>
      </p:sp>
      <p:sp>
        <p:nvSpPr>
          <p:cNvPr id="115" name="Google Shape;115;p22"/>
          <p:cNvSpPr txBox="1"/>
          <p:nvPr>
            <p:ph idx="1" type="body"/>
          </p:nvPr>
        </p:nvSpPr>
        <p:spPr>
          <a:xfrm>
            <a:off x="311700" y="1152475"/>
            <a:ext cx="3465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sz="1500">
                <a:solidFill>
                  <a:schemeClr val="dk1"/>
                </a:solidFill>
                <a:latin typeface="Trebuchet MS"/>
                <a:ea typeface="Trebuchet MS"/>
                <a:cs typeface="Trebuchet MS"/>
                <a:sym typeface="Trebuchet MS"/>
              </a:rPr>
              <a:t>Los valores de un tipo escalar, como CHAR o REAL, tienen un orden predefinido que permite compararlos. Sin embargo, las instancias de un objeto carecen de un orden predefinido. Para ordenarlas, el PL/SQL invoca a un método de MAP definido por el usuario. En el siguiente ejemplo, la palabra clave MAP indica que el método convert ordena los objetos Rational proyectándose como números reales: </a:t>
            </a:r>
            <a:endParaRPr/>
          </a:p>
        </p:txBody>
      </p:sp>
      <p:sp>
        <p:nvSpPr>
          <p:cNvPr id="116" name="Google Shape;116;p22"/>
          <p:cNvSpPr txBox="1"/>
          <p:nvPr/>
        </p:nvSpPr>
        <p:spPr>
          <a:xfrm>
            <a:off x="5109150" y="372600"/>
            <a:ext cx="3000000" cy="439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500">
                <a:solidFill>
                  <a:srgbClr val="1155CC"/>
                </a:solidFill>
                <a:latin typeface="Trebuchet MS"/>
                <a:ea typeface="Trebuchet MS"/>
                <a:cs typeface="Trebuchet MS"/>
                <a:sym typeface="Trebuchet MS"/>
              </a:rPr>
              <a:t>CREATE TYPE</a:t>
            </a:r>
            <a:r>
              <a:rPr lang="es" sz="1500">
                <a:solidFill>
                  <a:schemeClr val="dk1"/>
                </a:solidFill>
                <a:latin typeface="Trebuchet MS"/>
                <a:ea typeface="Trebuchet MS"/>
                <a:cs typeface="Trebuchet MS"/>
                <a:sym typeface="Trebuchet MS"/>
              </a:rPr>
              <a:t> Rational </a:t>
            </a:r>
            <a:r>
              <a:rPr lang="es" sz="1500">
                <a:solidFill>
                  <a:srgbClr val="1155CC"/>
                </a:solidFill>
                <a:latin typeface="Trebuchet MS"/>
                <a:ea typeface="Trebuchet MS"/>
                <a:cs typeface="Trebuchet MS"/>
                <a:sym typeface="Trebuchet MS"/>
              </a:rPr>
              <a:t>AS OBJECT</a:t>
            </a:r>
            <a:r>
              <a:rPr lang="es" sz="1500">
                <a:solidFill>
                  <a:schemeClr val="dk1"/>
                </a:solidFill>
                <a:latin typeface="Trebuchet MS"/>
                <a:ea typeface="Trebuchet MS"/>
                <a:cs typeface="Trebuchet MS"/>
                <a:sym typeface="Trebuchet MS"/>
              </a:rPr>
              <a:t> ( </a:t>
            </a:r>
            <a:endParaRPr sz="1500">
              <a:solidFill>
                <a:schemeClr val="dk1"/>
              </a:solidFill>
              <a:latin typeface="Trebuchet MS"/>
              <a:ea typeface="Trebuchet MS"/>
              <a:cs typeface="Trebuchet MS"/>
              <a:sym typeface="Trebuchet MS"/>
            </a:endParaRPr>
          </a:p>
          <a:p>
            <a:pPr indent="0" lvl="0" marL="457200" rtl="0" algn="l">
              <a:lnSpc>
                <a:spcPct val="115000"/>
              </a:lnSpc>
              <a:spcBef>
                <a:spcPts val="0"/>
              </a:spcBef>
              <a:spcAft>
                <a:spcPts val="0"/>
              </a:spcAft>
              <a:buNone/>
            </a:pPr>
            <a:r>
              <a:rPr lang="es" sz="1500">
                <a:solidFill>
                  <a:schemeClr val="dk1"/>
                </a:solidFill>
                <a:latin typeface="Trebuchet MS"/>
                <a:ea typeface="Trebuchet MS"/>
                <a:cs typeface="Trebuchet MS"/>
                <a:sym typeface="Trebuchet MS"/>
              </a:rPr>
              <a:t>num </a:t>
            </a:r>
            <a:r>
              <a:rPr lang="es" sz="1500">
                <a:solidFill>
                  <a:srgbClr val="1155CC"/>
                </a:solidFill>
                <a:latin typeface="Trebuchet MS"/>
                <a:ea typeface="Trebuchet MS"/>
                <a:cs typeface="Trebuchet MS"/>
                <a:sym typeface="Trebuchet MS"/>
              </a:rPr>
              <a:t>INTEGER </a:t>
            </a:r>
            <a:r>
              <a:rPr lang="es" sz="1500">
                <a:solidFill>
                  <a:schemeClr val="dk1"/>
                </a:solidFill>
                <a:latin typeface="Trebuchet MS"/>
                <a:ea typeface="Trebuchet MS"/>
                <a:cs typeface="Trebuchet MS"/>
                <a:sym typeface="Trebuchet MS"/>
              </a:rPr>
              <a:t>, </a:t>
            </a:r>
            <a:endParaRPr sz="1500">
              <a:solidFill>
                <a:schemeClr val="dk1"/>
              </a:solidFill>
              <a:latin typeface="Trebuchet MS"/>
              <a:ea typeface="Trebuchet MS"/>
              <a:cs typeface="Trebuchet MS"/>
              <a:sym typeface="Trebuchet MS"/>
            </a:endParaRPr>
          </a:p>
          <a:p>
            <a:pPr indent="0" lvl="0" marL="457200" rtl="0" algn="l">
              <a:lnSpc>
                <a:spcPct val="115000"/>
              </a:lnSpc>
              <a:spcBef>
                <a:spcPts val="0"/>
              </a:spcBef>
              <a:spcAft>
                <a:spcPts val="0"/>
              </a:spcAft>
              <a:buNone/>
            </a:pPr>
            <a:r>
              <a:rPr lang="es" sz="1500">
                <a:solidFill>
                  <a:schemeClr val="dk1"/>
                </a:solidFill>
                <a:latin typeface="Trebuchet MS"/>
                <a:ea typeface="Trebuchet MS"/>
                <a:cs typeface="Trebuchet MS"/>
                <a:sym typeface="Trebuchet MS"/>
              </a:rPr>
              <a:t>den </a:t>
            </a:r>
            <a:r>
              <a:rPr lang="es" sz="1500">
                <a:solidFill>
                  <a:srgbClr val="1155CC"/>
                </a:solidFill>
                <a:latin typeface="Trebuchet MS"/>
                <a:ea typeface="Trebuchet MS"/>
                <a:cs typeface="Trebuchet MS"/>
                <a:sym typeface="Trebuchet MS"/>
              </a:rPr>
              <a:t>INTEGER </a:t>
            </a:r>
            <a:r>
              <a:rPr lang="es" sz="1500">
                <a:solidFill>
                  <a:schemeClr val="dk1"/>
                </a:solidFill>
                <a:latin typeface="Trebuchet MS"/>
                <a:ea typeface="Trebuchet MS"/>
                <a:cs typeface="Trebuchet MS"/>
                <a:sym typeface="Trebuchet MS"/>
              </a:rPr>
              <a:t>, </a:t>
            </a:r>
            <a:endParaRPr sz="1500">
              <a:solidFill>
                <a:schemeClr val="dk1"/>
              </a:solidFill>
              <a:latin typeface="Trebuchet MS"/>
              <a:ea typeface="Trebuchet MS"/>
              <a:cs typeface="Trebuchet MS"/>
              <a:sym typeface="Trebuchet MS"/>
            </a:endParaRPr>
          </a:p>
          <a:p>
            <a:pPr indent="457200" lvl="0" marL="0" rtl="0" algn="l">
              <a:lnSpc>
                <a:spcPct val="115000"/>
              </a:lnSpc>
              <a:spcBef>
                <a:spcPts val="0"/>
              </a:spcBef>
              <a:spcAft>
                <a:spcPts val="0"/>
              </a:spcAft>
              <a:buNone/>
            </a:pPr>
            <a:r>
              <a:rPr lang="es" sz="1500">
                <a:solidFill>
                  <a:srgbClr val="1155CC"/>
                </a:solidFill>
                <a:latin typeface="Trebuchet MS"/>
                <a:ea typeface="Trebuchet MS"/>
                <a:cs typeface="Trebuchet MS"/>
                <a:sym typeface="Trebuchet MS"/>
              </a:rPr>
              <a:t>MAP MEMBER FUNCTION </a:t>
            </a:r>
            <a:r>
              <a:rPr lang="es" sz="1500">
                <a:solidFill>
                  <a:schemeClr val="dk1"/>
                </a:solidFill>
                <a:latin typeface="Trebuchet MS"/>
                <a:ea typeface="Trebuchet MS"/>
                <a:cs typeface="Trebuchet MS"/>
                <a:sym typeface="Trebuchet MS"/>
              </a:rPr>
              <a:t>convert </a:t>
            </a:r>
            <a:r>
              <a:rPr lang="es" sz="1500">
                <a:solidFill>
                  <a:srgbClr val="1155CC"/>
                </a:solidFill>
                <a:latin typeface="Trebuchet MS"/>
                <a:ea typeface="Trebuchet MS"/>
                <a:cs typeface="Trebuchet MS"/>
                <a:sym typeface="Trebuchet MS"/>
              </a:rPr>
              <a:t>RETURN REAL</a:t>
            </a:r>
            <a:endParaRPr sz="1500">
              <a:solidFill>
                <a:srgbClr val="1155CC"/>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lang="es" sz="1500">
                <a:solidFill>
                  <a:schemeClr val="dk1"/>
                </a:solidFill>
                <a:latin typeface="Trebuchet MS"/>
                <a:ea typeface="Trebuchet MS"/>
                <a:cs typeface="Trebuchet MS"/>
                <a:sym typeface="Trebuchet MS"/>
              </a:rPr>
              <a:t>) ; </a:t>
            </a:r>
            <a:endParaRPr sz="15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sz="15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sz="15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lang="es" sz="1500">
                <a:solidFill>
                  <a:srgbClr val="1155CC"/>
                </a:solidFill>
                <a:latin typeface="Trebuchet MS"/>
                <a:ea typeface="Trebuchet MS"/>
                <a:cs typeface="Trebuchet MS"/>
                <a:sym typeface="Trebuchet MS"/>
              </a:rPr>
              <a:t>CREATE TYPE BODY</a:t>
            </a:r>
            <a:r>
              <a:rPr lang="es" sz="1500">
                <a:solidFill>
                  <a:schemeClr val="dk1"/>
                </a:solidFill>
                <a:latin typeface="Trebuchet MS"/>
                <a:ea typeface="Trebuchet MS"/>
                <a:cs typeface="Trebuchet MS"/>
                <a:sym typeface="Trebuchet MS"/>
              </a:rPr>
              <a:t> Rational </a:t>
            </a:r>
            <a:r>
              <a:rPr lang="es" sz="1500">
                <a:solidFill>
                  <a:srgbClr val="1155CC"/>
                </a:solidFill>
                <a:latin typeface="Trebuchet MS"/>
                <a:ea typeface="Trebuchet MS"/>
                <a:cs typeface="Trebuchet MS"/>
                <a:sym typeface="Trebuchet MS"/>
              </a:rPr>
              <a:t>AS </a:t>
            </a:r>
            <a:endParaRPr sz="1500">
              <a:solidFill>
                <a:srgbClr val="1155CC"/>
              </a:solidFill>
              <a:latin typeface="Trebuchet MS"/>
              <a:ea typeface="Trebuchet MS"/>
              <a:cs typeface="Trebuchet MS"/>
              <a:sym typeface="Trebuchet MS"/>
            </a:endParaRPr>
          </a:p>
          <a:p>
            <a:pPr indent="0" lvl="0" marL="457200" rtl="0" algn="l">
              <a:lnSpc>
                <a:spcPct val="115000"/>
              </a:lnSpc>
              <a:spcBef>
                <a:spcPts val="0"/>
              </a:spcBef>
              <a:spcAft>
                <a:spcPts val="0"/>
              </a:spcAft>
              <a:buNone/>
            </a:pPr>
            <a:r>
              <a:rPr lang="es" sz="1500">
                <a:solidFill>
                  <a:srgbClr val="1155CC"/>
                </a:solidFill>
                <a:latin typeface="Trebuchet MS"/>
                <a:ea typeface="Trebuchet MS"/>
                <a:cs typeface="Trebuchet MS"/>
                <a:sym typeface="Trebuchet MS"/>
              </a:rPr>
              <a:t>MAP MEMBER FUNCTION</a:t>
            </a:r>
            <a:r>
              <a:rPr lang="es" sz="1500">
                <a:solidFill>
                  <a:schemeClr val="dk1"/>
                </a:solidFill>
                <a:latin typeface="Trebuchet MS"/>
                <a:ea typeface="Trebuchet MS"/>
                <a:cs typeface="Trebuchet MS"/>
                <a:sym typeface="Trebuchet MS"/>
              </a:rPr>
              <a:t> convert </a:t>
            </a:r>
            <a:r>
              <a:rPr lang="es" sz="1500">
                <a:solidFill>
                  <a:srgbClr val="1155CC"/>
                </a:solidFill>
                <a:latin typeface="Trebuchet MS"/>
                <a:ea typeface="Trebuchet MS"/>
                <a:cs typeface="Trebuchet MS"/>
                <a:sym typeface="Trebuchet MS"/>
              </a:rPr>
              <a:t>RETURN REAL IS  </a:t>
            </a:r>
            <a:endParaRPr sz="1500">
              <a:solidFill>
                <a:srgbClr val="1155CC"/>
              </a:solidFill>
              <a:latin typeface="Trebuchet MS"/>
              <a:ea typeface="Trebuchet MS"/>
              <a:cs typeface="Trebuchet MS"/>
              <a:sym typeface="Trebuchet MS"/>
            </a:endParaRPr>
          </a:p>
          <a:p>
            <a:pPr indent="457200" lvl="0" marL="457200" rtl="0" algn="l">
              <a:lnSpc>
                <a:spcPct val="115000"/>
              </a:lnSpc>
              <a:spcBef>
                <a:spcPts val="0"/>
              </a:spcBef>
              <a:spcAft>
                <a:spcPts val="0"/>
              </a:spcAft>
              <a:buNone/>
            </a:pPr>
            <a:r>
              <a:rPr lang="es" sz="1500">
                <a:solidFill>
                  <a:srgbClr val="1155CC"/>
                </a:solidFill>
                <a:latin typeface="Trebuchet MS"/>
                <a:ea typeface="Trebuchet MS"/>
                <a:cs typeface="Trebuchet MS"/>
                <a:sym typeface="Trebuchet MS"/>
              </a:rPr>
              <a:t>BEGIN RETURN</a:t>
            </a:r>
            <a:r>
              <a:rPr lang="es" sz="1500">
                <a:solidFill>
                  <a:schemeClr val="dk1"/>
                </a:solidFill>
                <a:latin typeface="Trebuchet MS"/>
                <a:ea typeface="Trebuchet MS"/>
                <a:cs typeface="Trebuchet MS"/>
                <a:sym typeface="Trebuchet MS"/>
              </a:rPr>
              <a:t> num / den; </a:t>
            </a:r>
            <a:endParaRPr sz="1500">
              <a:solidFill>
                <a:schemeClr val="dk1"/>
              </a:solidFill>
              <a:latin typeface="Trebuchet MS"/>
              <a:ea typeface="Trebuchet MS"/>
              <a:cs typeface="Trebuchet MS"/>
              <a:sym typeface="Trebuchet MS"/>
            </a:endParaRPr>
          </a:p>
          <a:p>
            <a:pPr indent="0" lvl="0" marL="457200" rtl="0" algn="l">
              <a:lnSpc>
                <a:spcPct val="115000"/>
              </a:lnSpc>
              <a:spcBef>
                <a:spcPts val="0"/>
              </a:spcBef>
              <a:spcAft>
                <a:spcPts val="0"/>
              </a:spcAft>
              <a:buNone/>
            </a:pPr>
            <a:r>
              <a:rPr lang="es" sz="1500">
                <a:solidFill>
                  <a:srgbClr val="1155CC"/>
                </a:solidFill>
                <a:latin typeface="Trebuchet MS"/>
                <a:ea typeface="Trebuchet MS"/>
                <a:cs typeface="Trebuchet MS"/>
                <a:sym typeface="Trebuchet MS"/>
              </a:rPr>
              <a:t>END </a:t>
            </a:r>
            <a:r>
              <a:rPr lang="es" sz="1500">
                <a:solidFill>
                  <a:schemeClr val="dk1"/>
                </a:solidFill>
                <a:latin typeface="Trebuchet MS"/>
                <a:ea typeface="Trebuchet MS"/>
                <a:cs typeface="Trebuchet MS"/>
                <a:sym typeface="Trebuchet MS"/>
              </a:rPr>
              <a:t>convert ; </a:t>
            </a:r>
            <a:endParaRPr sz="15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lang="es" sz="1500">
                <a:solidFill>
                  <a:srgbClr val="1155CC"/>
                </a:solidFill>
                <a:latin typeface="Trebuchet MS"/>
                <a:ea typeface="Trebuchet MS"/>
                <a:cs typeface="Trebuchet MS"/>
                <a:sym typeface="Trebuchet MS"/>
              </a:rPr>
              <a:t>END</a:t>
            </a:r>
            <a:r>
              <a:rPr lang="es" sz="1500">
                <a:solidFill>
                  <a:schemeClr val="dk1"/>
                </a:solidFill>
                <a:latin typeface="Trebuchet MS"/>
                <a:ea typeface="Trebuchet MS"/>
                <a:cs typeface="Trebuchet MS"/>
                <a:sym typeface="Trebuchet MS"/>
              </a:rPr>
              <a:t>; </a:t>
            </a:r>
            <a:endParaRPr sz="1500">
              <a:solidFill>
                <a:schemeClr val="dk1"/>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27500"/>
              <a:buFont typeface="Arial"/>
              <a:buNone/>
            </a:pPr>
            <a:r>
              <a:rPr b="1" lang="es" sz="4000">
                <a:latin typeface="Trebuchet MS"/>
                <a:ea typeface="Trebuchet MS"/>
                <a:cs typeface="Trebuchet MS"/>
                <a:sym typeface="Trebuchet MS"/>
              </a:rPr>
              <a:t>8. MÉTODO ORDER</a:t>
            </a:r>
            <a:endParaRPr/>
          </a:p>
          <a:p>
            <a:pPr indent="0" lvl="0" marL="0" rtl="0" algn="l">
              <a:spcBef>
                <a:spcPts val="0"/>
              </a:spcBef>
              <a:spcAft>
                <a:spcPts val="0"/>
              </a:spcAft>
              <a:buNone/>
            </a:pPr>
            <a:r>
              <a:t/>
            </a:r>
            <a:endParaRPr/>
          </a:p>
        </p:txBody>
      </p:sp>
      <p:sp>
        <p:nvSpPr>
          <p:cNvPr id="122" name="Google Shape;122;p23"/>
          <p:cNvSpPr txBox="1"/>
          <p:nvPr>
            <p:ph idx="1" type="body"/>
          </p:nvPr>
        </p:nvSpPr>
        <p:spPr>
          <a:xfrm>
            <a:off x="311700" y="1152475"/>
            <a:ext cx="4633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sz="1500">
                <a:solidFill>
                  <a:schemeClr val="dk1"/>
                </a:solidFill>
                <a:latin typeface="Trebuchet MS"/>
                <a:ea typeface="Trebuchet MS"/>
                <a:cs typeface="Trebuchet MS"/>
                <a:sym typeface="Trebuchet MS"/>
              </a:rPr>
              <a:t>Un método ORDER utiliza dos parámetros: el parámetro predefinido SELF y otro objeto del mismo tipo. En el siguiente ejemplo, la palabra clave ORDER indica que el método match compara dos objetos. Supongamos que c1 y c2 son objetos del tipo Customer. Una comparación del tipo c1 &gt; c2 invoca al método match automáticamente. El método devuelve un número negativo, cero o positivo que indica que SELF es respectivamente menor, igual o mayor que el otro parámetro: </a:t>
            </a:r>
            <a:endParaRPr/>
          </a:p>
        </p:txBody>
      </p:sp>
      <p:sp>
        <p:nvSpPr>
          <p:cNvPr id="123" name="Google Shape;123;p23"/>
          <p:cNvSpPr txBox="1"/>
          <p:nvPr/>
        </p:nvSpPr>
        <p:spPr>
          <a:xfrm>
            <a:off x="4842150" y="103025"/>
            <a:ext cx="4181700" cy="483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200">
                <a:solidFill>
                  <a:srgbClr val="1155CC"/>
                </a:solidFill>
                <a:latin typeface="Trebuchet MS"/>
                <a:ea typeface="Trebuchet MS"/>
                <a:cs typeface="Trebuchet MS"/>
                <a:sym typeface="Trebuchet MS"/>
              </a:rPr>
              <a:t>CREATE TYPE</a:t>
            </a:r>
            <a:r>
              <a:rPr lang="es" sz="1200">
                <a:solidFill>
                  <a:schemeClr val="dk1"/>
                </a:solidFill>
                <a:latin typeface="Trebuchet MS"/>
                <a:ea typeface="Trebuchet MS"/>
                <a:cs typeface="Trebuchet MS"/>
                <a:sym typeface="Trebuchet MS"/>
              </a:rPr>
              <a:t> Customer </a:t>
            </a:r>
            <a:r>
              <a:rPr lang="es" sz="1200">
                <a:solidFill>
                  <a:srgbClr val="1155CC"/>
                </a:solidFill>
                <a:latin typeface="Trebuchet MS"/>
                <a:ea typeface="Trebuchet MS"/>
                <a:cs typeface="Trebuchet MS"/>
                <a:sym typeface="Trebuchet MS"/>
              </a:rPr>
              <a:t>AS OBJECT</a:t>
            </a:r>
            <a:r>
              <a:rPr lang="es" sz="1200">
                <a:solidFill>
                  <a:schemeClr val="dk1"/>
                </a:solidFill>
                <a:latin typeface="Trebuchet MS"/>
                <a:ea typeface="Trebuchet MS"/>
                <a:cs typeface="Trebuchet MS"/>
                <a:sym typeface="Trebuchet MS"/>
              </a:rPr>
              <a:t> ( </a:t>
            </a:r>
            <a:endParaRPr sz="1200">
              <a:solidFill>
                <a:schemeClr val="dk1"/>
              </a:solidFill>
              <a:latin typeface="Trebuchet MS"/>
              <a:ea typeface="Trebuchet MS"/>
              <a:cs typeface="Trebuchet MS"/>
              <a:sym typeface="Trebuchet MS"/>
            </a:endParaRPr>
          </a:p>
          <a:p>
            <a:pPr indent="0" lvl="0" marL="457200" rtl="0" algn="l">
              <a:lnSpc>
                <a:spcPct val="115000"/>
              </a:lnSpc>
              <a:spcBef>
                <a:spcPts val="0"/>
              </a:spcBef>
              <a:spcAft>
                <a:spcPts val="0"/>
              </a:spcAft>
              <a:buNone/>
            </a:pPr>
            <a:r>
              <a:rPr lang="es" sz="1200">
                <a:solidFill>
                  <a:schemeClr val="dk1"/>
                </a:solidFill>
                <a:latin typeface="Trebuchet MS"/>
                <a:ea typeface="Trebuchet MS"/>
                <a:cs typeface="Trebuchet MS"/>
                <a:sym typeface="Trebuchet MS"/>
              </a:rPr>
              <a:t>id </a:t>
            </a:r>
            <a:r>
              <a:rPr lang="es" sz="1200">
                <a:solidFill>
                  <a:srgbClr val="1155CC"/>
                </a:solidFill>
                <a:latin typeface="Trebuchet MS"/>
                <a:ea typeface="Trebuchet MS"/>
                <a:cs typeface="Trebuchet MS"/>
                <a:sym typeface="Trebuchet MS"/>
              </a:rPr>
              <a:t>NUMBER</a:t>
            </a:r>
            <a:r>
              <a:rPr lang="es" sz="1200">
                <a:solidFill>
                  <a:schemeClr val="dk1"/>
                </a:solidFill>
                <a:latin typeface="Trebuchet MS"/>
                <a:ea typeface="Trebuchet MS"/>
                <a:cs typeface="Trebuchet MS"/>
                <a:sym typeface="Trebuchet MS"/>
              </a:rPr>
              <a:t>, </a:t>
            </a:r>
            <a:endParaRPr sz="1200">
              <a:solidFill>
                <a:schemeClr val="dk1"/>
              </a:solidFill>
              <a:latin typeface="Trebuchet MS"/>
              <a:ea typeface="Trebuchet MS"/>
              <a:cs typeface="Trebuchet MS"/>
              <a:sym typeface="Trebuchet MS"/>
            </a:endParaRPr>
          </a:p>
          <a:p>
            <a:pPr indent="0" lvl="0" marL="457200" rtl="0" algn="l">
              <a:lnSpc>
                <a:spcPct val="115000"/>
              </a:lnSpc>
              <a:spcBef>
                <a:spcPts val="0"/>
              </a:spcBef>
              <a:spcAft>
                <a:spcPts val="0"/>
              </a:spcAft>
              <a:buNone/>
            </a:pPr>
            <a:r>
              <a:rPr lang="es" sz="1200">
                <a:solidFill>
                  <a:schemeClr val="dk1"/>
                </a:solidFill>
                <a:latin typeface="Trebuchet MS"/>
                <a:ea typeface="Trebuchet MS"/>
                <a:cs typeface="Trebuchet MS"/>
                <a:sym typeface="Trebuchet MS"/>
              </a:rPr>
              <a:t>name </a:t>
            </a:r>
            <a:r>
              <a:rPr lang="es" sz="1200">
                <a:solidFill>
                  <a:srgbClr val="1155CC"/>
                </a:solidFill>
                <a:latin typeface="Trebuchet MS"/>
                <a:ea typeface="Trebuchet MS"/>
                <a:cs typeface="Trebuchet MS"/>
                <a:sym typeface="Trebuchet MS"/>
              </a:rPr>
              <a:t>VARCHAR</a:t>
            </a:r>
            <a:r>
              <a:rPr lang="es" sz="1200">
                <a:solidFill>
                  <a:schemeClr val="dk1"/>
                </a:solidFill>
                <a:latin typeface="Trebuchet MS"/>
                <a:ea typeface="Trebuchet MS"/>
                <a:cs typeface="Trebuchet MS"/>
                <a:sym typeface="Trebuchet MS"/>
              </a:rPr>
              <a:t>(20) , </a:t>
            </a:r>
            <a:endParaRPr sz="1200">
              <a:solidFill>
                <a:schemeClr val="dk1"/>
              </a:solidFill>
              <a:latin typeface="Trebuchet MS"/>
              <a:ea typeface="Trebuchet MS"/>
              <a:cs typeface="Trebuchet MS"/>
              <a:sym typeface="Trebuchet MS"/>
            </a:endParaRPr>
          </a:p>
          <a:p>
            <a:pPr indent="0" lvl="0" marL="457200" rtl="0" algn="l">
              <a:lnSpc>
                <a:spcPct val="115000"/>
              </a:lnSpc>
              <a:spcBef>
                <a:spcPts val="0"/>
              </a:spcBef>
              <a:spcAft>
                <a:spcPts val="0"/>
              </a:spcAft>
              <a:buNone/>
            </a:pPr>
            <a:r>
              <a:rPr lang="es" sz="1200">
                <a:solidFill>
                  <a:schemeClr val="dk1"/>
                </a:solidFill>
                <a:latin typeface="Trebuchet MS"/>
                <a:ea typeface="Trebuchet MS"/>
                <a:cs typeface="Trebuchet MS"/>
                <a:sym typeface="Trebuchet MS"/>
              </a:rPr>
              <a:t>addr </a:t>
            </a:r>
            <a:r>
              <a:rPr lang="es" sz="1200">
                <a:solidFill>
                  <a:srgbClr val="1155CC"/>
                </a:solidFill>
                <a:latin typeface="Trebuchet MS"/>
                <a:ea typeface="Trebuchet MS"/>
                <a:cs typeface="Trebuchet MS"/>
                <a:sym typeface="Trebuchet MS"/>
              </a:rPr>
              <a:t>VARCHAR</a:t>
            </a:r>
            <a:r>
              <a:rPr lang="es" sz="1200">
                <a:solidFill>
                  <a:schemeClr val="dk1"/>
                </a:solidFill>
                <a:latin typeface="Trebuchet MS"/>
                <a:ea typeface="Trebuchet MS"/>
                <a:cs typeface="Trebuchet MS"/>
                <a:sym typeface="Trebuchet MS"/>
              </a:rPr>
              <a:t>(30) , </a:t>
            </a:r>
            <a:endParaRPr sz="1200">
              <a:solidFill>
                <a:schemeClr val="dk1"/>
              </a:solidFill>
              <a:latin typeface="Trebuchet MS"/>
              <a:ea typeface="Trebuchet MS"/>
              <a:cs typeface="Trebuchet MS"/>
              <a:sym typeface="Trebuchet MS"/>
            </a:endParaRPr>
          </a:p>
          <a:p>
            <a:pPr indent="0" lvl="0" marL="457200" rtl="0" algn="l">
              <a:lnSpc>
                <a:spcPct val="115000"/>
              </a:lnSpc>
              <a:spcBef>
                <a:spcPts val="0"/>
              </a:spcBef>
              <a:spcAft>
                <a:spcPts val="0"/>
              </a:spcAft>
              <a:buNone/>
            </a:pPr>
            <a:r>
              <a:t/>
            </a:r>
            <a:endParaRPr sz="1200">
              <a:solidFill>
                <a:schemeClr val="dk1"/>
              </a:solidFill>
              <a:latin typeface="Trebuchet MS"/>
              <a:ea typeface="Trebuchet MS"/>
              <a:cs typeface="Trebuchet MS"/>
              <a:sym typeface="Trebuchet MS"/>
            </a:endParaRPr>
          </a:p>
          <a:p>
            <a:pPr indent="0" lvl="0" marL="457200" rtl="0" algn="l">
              <a:lnSpc>
                <a:spcPct val="115000"/>
              </a:lnSpc>
              <a:spcBef>
                <a:spcPts val="0"/>
              </a:spcBef>
              <a:spcAft>
                <a:spcPts val="0"/>
              </a:spcAft>
              <a:buNone/>
            </a:pPr>
            <a:r>
              <a:rPr lang="es" sz="1200">
                <a:solidFill>
                  <a:srgbClr val="1155CC"/>
                </a:solidFill>
                <a:latin typeface="Trebuchet MS"/>
                <a:ea typeface="Trebuchet MS"/>
                <a:cs typeface="Trebuchet MS"/>
                <a:sym typeface="Trebuchet MS"/>
              </a:rPr>
              <a:t>ORDER MEMBER FUNCTION</a:t>
            </a:r>
            <a:r>
              <a:rPr lang="es" sz="1200">
                <a:solidFill>
                  <a:schemeClr val="dk1"/>
                </a:solidFill>
                <a:latin typeface="Trebuchet MS"/>
                <a:ea typeface="Trebuchet MS"/>
                <a:cs typeface="Trebuchet MS"/>
                <a:sym typeface="Trebuchet MS"/>
              </a:rPr>
              <a:t> match ( c Customer ) </a:t>
            </a:r>
            <a:r>
              <a:rPr lang="es" sz="1200">
                <a:solidFill>
                  <a:srgbClr val="1155CC"/>
                </a:solidFill>
                <a:latin typeface="Trebuchet MS"/>
                <a:ea typeface="Trebuchet MS"/>
                <a:cs typeface="Trebuchet MS"/>
                <a:sym typeface="Trebuchet MS"/>
              </a:rPr>
              <a:t>RETURN INTEGER </a:t>
            </a:r>
            <a:endParaRPr sz="1200">
              <a:solidFill>
                <a:srgbClr val="1155CC"/>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lang="es" sz="1200">
                <a:solidFill>
                  <a:schemeClr val="dk1"/>
                </a:solidFill>
                <a:latin typeface="Trebuchet MS"/>
                <a:ea typeface="Trebuchet MS"/>
                <a:cs typeface="Trebuchet MS"/>
                <a:sym typeface="Trebuchet MS"/>
              </a:rPr>
              <a:t>) ; </a:t>
            </a:r>
            <a:endParaRPr sz="12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sz="12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sz="12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lang="es" sz="1200">
                <a:solidFill>
                  <a:srgbClr val="1155CC"/>
                </a:solidFill>
                <a:latin typeface="Trebuchet MS"/>
                <a:ea typeface="Trebuchet MS"/>
                <a:cs typeface="Trebuchet MS"/>
                <a:sym typeface="Trebuchet MS"/>
              </a:rPr>
              <a:t>CREATE TYPE BODY</a:t>
            </a:r>
            <a:r>
              <a:rPr lang="es" sz="1200">
                <a:solidFill>
                  <a:schemeClr val="dk1"/>
                </a:solidFill>
                <a:latin typeface="Trebuchet MS"/>
                <a:ea typeface="Trebuchet MS"/>
                <a:cs typeface="Trebuchet MS"/>
                <a:sym typeface="Trebuchet MS"/>
              </a:rPr>
              <a:t> Customer </a:t>
            </a:r>
            <a:r>
              <a:rPr lang="es" sz="1200">
                <a:solidFill>
                  <a:srgbClr val="1155CC"/>
                </a:solidFill>
                <a:latin typeface="Trebuchet MS"/>
                <a:ea typeface="Trebuchet MS"/>
                <a:cs typeface="Trebuchet MS"/>
                <a:sym typeface="Trebuchet MS"/>
              </a:rPr>
              <a:t>AS </a:t>
            </a:r>
            <a:endParaRPr sz="1200">
              <a:solidFill>
                <a:srgbClr val="1155CC"/>
              </a:solidFill>
              <a:latin typeface="Trebuchet MS"/>
              <a:ea typeface="Trebuchet MS"/>
              <a:cs typeface="Trebuchet MS"/>
              <a:sym typeface="Trebuchet MS"/>
            </a:endParaRPr>
          </a:p>
          <a:p>
            <a:pPr indent="457200" lvl="0" marL="0" rtl="0" algn="l">
              <a:lnSpc>
                <a:spcPct val="115000"/>
              </a:lnSpc>
              <a:spcBef>
                <a:spcPts val="0"/>
              </a:spcBef>
              <a:spcAft>
                <a:spcPts val="0"/>
              </a:spcAft>
              <a:buNone/>
            </a:pPr>
            <a:r>
              <a:rPr lang="es" sz="1200">
                <a:solidFill>
                  <a:srgbClr val="1155CC"/>
                </a:solidFill>
                <a:latin typeface="Trebuchet MS"/>
                <a:ea typeface="Trebuchet MS"/>
                <a:cs typeface="Trebuchet MS"/>
                <a:sym typeface="Trebuchet MS"/>
              </a:rPr>
              <a:t>ORDER MEMBER FUNCTION</a:t>
            </a:r>
            <a:r>
              <a:rPr lang="es" sz="1200">
                <a:solidFill>
                  <a:schemeClr val="dk1"/>
                </a:solidFill>
                <a:latin typeface="Trebuchet MS"/>
                <a:ea typeface="Trebuchet MS"/>
                <a:cs typeface="Trebuchet MS"/>
                <a:sym typeface="Trebuchet MS"/>
              </a:rPr>
              <a:t> match ( c Customer ) </a:t>
            </a:r>
            <a:r>
              <a:rPr lang="es" sz="1200">
                <a:solidFill>
                  <a:srgbClr val="1155CC"/>
                </a:solidFill>
                <a:latin typeface="Trebuchet MS"/>
                <a:ea typeface="Trebuchet MS"/>
                <a:cs typeface="Trebuchet MS"/>
                <a:sym typeface="Trebuchet MS"/>
              </a:rPr>
              <a:t>RETURN INTEGER IS </a:t>
            </a:r>
            <a:endParaRPr sz="1200">
              <a:solidFill>
                <a:srgbClr val="1155CC"/>
              </a:solidFill>
              <a:latin typeface="Trebuchet MS"/>
              <a:ea typeface="Trebuchet MS"/>
              <a:cs typeface="Trebuchet MS"/>
              <a:sym typeface="Trebuchet MS"/>
            </a:endParaRPr>
          </a:p>
          <a:p>
            <a:pPr indent="457200" lvl="0" marL="457200" rtl="0" algn="l">
              <a:lnSpc>
                <a:spcPct val="115000"/>
              </a:lnSpc>
              <a:spcBef>
                <a:spcPts val="0"/>
              </a:spcBef>
              <a:spcAft>
                <a:spcPts val="0"/>
              </a:spcAft>
              <a:buNone/>
            </a:pPr>
            <a:r>
              <a:rPr lang="es" sz="1200">
                <a:solidFill>
                  <a:srgbClr val="1155CC"/>
                </a:solidFill>
                <a:latin typeface="Trebuchet MS"/>
                <a:ea typeface="Trebuchet MS"/>
                <a:cs typeface="Trebuchet MS"/>
                <a:sym typeface="Trebuchet MS"/>
              </a:rPr>
              <a:t>BEGIN IF</a:t>
            </a:r>
            <a:r>
              <a:rPr lang="es" sz="1200">
                <a:solidFill>
                  <a:schemeClr val="dk1"/>
                </a:solidFill>
                <a:latin typeface="Trebuchet MS"/>
                <a:ea typeface="Trebuchet MS"/>
                <a:cs typeface="Trebuchet MS"/>
                <a:sym typeface="Trebuchet MS"/>
              </a:rPr>
              <a:t> i d &lt; c . i d </a:t>
            </a:r>
            <a:r>
              <a:rPr lang="es" sz="1200">
                <a:solidFill>
                  <a:srgbClr val="1155CC"/>
                </a:solidFill>
                <a:latin typeface="Trebuchet MS"/>
                <a:ea typeface="Trebuchet MS"/>
                <a:cs typeface="Trebuchet MS"/>
                <a:sym typeface="Trebuchet MS"/>
              </a:rPr>
              <a:t>THEN </a:t>
            </a:r>
            <a:endParaRPr sz="1200">
              <a:solidFill>
                <a:srgbClr val="1155CC"/>
              </a:solidFill>
              <a:latin typeface="Trebuchet MS"/>
              <a:ea typeface="Trebuchet MS"/>
              <a:cs typeface="Trebuchet MS"/>
              <a:sym typeface="Trebuchet MS"/>
            </a:endParaRPr>
          </a:p>
          <a:p>
            <a:pPr indent="457200" lvl="0" marL="914400" rtl="0" algn="l">
              <a:lnSpc>
                <a:spcPct val="115000"/>
              </a:lnSpc>
              <a:spcBef>
                <a:spcPts val="0"/>
              </a:spcBef>
              <a:spcAft>
                <a:spcPts val="0"/>
              </a:spcAft>
              <a:buNone/>
            </a:pPr>
            <a:r>
              <a:rPr lang="es" sz="1200">
                <a:solidFill>
                  <a:srgbClr val="1155CC"/>
                </a:solidFill>
                <a:latin typeface="Trebuchet MS"/>
                <a:ea typeface="Trebuchet MS"/>
                <a:cs typeface="Trebuchet MS"/>
                <a:sym typeface="Trebuchet MS"/>
              </a:rPr>
              <a:t>RETURN</a:t>
            </a:r>
            <a:r>
              <a:rPr lang="es" sz="1200">
                <a:solidFill>
                  <a:schemeClr val="dk1"/>
                </a:solidFill>
                <a:latin typeface="Trebuchet MS"/>
                <a:ea typeface="Trebuchet MS"/>
                <a:cs typeface="Trebuchet MS"/>
                <a:sym typeface="Trebuchet MS"/>
              </a:rPr>
              <a:t>  1 ; </a:t>
            </a:r>
            <a:endParaRPr sz="1200">
              <a:solidFill>
                <a:schemeClr val="dk1"/>
              </a:solidFill>
              <a:latin typeface="Trebuchet MS"/>
              <a:ea typeface="Trebuchet MS"/>
              <a:cs typeface="Trebuchet MS"/>
              <a:sym typeface="Trebuchet MS"/>
            </a:endParaRPr>
          </a:p>
          <a:p>
            <a:pPr indent="0" lvl="0" marL="914400" rtl="0" algn="l">
              <a:lnSpc>
                <a:spcPct val="115000"/>
              </a:lnSpc>
              <a:spcBef>
                <a:spcPts val="0"/>
              </a:spcBef>
              <a:spcAft>
                <a:spcPts val="0"/>
              </a:spcAft>
              <a:buNone/>
            </a:pPr>
            <a:r>
              <a:rPr lang="es" sz="1200">
                <a:solidFill>
                  <a:srgbClr val="1155CC"/>
                </a:solidFill>
                <a:latin typeface="Trebuchet MS"/>
                <a:ea typeface="Trebuchet MS"/>
                <a:cs typeface="Trebuchet MS"/>
                <a:sym typeface="Trebuchet MS"/>
              </a:rPr>
              <a:t>ELSEIF</a:t>
            </a:r>
            <a:r>
              <a:rPr lang="es" sz="1200">
                <a:solidFill>
                  <a:schemeClr val="dk1"/>
                </a:solidFill>
                <a:latin typeface="Trebuchet MS"/>
                <a:ea typeface="Trebuchet MS"/>
                <a:cs typeface="Trebuchet MS"/>
                <a:sym typeface="Trebuchet MS"/>
              </a:rPr>
              <a:t> i d &gt; c . i d </a:t>
            </a:r>
            <a:r>
              <a:rPr lang="es" sz="1200">
                <a:solidFill>
                  <a:srgbClr val="1155CC"/>
                </a:solidFill>
                <a:latin typeface="Trebuchet MS"/>
                <a:ea typeface="Trebuchet MS"/>
                <a:cs typeface="Trebuchet MS"/>
                <a:sym typeface="Trebuchet MS"/>
              </a:rPr>
              <a:t>THEN </a:t>
            </a:r>
            <a:endParaRPr sz="1200">
              <a:solidFill>
                <a:srgbClr val="1155CC"/>
              </a:solidFill>
              <a:latin typeface="Trebuchet MS"/>
              <a:ea typeface="Trebuchet MS"/>
              <a:cs typeface="Trebuchet MS"/>
              <a:sym typeface="Trebuchet MS"/>
            </a:endParaRPr>
          </a:p>
          <a:p>
            <a:pPr indent="457200" lvl="0" marL="914400" rtl="0" algn="l">
              <a:lnSpc>
                <a:spcPct val="115000"/>
              </a:lnSpc>
              <a:spcBef>
                <a:spcPts val="0"/>
              </a:spcBef>
              <a:spcAft>
                <a:spcPts val="0"/>
              </a:spcAft>
              <a:buNone/>
            </a:pPr>
            <a:r>
              <a:rPr lang="es" sz="1200">
                <a:solidFill>
                  <a:srgbClr val="1155CC"/>
                </a:solidFill>
                <a:latin typeface="Trebuchet MS"/>
                <a:ea typeface="Trebuchet MS"/>
                <a:cs typeface="Trebuchet MS"/>
                <a:sym typeface="Trebuchet MS"/>
              </a:rPr>
              <a:t>RETURN</a:t>
            </a:r>
            <a:r>
              <a:rPr lang="es" sz="1200">
                <a:solidFill>
                  <a:schemeClr val="dk1"/>
                </a:solidFill>
                <a:latin typeface="Trebuchet MS"/>
                <a:ea typeface="Trebuchet MS"/>
                <a:cs typeface="Trebuchet MS"/>
                <a:sym typeface="Trebuchet MS"/>
              </a:rPr>
              <a:t> 1 ;</a:t>
            </a:r>
            <a:endParaRPr sz="1200">
              <a:solidFill>
                <a:schemeClr val="dk1"/>
              </a:solidFill>
              <a:latin typeface="Trebuchet MS"/>
              <a:ea typeface="Trebuchet MS"/>
              <a:cs typeface="Trebuchet MS"/>
              <a:sym typeface="Trebuchet MS"/>
            </a:endParaRPr>
          </a:p>
          <a:p>
            <a:pPr indent="457200" lvl="0" marL="0" rtl="0" algn="l">
              <a:lnSpc>
                <a:spcPct val="115000"/>
              </a:lnSpc>
              <a:spcBef>
                <a:spcPts val="0"/>
              </a:spcBef>
              <a:spcAft>
                <a:spcPts val="0"/>
              </a:spcAft>
              <a:buNone/>
            </a:pPr>
            <a:r>
              <a:rPr lang="es" sz="1200">
                <a:solidFill>
                  <a:schemeClr val="dk1"/>
                </a:solidFill>
                <a:latin typeface="Trebuchet MS"/>
                <a:ea typeface="Trebuchet MS"/>
                <a:cs typeface="Trebuchet MS"/>
                <a:sym typeface="Trebuchet MS"/>
              </a:rPr>
              <a:t> 	</a:t>
            </a:r>
            <a:r>
              <a:rPr lang="es" sz="1200">
                <a:solidFill>
                  <a:srgbClr val="1155CC"/>
                </a:solidFill>
                <a:latin typeface="Trebuchet MS"/>
                <a:ea typeface="Trebuchet MS"/>
                <a:cs typeface="Trebuchet MS"/>
                <a:sym typeface="Trebuchet MS"/>
              </a:rPr>
              <a:t>ELSE </a:t>
            </a:r>
            <a:endParaRPr sz="1200">
              <a:solidFill>
                <a:srgbClr val="1155CC"/>
              </a:solidFill>
              <a:latin typeface="Trebuchet MS"/>
              <a:ea typeface="Trebuchet MS"/>
              <a:cs typeface="Trebuchet MS"/>
              <a:sym typeface="Trebuchet MS"/>
            </a:endParaRPr>
          </a:p>
          <a:p>
            <a:pPr indent="457200" lvl="0" marL="914400" rtl="0" algn="l">
              <a:lnSpc>
                <a:spcPct val="115000"/>
              </a:lnSpc>
              <a:spcBef>
                <a:spcPts val="0"/>
              </a:spcBef>
              <a:spcAft>
                <a:spcPts val="0"/>
              </a:spcAft>
              <a:buNone/>
            </a:pPr>
            <a:r>
              <a:rPr lang="es" sz="1200">
                <a:solidFill>
                  <a:srgbClr val="1155CC"/>
                </a:solidFill>
                <a:latin typeface="Trebuchet MS"/>
                <a:ea typeface="Trebuchet MS"/>
                <a:cs typeface="Trebuchet MS"/>
                <a:sym typeface="Trebuchet MS"/>
              </a:rPr>
              <a:t>RETURN</a:t>
            </a:r>
            <a:r>
              <a:rPr lang="es" sz="1200">
                <a:solidFill>
                  <a:schemeClr val="dk1"/>
                </a:solidFill>
                <a:latin typeface="Trebuchet MS"/>
                <a:ea typeface="Trebuchet MS"/>
                <a:cs typeface="Trebuchet MS"/>
                <a:sym typeface="Trebuchet MS"/>
              </a:rPr>
              <a:t> 0 ; </a:t>
            </a:r>
            <a:endParaRPr sz="1200">
              <a:solidFill>
                <a:schemeClr val="dk1"/>
              </a:solidFill>
              <a:latin typeface="Trebuchet MS"/>
              <a:ea typeface="Trebuchet MS"/>
              <a:cs typeface="Trebuchet MS"/>
              <a:sym typeface="Trebuchet MS"/>
            </a:endParaRPr>
          </a:p>
          <a:p>
            <a:pPr indent="0" lvl="0" marL="914400" rtl="0" algn="l">
              <a:lnSpc>
                <a:spcPct val="115000"/>
              </a:lnSpc>
              <a:spcBef>
                <a:spcPts val="0"/>
              </a:spcBef>
              <a:spcAft>
                <a:spcPts val="0"/>
              </a:spcAft>
              <a:buNone/>
            </a:pPr>
            <a:r>
              <a:rPr lang="es" sz="1200">
                <a:solidFill>
                  <a:srgbClr val="1155CC"/>
                </a:solidFill>
                <a:latin typeface="Trebuchet MS"/>
                <a:ea typeface="Trebuchet MS"/>
                <a:cs typeface="Trebuchet MS"/>
                <a:sym typeface="Trebuchet MS"/>
              </a:rPr>
              <a:t>END IF</a:t>
            </a:r>
            <a:r>
              <a:rPr lang="es" sz="1200">
                <a:solidFill>
                  <a:schemeClr val="dk1"/>
                </a:solidFill>
                <a:latin typeface="Trebuchet MS"/>
                <a:ea typeface="Trebuchet MS"/>
                <a:cs typeface="Trebuchet MS"/>
                <a:sym typeface="Trebuchet MS"/>
              </a:rPr>
              <a:t> ; </a:t>
            </a:r>
            <a:endParaRPr sz="1200">
              <a:solidFill>
                <a:schemeClr val="dk1"/>
              </a:solidFill>
              <a:latin typeface="Trebuchet MS"/>
              <a:ea typeface="Trebuchet MS"/>
              <a:cs typeface="Trebuchet MS"/>
              <a:sym typeface="Trebuchet MS"/>
            </a:endParaRPr>
          </a:p>
          <a:p>
            <a:pPr indent="457200" lvl="0" marL="0" rtl="0" algn="l">
              <a:lnSpc>
                <a:spcPct val="115000"/>
              </a:lnSpc>
              <a:spcBef>
                <a:spcPts val="0"/>
              </a:spcBef>
              <a:spcAft>
                <a:spcPts val="0"/>
              </a:spcAft>
              <a:buNone/>
            </a:pPr>
            <a:r>
              <a:rPr lang="es" sz="1200">
                <a:solidFill>
                  <a:srgbClr val="1155CC"/>
                </a:solidFill>
                <a:latin typeface="Trebuchet MS"/>
                <a:ea typeface="Trebuchet MS"/>
                <a:cs typeface="Trebuchet MS"/>
                <a:sym typeface="Trebuchet MS"/>
              </a:rPr>
              <a:t>END</a:t>
            </a:r>
            <a:r>
              <a:rPr lang="es" sz="1200">
                <a:solidFill>
                  <a:schemeClr val="dk1"/>
                </a:solidFill>
                <a:latin typeface="Trebuchet MS"/>
                <a:ea typeface="Trebuchet MS"/>
                <a:cs typeface="Trebuchet MS"/>
                <a:sym typeface="Trebuchet MS"/>
              </a:rPr>
              <a:t>; </a:t>
            </a:r>
            <a:endParaRPr sz="12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lang="es" sz="1200">
                <a:solidFill>
                  <a:srgbClr val="1155CC"/>
                </a:solidFill>
                <a:latin typeface="Trebuchet MS"/>
                <a:ea typeface="Trebuchet MS"/>
                <a:cs typeface="Trebuchet MS"/>
                <a:sym typeface="Trebuchet MS"/>
              </a:rPr>
              <a:t>END</a:t>
            </a:r>
            <a:r>
              <a:rPr lang="es" sz="1200">
                <a:solidFill>
                  <a:schemeClr val="dk1"/>
                </a:solidFill>
                <a:latin typeface="Trebuchet MS"/>
                <a:ea typeface="Trebuchet MS"/>
                <a:cs typeface="Trebuchet MS"/>
                <a:sym typeface="Trebuchet MS"/>
              </a:rPr>
              <a:t>; </a:t>
            </a:r>
            <a:endParaRPr sz="1200">
              <a:solidFill>
                <a:schemeClr val="dk1"/>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27500"/>
              <a:buFont typeface="Arial"/>
              <a:buNone/>
            </a:pPr>
            <a:r>
              <a:rPr b="1" lang="es" sz="4000">
                <a:latin typeface="Trebuchet MS"/>
                <a:ea typeface="Trebuchet MS"/>
                <a:cs typeface="Trebuchet MS"/>
                <a:sym typeface="Trebuchet MS"/>
              </a:rPr>
              <a:t>10. TABLAS CON COLUMNAS TIPO OBJETO</a:t>
            </a:r>
            <a:endParaRPr/>
          </a:p>
        </p:txBody>
      </p:sp>
      <p:sp>
        <p:nvSpPr>
          <p:cNvPr id="129" name="Google Shape;129;p24"/>
          <p:cNvSpPr txBox="1"/>
          <p:nvPr>
            <p:ph idx="1" type="body"/>
          </p:nvPr>
        </p:nvSpPr>
        <p:spPr>
          <a:xfrm>
            <a:off x="4515850" y="2159700"/>
            <a:ext cx="4479600" cy="281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sz="1500">
                <a:solidFill>
                  <a:srgbClr val="1155CC"/>
                </a:solidFill>
                <a:latin typeface="Trebuchet MS"/>
                <a:ea typeface="Trebuchet MS"/>
                <a:cs typeface="Trebuchet MS"/>
                <a:sym typeface="Trebuchet MS"/>
              </a:rPr>
              <a:t>CREATE TABLE</a:t>
            </a:r>
            <a:r>
              <a:rPr lang="es" sz="1500">
                <a:solidFill>
                  <a:schemeClr val="dk1"/>
                </a:solidFill>
                <a:latin typeface="Trebuchet MS"/>
                <a:ea typeface="Trebuchet MS"/>
                <a:cs typeface="Trebuchet MS"/>
                <a:sym typeface="Trebuchet MS"/>
              </a:rPr>
              <a:t> Gente ( </a:t>
            </a:r>
            <a:endParaRPr sz="1500">
              <a:solidFill>
                <a:schemeClr val="dk1"/>
              </a:solidFill>
              <a:latin typeface="Trebuchet MS"/>
              <a:ea typeface="Trebuchet MS"/>
              <a:cs typeface="Trebuchet MS"/>
              <a:sym typeface="Trebuchet MS"/>
            </a:endParaRPr>
          </a:p>
          <a:p>
            <a:pPr indent="0" lvl="0" marL="457200" rtl="0" algn="l">
              <a:spcBef>
                <a:spcPts val="0"/>
              </a:spcBef>
              <a:spcAft>
                <a:spcPts val="0"/>
              </a:spcAft>
              <a:buClr>
                <a:schemeClr val="dk1"/>
              </a:buClr>
              <a:buSzPts val="1100"/>
              <a:buFont typeface="Arial"/>
              <a:buNone/>
            </a:pPr>
            <a:r>
              <a:rPr lang="es" sz="1500">
                <a:solidFill>
                  <a:schemeClr val="dk1"/>
                </a:solidFill>
                <a:latin typeface="Trebuchet MS"/>
                <a:ea typeface="Trebuchet MS"/>
                <a:cs typeface="Trebuchet MS"/>
                <a:sym typeface="Trebuchet MS"/>
              </a:rPr>
              <a:t>dni </a:t>
            </a:r>
            <a:r>
              <a:rPr lang="es" sz="1500">
                <a:solidFill>
                  <a:srgbClr val="1155CC"/>
                </a:solidFill>
                <a:latin typeface="Trebuchet MS"/>
                <a:ea typeface="Trebuchet MS"/>
                <a:cs typeface="Trebuchet MS"/>
                <a:sym typeface="Trebuchet MS"/>
              </a:rPr>
              <a:t>VARCHAR</a:t>
            </a:r>
            <a:r>
              <a:rPr lang="es" sz="1500">
                <a:solidFill>
                  <a:schemeClr val="dk1"/>
                </a:solidFill>
                <a:latin typeface="Trebuchet MS"/>
                <a:ea typeface="Trebuchet MS"/>
                <a:cs typeface="Trebuchet MS"/>
                <a:sym typeface="Trebuchet MS"/>
              </a:rPr>
              <a:t>(10), </a:t>
            </a:r>
            <a:endParaRPr sz="1500">
              <a:solidFill>
                <a:schemeClr val="dk1"/>
              </a:solidFill>
              <a:latin typeface="Trebuchet MS"/>
              <a:ea typeface="Trebuchet MS"/>
              <a:cs typeface="Trebuchet MS"/>
              <a:sym typeface="Trebuchet MS"/>
            </a:endParaRPr>
          </a:p>
          <a:p>
            <a:pPr indent="0" lvl="0" marL="457200" rtl="0" algn="l">
              <a:spcBef>
                <a:spcPts val="0"/>
              </a:spcBef>
              <a:spcAft>
                <a:spcPts val="0"/>
              </a:spcAft>
              <a:buClr>
                <a:schemeClr val="dk1"/>
              </a:buClr>
              <a:buSzPts val="1100"/>
              <a:buFont typeface="Arial"/>
              <a:buNone/>
            </a:pPr>
            <a:r>
              <a:rPr lang="es" sz="1500">
                <a:solidFill>
                  <a:schemeClr val="dk1"/>
                </a:solidFill>
                <a:latin typeface="Trebuchet MS"/>
                <a:ea typeface="Trebuchet MS"/>
                <a:cs typeface="Trebuchet MS"/>
                <a:sym typeface="Trebuchet MS"/>
              </a:rPr>
              <a:t>unUsuario </a:t>
            </a:r>
            <a:r>
              <a:rPr lang="es" sz="1500">
                <a:solidFill>
                  <a:srgbClr val="1155CC"/>
                </a:solidFill>
                <a:latin typeface="Trebuchet MS"/>
                <a:ea typeface="Trebuchet MS"/>
                <a:cs typeface="Trebuchet MS"/>
                <a:sym typeface="Trebuchet MS"/>
              </a:rPr>
              <a:t>Usuario</a:t>
            </a:r>
            <a:r>
              <a:rPr lang="es" sz="1500">
                <a:solidFill>
                  <a:schemeClr val="dk1"/>
                </a:solidFill>
                <a:latin typeface="Trebuchet MS"/>
                <a:ea typeface="Trebuchet MS"/>
                <a:cs typeface="Trebuchet MS"/>
                <a:sym typeface="Trebuchet MS"/>
              </a:rPr>
              <a:t>, </a:t>
            </a:r>
            <a:endParaRPr sz="1500">
              <a:solidFill>
                <a:schemeClr val="dk1"/>
              </a:solidFill>
              <a:latin typeface="Trebuchet MS"/>
              <a:ea typeface="Trebuchet MS"/>
              <a:cs typeface="Trebuchet MS"/>
              <a:sym typeface="Trebuchet MS"/>
            </a:endParaRPr>
          </a:p>
          <a:p>
            <a:pPr indent="0" lvl="0" marL="457200" rtl="0" algn="l">
              <a:spcBef>
                <a:spcPts val="0"/>
              </a:spcBef>
              <a:spcAft>
                <a:spcPts val="0"/>
              </a:spcAft>
              <a:buClr>
                <a:schemeClr val="dk1"/>
              </a:buClr>
              <a:buSzPts val="1100"/>
              <a:buFont typeface="Arial"/>
              <a:buNone/>
            </a:pPr>
            <a:r>
              <a:rPr lang="es" sz="1500">
                <a:solidFill>
                  <a:schemeClr val="dk1"/>
                </a:solidFill>
                <a:latin typeface="Trebuchet MS"/>
                <a:ea typeface="Trebuchet MS"/>
                <a:cs typeface="Trebuchet MS"/>
                <a:sym typeface="Trebuchet MS"/>
              </a:rPr>
              <a:t>partidasJugadas </a:t>
            </a:r>
            <a:r>
              <a:rPr lang="es" sz="1500">
                <a:solidFill>
                  <a:srgbClr val="1155CC"/>
                </a:solidFill>
                <a:latin typeface="Trebuchet MS"/>
                <a:ea typeface="Trebuchet MS"/>
                <a:cs typeface="Trebuchet MS"/>
                <a:sym typeface="Trebuchet MS"/>
              </a:rPr>
              <a:t>SMALLINT </a:t>
            </a:r>
            <a:endParaRPr sz="1500">
              <a:solidFill>
                <a:srgbClr val="1155CC"/>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s" sz="1500">
                <a:solidFill>
                  <a:schemeClr val="dk1"/>
                </a:solidFill>
                <a:latin typeface="Trebuchet MS"/>
                <a:ea typeface="Trebuchet MS"/>
                <a:cs typeface="Trebuchet MS"/>
                <a:sym typeface="Trebuchet MS"/>
              </a:rPr>
              <a:t>); </a:t>
            </a:r>
            <a:endParaRPr sz="1500">
              <a:solidFill>
                <a:schemeClr val="dk1"/>
              </a:solidFill>
              <a:latin typeface="Trebuchet MS"/>
              <a:ea typeface="Trebuchet MS"/>
              <a:cs typeface="Trebuchet MS"/>
              <a:sym typeface="Trebuchet MS"/>
            </a:endParaRPr>
          </a:p>
          <a:p>
            <a:pPr indent="0" lvl="0" marL="0" rtl="0" algn="l">
              <a:spcBef>
                <a:spcPts val="0"/>
              </a:spcBef>
              <a:spcAft>
                <a:spcPts val="1200"/>
              </a:spcAft>
              <a:buNone/>
            </a:pPr>
            <a:r>
              <a:t/>
            </a:r>
            <a:endParaRPr/>
          </a:p>
        </p:txBody>
      </p:sp>
      <p:sp>
        <p:nvSpPr>
          <p:cNvPr id="130" name="Google Shape;130;p24"/>
          <p:cNvSpPr txBox="1"/>
          <p:nvPr/>
        </p:nvSpPr>
        <p:spPr>
          <a:xfrm>
            <a:off x="377825" y="1889100"/>
            <a:ext cx="3657300" cy="253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500">
                <a:solidFill>
                  <a:schemeClr val="dk1"/>
                </a:solidFill>
                <a:latin typeface="Trebuchet MS"/>
                <a:ea typeface="Trebuchet MS"/>
                <a:cs typeface="Trebuchet MS"/>
                <a:sym typeface="Trebuchet MS"/>
              </a:rPr>
              <a:t>Puedes usar cualquier tipo de objeto, que hayas declarado previamente, para utilizarlo como un tipo de dato de una columna más en una tabla de la base de datos. Así, una vez creada la tabla, puedes utilizar cualquiera de las sentencias SQL para insertar un objeto, seleccionar sus atributos y actualizar sus datos. </a:t>
            </a:r>
            <a:endParaRPr sz="1500">
              <a:solidFill>
                <a:schemeClr val="dk1"/>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27500"/>
              <a:buFont typeface="Arial"/>
              <a:buNone/>
            </a:pPr>
            <a:r>
              <a:rPr b="1" lang="es" sz="4000">
                <a:latin typeface="Trebuchet MS"/>
                <a:ea typeface="Trebuchet MS"/>
                <a:cs typeface="Trebuchet MS"/>
                <a:sym typeface="Trebuchet MS"/>
              </a:rPr>
              <a:t>10. SENTENCIA SELECT CON OBJETOS</a:t>
            </a:r>
            <a:endParaRPr b="1" sz="4000">
              <a:latin typeface="Trebuchet MS"/>
              <a:ea typeface="Trebuchet MS"/>
              <a:cs typeface="Trebuchet MS"/>
              <a:sym typeface="Trebuchet MS"/>
            </a:endParaRPr>
          </a:p>
          <a:p>
            <a:pPr indent="0" lvl="0" marL="0" rtl="0" algn="l">
              <a:spcBef>
                <a:spcPts val="0"/>
              </a:spcBef>
              <a:spcAft>
                <a:spcPts val="0"/>
              </a:spcAft>
              <a:buNone/>
            </a:pPr>
            <a:r>
              <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sz="1500">
                <a:solidFill>
                  <a:schemeClr val="dk1"/>
                </a:solidFill>
                <a:latin typeface="Trebuchet MS"/>
                <a:ea typeface="Trebuchet MS"/>
                <a:cs typeface="Trebuchet MS"/>
                <a:sym typeface="Trebuchet MS"/>
              </a:rPr>
              <a:t>Si se trata de una tabla con columnas de tipo objeto, el acceso a los atributos del objeto se debe realizar indicando previamente el nombre asignado a la columna que contiene los objetos: </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s" sz="1500">
                <a:solidFill>
                  <a:srgbClr val="1155CC"/>
                </a:solidFill>
                <a:latin typeface="Trebuchet MS"/>
                <a:ea typeface="Trebuchet MS"/>
                <a:cs typeface="Trebuchet MS"/>
                <a:sym typeface="Trebuchet MS"/>
              </a:rPr>
              <a:t>SELECT </a:t>
            </a:r>
            <a:r>
              <a:rPr lang="es" sz="1500">
                <a:solidFill>
                  <a:schemeClr val="dk1"/>
                </a:solidFill>
                <a:latin typeface="Trebuchet MS"/>
                <a:ea typeface="Trebuchet MS"/>
                <a:cs typeface="Trebuchet MS"/>
                <a:sym typeface="Trebuchet MS"/>
              </a:rPr>
              <a:t>g.unUsuario.nombre, g.unUsuario.apellidos </a:t>
            </a:r>
            <a:r>
              <a:rPr lang="es" sz="1500">
                <a:solidFill>
                  <a:srgbClr val="1155CC"/>
                </a:solidFill>
                <a:latin typeface="Trebuchet MS"/>
                <a:ea typeface="Trebuchet MS"/>
                <a:cs typeface="Trebuchet MS"/>
                <a:sym typeface="Trebuchet MS"/>
              </a:rPr>
              <a:t>FROM </a:t>
            </a:r>
            <a:r>
              <a:rPr lang="es" sz="1500">
                <a:solidFill>
                  <a:schemeClr val="dk1"/>
                </a:solidFill>
                <a:latin typeface="Trebuchet MS"/>
                <a:ea typeface="Trebuchet MS"/>
                <a:cs typeface="Trebuchet MS"/>
                <a:sym typeface="Trebuchet MS"/>
              </a:rPr>
              <a:t>Gente g; </a:t>
            </a:r>
            <a:endParaRPr sz="1500">
              <a:solidFill>
                <a:schemeClr val="dk1"/>
              </a:solidFill>
              <a:latin typeface="Trebuchet MS"/>
              <a:ea typeface="Trebuchet MS"/>
              <a:cs typeface="Trebuchet MS"/>
              <a:sym typeface="Trebuchet MS"/>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6666"/>
              <a:buFont typeface="Arial"/>
              <a:buNone/>
            </a:pPr>
            <a:r>
              <a:rPr lang="es" sz="3000">
                <a:latin typeface="Trebuchet MS"/>
                <a:ea typeface="Trebuchet MS"/>
                <a:cs typeface="Trebuchet MS"/>
                <a:sym typeface="Trebuchet MS"/>
              </a:rPr>
              <a:t>11.1 INSERCIÓN</a:t>
            </a:r>
            <a:endParaRPr sz="3000">
              <a:latin typeface="Trebuchet MS"/>
              <a:ea typeface="Trebuchet MS"/>
              <a:cs typeface="Trebuchet MS"/>
              <a:sym typeface="Trebuchet MS"/>
            </a:endParaRPr>
          </a:p>
          <a:p>
            <a:pPr indent="0" lvl="0" marL="0" rtl="0" algn="l">
              <a:spcBef>
                <a:spcPts val="0"/>
              </a:spcBef>
              <a:spcAft>
                <a:spcPts val="0"/>
              </a:spcAft>
              <a:buNone/>
            </a:pPr>
            <a:r>
              <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73333"/>
              <a:buFont typeface="Arial"/>
              <a:buNone/>
            </a:pPr>
            <a:r>
              <a:rPr lang="es" sz="1500">
                <a:solidFill>
                  <a:srgbClr val="1155CC"/>
                </a:solidFill>
                <a:latin typeface="Trebuchet MS"/>
                <a:ea typeface="Trebuchet MS"/>
                <a:cs typeface="Trebuchet MS"/>
                <a:sym typeface="Trebuchet MS"/>
              </a:rPr>
              <a:t>DECLARE </a:t>
            </a:r>
            <a:endParaRPr sz="1500">
              <a:solidFill>
                <a:srgbClr val="1155CC"/>
              </a:solidFill>
              <a:latin typeface="Trebuchet MS"/>
              <a:ea typeface="Trebuchet MS"/>
              <a:cs typeface="Trebuchet MS"/>
              <a:sym typeface="Trebuchet MS"/>
            </a:endParaRPr>
          </a:p>
          <a:p>
            <a:pPr indent="0" lvl="0" marL="457200" rtl="0" algn="l">
              <a:spcBef>
                <a:spcPts val="0"/>
              </a:spcBef>
              <a:spcAft>
                <a:spcPts val="0"/>
              </a:spcAft>
              <a:buClr>
                <a:schemeClr val="dk1"/>
              </a:buClr>
              <a:buSzPct val="73333"/>
              <a:buFont typeface="Arial"/>
              <a:buNone/>
            </a:pPr>
            <a:r>
              <a:rPr lang="es" sz="1500">
                <a:solidFill>
                  <a:schemeClr val="dk1"/>
                </a:solidFill>
                <a:latin typeface="Trebuchet MS"/>
                <a:ea typeface="Trebuchet MS"/>
                <a:cs typeface="Trebuchet MS"/>
                <a:sym typeface="Trebuchet MS"/>
              </a:rPr>
              <a:t>u1 Usuario; </a:t>
            </a:r>
            <a:endParaRPr sz="1500">
              <a:solidFill>
                <a:schemeClr val="dk1"/>
              </a:solidFill>
              <a:latin typeface="Trebuchet MS"/>
              <a:ea typeface="Trebuchet MS"/>
              <a:cs typeface="Trebuchet MS"/>
              <a:sym typeface="Trebuchet MS"/>
            </a:endParaRPr>
          </a:p>
          <a:p>
            <a:pPr indent="0" lvl="0" marL="457200" rtl="0" algn="l">
              <a:spcBef>
                <a:spcPts val="0"/>
              </a:spcBef>
              <a:spcAft>
                <a:spcPts val="0"/>
              </a:spcAft>
              <a:buClr>
                <a:schemeClr val="dk1"/>
              </a:buClr>
              <a:buSzPct val="73333"/>
              <a:buFont typeface="Arial"/>
              <a:buNone/>
            </a:pPr>
            <a:r>
              <a:rPr lang="es" sz="1500">
                <a:solidFill>
                  <a:schemeClr val="dk1"/>
                </a:solidFill>
                <a:latin typeface="Trebuchet MS"/>
                <a:ea typeface="Trebuchet MS"/>
                <a:cs typeface="Trebuchet MS"/>
                <a:sym typeface="Trebuchet MS"/>
              </a:rPr>
              <a:t>u2 Usuario; </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ct val="73333"/>
              <a:buFont typeface="Arial"/>
              <a:buNone/>
            </a:pPr>
            <a:r>
              <a:rPr lang="es" sz="1500">
                <a:solidFill>
                  <a:srgbClr val="1155CC"/>
                </a:solidFill>
                <a:latin typeface="Trebuchet MS"/>
                <a:ea typeface="Trebuchet MS"/>
                <a:cs typeface="Trebuchet MS"/>
                <a:sym typeface="Trebuchet MS"/>
              </a:rPr>
              <a:t>BEGIN </a:t>
            </a:r>
            <a:endParaRPr sz="1500">
              <a:solidFill>
                <a:srgbClr val="1155CC"/>
              </a:solidFill>
              <a:latin typeface="Trebuchet MS"/>
              <a:ea typeface="Trebuchet MS"/>
              <a:cs typeface="Trebuchet MS"/>
              <a:sym typeface="Trebuchet MS"/>
            </a:endParaRPr>
          </a:p>
          <a:p>
            <a:pPr indent="0" lvl="0" marL="457200" rtl="0" algn="l">
              <a:spcBef>
                <a:spcPts val="0"/>
              </a:spcBef>
              <a:spcAft>
                <a:spcPts val="0"/>
              </a:spcAft>
              <a:buClr>
                <a:schemeClr val="dk1"/>
              </a:buClr>
              <a:buSzPct val="73333"/>
              <a:buFont typeface="Arial"/>
              <a:buNone/>
            </a:pPr>
            <a:r>
              <a:rPr lang="es" sz="1500">
                <a:solidFill>
                  <a:schemeClr val="dk1"/>
                </a:solidFill>
                <a:latin typeface="Trebuchet MS"/>
                <a:ea typeface="Trebuchet MS"/>
                <a:cs typeface="Trebuchet MS"/>
                <a:sym typeface="Trebuchet MS"/>
              </a:rPr>
              <a:t>u1 := </a:t>
            </a:r>
            <a:r>
              <a:rPr lang="es" sz="1500">
                <a:solidFill>
                  <a:srgbClr val="1155CC"/>
                </a:solidFill>
                <a:latin typeface="Trebuchet MS"/>
                <a:ea typeface="Trebuchet MS"/>
                <a:cs typeface="Trebuchet MS"/>
                <a:sym typeface="Trebuchet MS"/>
              </a:rPr>
              <a:t>NEW </a:t>
            </a:r>
            <a:r>
              <a:rPr lang="es" sz="1500">
                <a:solidFill>
                  <a:schemeClr val="dk1"/>
                </a:solidFill>
                <a:latin typeface="Trebuchet MS"/>
                <a:ea typeface="Trebuchet MS"/>
                <a:cs typeface="Trebuchet MS"/>
                <a:sym typeface="Trebuchet MS"/>
              </a:rPr>
              <a:t>Usuario('luitom64', 'LUIS', 'TOMAS BRUNA', '24/10/2007', 50); </a:t>
            </a:r>
            <a:endParaRPr sz="1500">
              <a:solidFill>
                <a:schemeClr val="dk1"/>
              </a:solidFill>
              <a:latin typeface="Trebuchet MS"/>
              <a:ea typeface="Trebuchet MS"/>
              <a:cs typeface="Trebuchet MS"/>
              <a:sym typeface="Trebuchet MS"/>
            </a:endParaRPr>
          </a:p>
          <a:p>
            <a:pPr indent="0" lvl="0" marL="457200" rtl="0" algn="l">
              <a:spcBef>
                <a:spcPts val="0"/>
              </a:spcBef>
              <a:spcAft>
                <a:spcPts val="0"/>
              </a:spcAft>
              <a:buClr>
                <a:schemeClr val="dk1"/>
              </a:buClr>
              <a:buSzPct val="73333"/>
              <a:buFont typeface="Arial"/>
              <a:buNone/>
            </a:pPr>
            <a:r>
              <a:rPr lang="es" sz="1500">
                <a:solidFill>
                  <a:schemeClr val="dk1"/>
                </a:solidFill>
                <a:latin typeface="Trebuchet MS"/>
                <a:ea typeface="Trebuchet MS"/>
                <a:cs typeface="Trebuchet MS"/>
                <a:sym typeface="Trebuchet MS"/>
              </a:rPr>
              <a:t>u2 := </a:t>
            </a:r>
            <a:r>
              <a:rPr lang="es" sz="1500">
                <a:solidFill>
                  <a:srgbClr val="1155CC"/>
                </a:solidFill>
                <a:latin typeface="Trebuchet MS"/>
                <a:ea typeface="Trebuchet MS"/>
                <a:cs typeface="Trebuchet MS"/>
                <a:sym typeface="Trebuchet MS"/>
              </a:rPr>
              <a:t>NEW </a:t>
            </a:r>
            <a:r>
              <a:rPr lang="es" sz="1500">
                <a:solidFill>
                  <a:schemeClr val="dk1"/>
                </a:solidFill>
                <a:latin typeface="Trebuchet MS"/>
                <a:ea typeface="Trebuchet MS"/>
                <a:cs typeface="Trebuchet MS"/>
                <a:sym typeface="Trebuchet MS"/>
              </a:rPr>
              <a:t>Usuario('caragu72', 'CARLOS', 'AGUDO SEGURA', '06/07/2007', 100); </a:t>
            </a:r>
            <a:endParaRPr sz="1500">
              <a:solidFill>
                <a:schemeClr val="dk1"/>
              </a:solidFill>
              <a:latin typeface="Trebuchet MS"/>
              <a:ea typeface="Trebuchet MS"/>
              <a:cs typeface="Trebuchet MS"/>
              <a:sym typeface="Trebuchet MS"/>
            </a:endParaRPr>
          </a:p>
          <a:p>
            <a:pPr indent="0" lvl="0" marL="457200" rtl="0" algn="l">
              <a:spcBef>
                <a:spcPts val="0"/>
              </a:spcBef>
              <a:spcAft>
                <a:spcPts val="0"/>
              </a:spcAft>
              <a:buClr>
                <a:schemeClr val="dk1"/>
              </a:buClr>
              <a:buSzPct val="73333"/>
              <a:buFont typeface="Arial"/>
              <a:buNone/>
            </a:pPr>
            <a:r>
              <a:t/>
            </a:r>
            <a:endParaRPr sz="1500">
              <a:solidFill>
                <a:schemeClr val="dk1"/>
              </a:solidFill>
              <a:latin typeface="Trebuchet MS"/>
              <a:ea typeface="Trebuchet MS"/>
              <a:cs typeface="Trebuchet MS"/>
              <a:sym typeface="Trebuchet MS"/>
            </a:endParaRPr>
          </a:p>
          <a:p>
            <a:pPr indent="0" lvl="0" marL="457200" rtl="0" algn="l">
              <a:spcBef>
                <a:spcPts val="0"/>
              </a:spcBef>
              <a:spcAft>
                <a:spcPts val="0"/>
              </a:spcAft>
              <a:buClr>
                <a:schemeClr val="dk1"/>
              </a:buClr>
              <a:buSzPct val="73333"/>
              <a:buFont typeface="Arial"/>
              <a:buNone/>
            </a:pPr>
            <a:r>
              <a:rPr lang="es" sz="1500">
                <a:solidFill>
                  <a:srgbClr val="1155CC"/>
                </a:solidFill>
                <a:latin typeface="Trebuchet MS"/>
                <a:ea typeface="Trebuchet MS"/>
                <a:cs typeface="Trebuchet MS"/>
                <a:sym typeface="Trebuchet MS"/>
              </a:rPr>
              <a:t>INSERT INTO</a:t>
            </a:r>
            <a:r>
              <a:rPr lang="es" sz="1500">
                <a:solidFill>
                  <a:schemeClr val="dk1"/>
                </a:solidFill>
                <a:latin typeface="Trebuchet MS"/>
                <a:ea typeface="Trebuchet MS"/>
                <a:cs typeface="Trebuchet MS"/>
                <a:sym typeface="Trebuchet MS"/>
              </a:rPr>
              <a:t> UsuariosObj </a:t>
            </a:r>
            <a:r>
              <a:rPr lang="es" sz="1500">
                <a:solidFill>
                  <a:srgbClr val="1155CC"/>
                </a:solidFill>
                <a:latin typeface="Trebuchet MS"/>
                <a:ea typeface="Trebuchet MS"/>
                <a:cs typeface="Trebuchet MS"/>
                <a:sym typeface="Trebuchet MS"/>
              </a:rPr>
              <a:t>VALUES </a:t>
            </a:r>
            <a:r>
              <a:rPr lang="es" sz="1500">
                <a:solidFill>
                  <a:schemeClr val="dk1"/>
                </a:solidFill>
                <a:latin typeface="Trebuchet MS"/>
                <a:ea typeface="Trebuchet MS"/>
                <a:cs typeface="Trebuchet MS"/>
                <a:sym typeface="Trebuchet MS"/>
              </a:rPr>
              <a:t>(u1); </a:t>
            </a:r>
            <a:endParaRPr sz="1500">
              <a:solidFill>
                <a:schemeClr val="dk1"/>
              </a:solidFill>
              <a:latin typeface="Trebuchet MS"/>
              <a:ea typeface="Trebuchet MS"/>
              <a:cs typeface="Trebuchet MS"/>
              <a:sym typeface="Trebuchet MS"/>
            </a:endParaRPr>
          </a:p>
          <a:p>
            <a:pPr indent="0" lvl="0" marL="457200" rtl="0" algn="l">
              <a:spcBef>
                <a:spcPts val="0"/>
              </a:spcBef>
              <a:spcAft>
                <a:spcPts val="0"/>
              </a:spcAft>
              <a:buClr>
                <a:schemeClr val="dk1"/>
              </a:buClr>
              <a:buSzPct val="73333"/>
              <a:buFont typeface="Arial"/>
              <a:buNone/>
            </a:pPr>
            <a:r>
              <a:rPr lang="es" sz="1500">
                <a:solidFill>
                  <a:srgbClr val="1155CC"/>
                </a:solidFill>
                <a:latin typeface="Trebuchet MS"/>
                <a:ea typeface="Trebuchet MS"/>
                <a:cs typeface="Trebuchet MS"/>
                <a:sym typeface="Trebuchet MS"/>
              </a:rPr>
              <a:t>INSERT INTO </a:t>
            </a:r>
            <a:r>
              <a:rPr lang="es" sz="1500">
                <a:solidFill>
                  <a:schemeClr val="dk1"/>
                </a:solidFill>
                <a:latin typeface="Trebuchet MS"/>
                <a:ea typeface="Trebuchet MS"/>
                <a:cs typeface="Trebuchet MS"/>
                <a:sym typeface="Trebuchet MS"/>
              </a:rPr>
              <a:t>UsuariosObj </a:t>
            </a:r>
            <a:r>
              <a:rPr lang="es" sz="1500">
                <a:solidFill>
                  <a:srgbClr val="1155CC"/>
                </a:solidFill>
                <a:latin typeface="Trebuchet MS"/>
                <a:ea typeface="Trebuchet MS"/>
                <a:cs typeface="Trebuchet MS"/>
                <a:sym typeface="Trebuchet MS"/>
              </a:rPr>
              <a:t>VALUES </a:t>
            </a:r>
            <a:r>
              <a:rPr lang="es" sz="1500">
                <a:solidFill>
                  <a:schemeClr val="dk1"/>
                </a:solidFill>
                <a:latin typeface="Trebuchet MS"/>
                <a:ea typeface="Trebuchet MS"/>
                <a:cs typeface="Trebuchet MS"/>
                <a:sym typeface="Trebuchet MS"/>
              </a:rPr>
              <a:t>(u2); </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ct val="73333"/>
              <a:buFont typeface="Arial"/>
              <a:buNone/>
            </a:pPr>
            <a:r>
              <a:rPr lang="es" sz="1500">
                <a:solidFill>
                  <a:srgbClr val="1155CC"/>
                </a:solidFill>
                <a:latin typeface="Trebuchet MS"/>
                <a:ea typeface="Trebuchet MS"/>
                <a:cs typeface="Trebuchet MS"/>
                <a:sym typeface="Trebuchet MS"/>
              </a:rPr>
              <a:t>END</a:t>
            </a:r>
            <a:r>
              <a:rPr lang="es" sz="1500">
                <a:solidFill>
                  <a:schemeClr val="dk1"/>
                </a:solidFill>
                <a:latin typeface="Trebuchet MS"/>
                <a:ea typeface="Trebuchet MS"/>
                <a:cs typeface="Trebuchet MS"/>
                <a:sym typeface="Trebuchet MS"/>
              </a:rPr>
              <a:t>; </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ct val="73333"/>
              <a:buFont typeface="Arial"/>
              <a:buNone/>
            </a:pPr>
            <a:r>
              <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ct val="73333"/>
              <a:buFont typeface="Arial"/>
              <a:buNone/>
            </a:pPr>
            <a:r>
              <a:rPr lang="es" sz="1500">
                <a:solidFill>
                  <a:schemeClr val="dk1"/>
                </a:solidFill>
                <a:latin typeface="Trebuchet MS"/>
                <a:ea typeface="Trebuchet MS"/>
                <a:cs typeface="Trebuchet MS"/>
                <a:sym typeface="Trebuchet MS"/>
              </a:rPr>
              <a:t>De una manera más directa, puedes crear el objeto dentro de la sentencia INSERT directamente, sin necesidad de guardar el objeto previamente en una variable: </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ct val="73333"/>
              <a:buFont typeface="Arial"/>
              <a:buNone/>
            </a:pPr>
            <a:r>
              <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ct val="73333"/>
              <a:buFont typeface="Arial"/>
              <a:buNone/>
            </a:pPr>
            <a:r>
              <a:rPr lang="es" sz="1500">
                <a:solidFill>
                  <a:srgbClr val="1155CC"/>
                </a:solidFill>
                <a:latin typeface="Trebuchet MS"/>
                <a:ea typeface="Trebuchet MS"/>
                <a:cs typeface="Trebuchet MS"/>
                <a:sym typeface="Trebuchet MS"/>
              </a:rPr>
              <a:t>INSERT INTO </a:t>
            </a:r>
            <a:r>
              <a:rPr lang="es" sz="1500">
                <a:solidFill>
                  <a:schemeClr val="dk1"/>
                </a:solidFill>
                <a:latin typeface="Trebuchet MS"/>
                <a:ea typeface="Trebuchet MS"/>
                <a:cs typeface="Trebuchet MS"/>
                <a:sym typeface="Trebuchet MS"/>
              </a:rPr>
              <a:t>UsuariosObj </a:t>
            </a:r>
            <a:r>
              <a:rPr lang="es" sz="1500">
                <a:solidFill>
                  <a:srgbClr val="1155CC"/>
                </a:solidFill>
                <a:latin typeface="Trebuchet MS"/>
                <a:ea typeface="Trebuchet MS"/>
                <a:cs typeface="Trebuchet MS"/>
                <a:sym typeface="Trebuchet MS"/>
              </a:rPr>
              <a:t>VALUES </a:t>
            </a:r>
            <a:r>
              <a:rPr lang="es" sz="1500">
                <a:solidFill>
                  <a:schemeClr val="dk1"/>
                </a:solidFill>
                <a:latin typeface="Trebuchet MS"/>
                <a:ea typeface="Trebuchet MS"/>
                <a:cs typeface="Trebuchet MS"/>
                <a:sym typeface="Trebuchet MS"/>
              </a:rPr>
              <a:t>(Usuario('luitom64', 'LUIS', 'TOMAS BRUNA', '24/10/2007', 50)); </a:t>
            </a:r>
            <a:endParaRPr sz="1500">
              <a:solidFill>
                <a:schemeClr val="dk1"/>
              </a:solidFill>
              <a:latin typeface="Trebuchet MS"/>
              <a:ea typeface="Trebuchet MS"/>
              <a:cs typeface="Trebuchet MS"/>
              <a:sym typeface="Trebuchet MS"/>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6666"/>
              <a:buFont typeface="Arial"/>
              <a:buNone/>
            </a:pPr>
            <a:r>
              <a:rPr lang="es" sz="3000">
                <a:latin typeface="Trebuchet MS"/>
                <a:ea typeface="Trebuchet MS"/>
                <a:cs typeface="Trebuchet MS"/>
                <a:sym typeface="Trebuchet MS"/>
              </a:rPr>
              <a:t>11.2 MODIFICACIÓN</a:t>
            </a:r>
            <a:endParaRPr sz="3000">
              <a:latin typeface="Trebuchet MS"/>
              <a:ea typeface="Trebuchet MS"/>
              <a:cs typeface="Trebuchet MS"/>
              <a:sym typeface="Trebuchet MS"/>
            </a:endParaRPr>
          </a:p>
          <a:p>
            <a:pPr indent="0" lvl="0" marL="0" rtl="0" algn="l">
              <a:spcBef>
                <a:spcPts val="0"/>
              </a:spcBef>
              <a:spcAft>
                <a:spcPts val="0"/>
              </a:spcAft>
              <a:buNone/>
            </a:pPr>
            <a:r>
              <a:t/>
            </a:r>
            <a:endParaRPr/>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sz="1500">
                <a:solidFill>
                  <a:schemeClr val="dk1"/>
                </a:solidFill>
                <a:latin typeface="Trebuchet MS"/>
                <a:ea typeface="Trebuchet MS"/>
                <a:cs typeface="Trebuchet MS"/>
                <a:sym typeface="Trebuchet MS"/>
              </a:rPr>
              <a:t>Puedes cambiar un objeto por otro como puedes ver en el siguiente ejemplo, en el que se sustituye el usuario con login 'caragu72' por otro usuario nuevo.</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s" sz="1500">
                <a:solidFill>
                  <a:srgbClr val="1155CC"/>
                </a:solidFill>
                <a:latin typeface="Trebuchet MS"/>
                <a:ea typeface="Trebuchet MS"/>
                <a:cs typeface="Trebuchet MS"/>
                <a:sym typeface="Trebuchet MS"/>
              </a:rPr>
              <a:t>UPDATE </a:t>
            </a:r>
            <a:r>
              <a:rPr lang="es" sz="1500">
                <a:solidFill>
                  <a:schemeClr val="dk1"/>
                </a:solidFill>
                <a:latin typeface="Trebuchet MS"/>
                <a:ea typeface="Trebuchet MS"/>
                <a:cs typeface="Trebuchet MS"/>
                <a:sym typeface="Trebuchet MS"/>
              </a:rPr>
              <a:t>UsuariosObj u </a:t>
            </a:r>
            <a:r>
              <a:rPr lang="es" sz="1500">
                <a:solidFill>
                  <a:srgbClr val="1155CC"/>
                </a:solidFill>
                <a:latin typeface="Trebuchet MS"/>
                <a:ea typeface="Trebuchet MS"/>
                <a:cs typeface="Trebuchet MS"/>
                <a:sym typeface="Trebuchet MS"/>
              </a:rPr>
              <a:t>SET </a:t>
            </a:r>
            <a:r>
              <a:rPr lang="es" sz="1500">
                <a:solidFill>
                  <a:schemeClr val="dk1"/>
                </a:solidFill>
                <a:latin typeface="Trebuchet MS"/>
                <a:ea typeface="Trebuchet MS"/>
                <a:cs typeface="Trebuchet MS"/>
                <a:sym typeface="Trebuchet MS"/>
              </a:rPr>
              <a:t>u = Usuario('juaesc82', 'JUAN', 'ESCUDERO LARRASA', '10/04/2011', 0) </a:t>
            </a:r>
            <a:r>
              <a:rPr lang="es" sz="1500">
                <a:solidFill>
                  <a:srgbClr val="1155CC"/>
                </a:solidFill>
                <a:latin typeface="Trebuchet MS"/>
                <a:ea typeface="Trebuchet MS"/>
                <a:cs typeface="Trebuchet MS"/>
                <a:sym typeface="Trebuchet MS"/>
              </a:rPr>
              <a:t>WHERE </a:t>
            </a:r>
            <a:r>
              <a:rPr lang="es" sz="1500">
                <a:solidFill>
                  <a:schemeClr val="dk1"/>
                </a:solidFill>
                <a:latin typeface="Trebuchet MS"/>
                <a:ea typeface="Trebuchet MS"/>
                <a:cs typeface="Trebuchet MS"/>
                <a:sym typeface="Trebuchet MS"/>
              </a:rPr>
              <a:t>u.login = 'caragu72'; </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s" sz="1500">
                <a:solidFill>
                  <a:schemeClr val="dk1"/>
                </a:solidFill>
                <a:latin typeface="Trebuchet MS"/>
                <a:ea typeface="Trebuchet MS"/>
                <a:cs typeface="Trebuchet MS"/>
                <a:sym typeface="Trebuchet MS"/>
              </a:rPr>
              <a:t>Si se trata de una tabla con columnas de tipo objeto, se debe hacer referencia al nombre de la columna que contiene los objetos: UPDATE NombreTabla SET </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s" sz="1500">
                <a:solidFill>
                  <a:schemeClr val="dk1"/>
                </a:solidFill>
                <a:latin typeface="Trebuchet MS"/>
                <a:ea typeface="Trebuchet MS"/>
                <a:cs typeface="Trebuchet MS"/>
                <a:sym typeface="Trebuchet MS"/>
              </a:rPr>
              <a:t>NombreTabla.colObjeto.atributoModificado = nuevoValor </a:t>
            </a:r>
            <a:r>
              <a:rPr lang="es" sz="1500">
                <a:solidFill>
                  <a:srgbClr val="1155CC"/>
                </a:solidFill>
                <a:latin typeface="Trebuchet MS"/>
                <a:ea typeface="Trebuchet MS"/>
                <a:cs typeface="Trebuchet MS"/>
                <a:sym typeface="Trebuchet MS"/>
              </a:rPr>
              <a:t>WHERE </a:t>
            </a:r>
            <a:r>
              <a:rPr lang="es" sz="1500">
                <a:solidFill>
                  <a:schemeClr val="dk1"/>
                </a:solidFill>
                <a:latin typeface="Trebuchet MS"/>
                <a:ea typeface="Trebuchet MS"/>
                <a:cs typeface="Trebuchet MS"/>
                <a:sym typeface="Trebuchet MS"/>
              </a:rPr>
              <a:t>NombreTabla.colObjeto.atributoBusqueda = valorBusqueda;</a:t>
            </a:r>
            <a:endParaRPr sz="1500">
              <a:solidFill>
                <a:schemeClr val="dk1"/>
              </a:solidFill>
              <a:latin typeface="Trebuchet MS"/>
              <a:ea typeface="Trebuchet MS"/>
              <a:cs typeface="Trebuchet MS"/>
              <a:sym typeface="Trebuchet MS"/>
            </a:endParaRPr>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6666"/>
              <a:buFont typeface="Arial"/>
              <a:buNone/>
            </a:pPr>
            <a:r>
              <a:rPr lang="es" sz="3000">
                <a:latin typeface="Trebuchet MS"/>
                <a:ea typeface="Trebuchet MS"/>
                <a:cs typeface="Trebuchet MS"/>
                <a:sym typeface="Trebuchet MS"/>
              </a:rPr>
              <a:t>11.2 BORRADO</a:t>
            </a:r>
            <a:endParaRPr sz="3000">
              <a:latin typeface="Trebuchet MS"/>
              <a:ea typeface="Trebuchet MS"/>
              <a:cs typeface="Trebuchet MS"/>
              <a:sym typeface="Trebuchet MS"/>
            </a:endParaRPr>
          </a:p>
          <a:p>
            <a:pPr indent="0" lvl="0" marL="0" rtl="0" algn="l">
              <a:spcBef>
                <a:spcPts val="0"/>
              </a:spcBef>
              <a:spcAft>
                <a:spcPts val="0"/>
              </a:spcAft>
              <a:buNone/>
            </a:pPr>
            <a:r>
              <a:t/>
            </a:r>
            <a:endParaRPr/>
          </a:p>
        </p:txBody>
      </p:sp>
      <p:sp>
        <p:nvSpPr>
          <p:cNvPr id="154" name="Google Shape;154;p28"/>
          <p:cNvSpPr txBox="1"/>
          <p:nvPr>
            <p:ph idx="1" type="body"/>
          </p:nvPr>
        </p:nvSpPr>
        <p:spPr>
          <a:xfrm>
            <a:off x="311700" y="12211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sz="1500">
                <a:solidFill>
                  <a:srgbClr val="1155CC"/>
                </a:solidFill>
                <a:latin typeface="Trebuchet MS"/>
                <a:ea typeface="Trebuchet MS"/>
                <a:cs typeface="Trebuchet MS"/>
                <a:sym typeface="Trebuchet MS"/>
              </a:rPr>
              <a:t>DELETE FROM</a:t>
            </a:r>
            <a:r>
              <a:rPr lang="es" sz="1500">
                <a:solidFill>
                  <a:schemeClr val="dk1"/>
                </a:solidFill>
                <a:latin typeface="Trebuchet MS"/>
                <a:ea typeface="Trebuchet MS"/>
                <a:cs typeface="Trebuchet MS"/>
                <a:sym typeface="Trebuchet MS"/>
              </a:rPr>
              <a:t> UsuariosObj u </a:t>
            </a:r>
            <a:r>
              <a:rPr lang="es" sz="1500">
                <a:solidFill>
                  <a:srgbClr val="1155CC"/>
                </a:solidFill>
                <a:latin typeface="Trebuchet MS"/>
                <a:ea typeface="Trebuchet MS"/>
                <a:cs typeface="Trebuchet MS"/>
                <a:sym typeface="Trebuchet MS"/>
              </a:rPr>
              <a:t>WHERE </a:t>
            </a:r>
            <a:r>
              <a:rPr lang="es" sz="1500">
                <a:solidFill>
                  <a:schemeClr val="dk1"/>
                </a:solidFill>
                <a:latin typeface="Trebuchet MS"/>
                <a:ea typeface="Trebuchet MS"/>
                <a:cs typeface="Trebuchet MS"/>
                <a:sym typeface="Trebuchet MS"/>
              </a:rPr>
              <a:t>u.credito = 0; </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s" sz="1500">
                <a:solidFill>
                  <a:schemeClr val="dk1"/>
                </a:solidFill>
                <a:latin typeface="Trebuchet MS"/>
                <a:ea typeface="Trebuchet MS"/>
                <a:cs typeface="Trebuchet MS"/>
                <a:sym typeface="Trebuchet MS"/>
              </a:rPr>
              <a:t>De manera similar se puede realizar el borrado de filas en tablas en las que alguna de sus columnas son objetos. Puedes comprobarlo con el siguiente ejemplo, donde se utiliza la tabla Gente, en la que una de sus columnas (unUsuario) es del tipo de objeto Usuario que hemos utilizado en otros apartados anteriores.</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s" sz="1500">
                <a:solidFill>
                  <a:srgbClr val="1155CC"/>
                </a:solidFill>
                <a:latin typeface="Trebuchet MS"/>
                <a:ea typeface="Trebuchet MS"/>
                <a:cs typeface="Trebuchet MS"/>
                <a:sym typeface="Trebuchet MS"/>
              </a:rPr>
              <a:t>DELETE FROM</a:t>
            </a:r>
            <a:r>
              <a:rPr lang="es" sz="1500">
                <a:solidFill>
                  <a:schemeClr val="dk1"/>
                </a:solidFill>
                <a:latin typeface="Trebuchet MS"/>
                <a:ea typeface="Trebuchet MS"/>
                <a:cs typeface="Trebuchet MS"/>
                <a:sym typeface="Trebuchet MS"/>
              </a:rPr>
              <a:t> Gente g </a:t>
            </a:r>
            <a:r>
              <a:rPr lang="es" sz="1500">
                <a:solidFill>
                  <a:srgbClr val="1155CC"/>
                </a:solidFill>
                <a:latin typeface="Trebuchet MS"/>
                <a:ea typeface="Trebuchet MS"/>
                <a:cs typeface="Trebuchet MS"/>
                <a:sym typeface="Trebuchet MS"/>
              </a:rPr>
              <a:t>WHERE </a:t>
            </a:r>
            <a:r>
              <a:rPr lang="es" sz="1500">
                <a:solidFill>
                  <a:schemeClr val="dk1"/>
                </a:solidFill>
                <a:latin typeface="Trebuchet MS"/>
                <a:ea typeface="Trebuchet MS"/>
                <a:cs typeface="Trebuchet MS"/>
                <a:sym typeface="Trebuchet MS"/>
              </a:rPr>
              <a:t>g.unUsuario.credito = 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27500"/>
              <a:buFont typeface="Arial"/>
              <a:buNone/>
            </a:pPr>
            <a:r>
              <a:rPr b="1" lang="es" sz="4000">
                <a:latin typeface="Trebuchet MS"/>
                <a:ea typeface="Trebuchet MS"/>
                <a:cs typeface="Trebuchet MS"/>
                <a:sym typeface="Trebuchet MS"/>
              </a:rPr>
              <a:t>12. SENTENCIA VALUE</a:t>
            </a:r>
            <a:endParaRPr b="1" sz="4000">
              <a:latin typeface="Trebuchet MS"/>
              <a:ea typeface="Trebuchet MS"/>
              <a:cs typeface="Trebuchet MS"/>
              <a:sym typeface="Trebuchet MS"/>
            </a:endParaRPr>
          </a:p>
          <a:p>
            <a:pPr indent="0" lvl="0" marL="0" rtl="0" algn="l">
              <a:spcBef>
                <a:spcPts val="0"/>
              </a:spcBef>
              <a:spcAft>
                <a:spcPts val="0"/>
              </a:spcAft>
              <a:buNone/>
            </a:pPr>
            <a:r>
              <a:t/>
            </a:r>
            <a:endParaRPr/>
          </a:p>
        </p:txBody>
      </p:sp>
      <p:sp>
        <p:nvSpPr>
          <p:cNvPr id="160" name="Google Shape;160;p29"/>
          <p:cNvSpPr txBox="1"/>
          <p:nvPr>
            <p:ph idx="1" type="body"/>
          </p:nvPr>
        </p:nvSpPr>
        <p:spPr>
          <a:xfrm>
            <a:off x="311700" y="1152475"/>
            <a:ext cx="3105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sz="1500">
                <a:solidFill>
                  <a:schemeClr val="dk1"/>
                </a:solidFill>
                <a:latin typeface="Trebuchet MS"/>
                <a:ea typeface="Trebuchet MS"/>
                <a:cs typeface="Trebuchet MS"/>
                <a:sym typeface="Trebuchet MS"/>
              </a:rPr>
              <a:t>Cuando tengas la necesidad de hacer referencia a un objeto en lugar de alguno de sus atributos, puedes utilizar la función VALUE junto con el nombre de la tabla de objetos o su alias, dentro de una sentencia SELECT. Puedes ver a continuación un ejemplo de uso de dicha función para hacer inserciones en otra tabla (Favoritos) del mismo tipo de objetos: </a:t>
            </a:r>
            <a:endParaRPr/>
          </a:p>
        </p:txBody>
      </p:sp>
      <p:sp>
        <p:nvSpPr>
          <p:cNvPr id="161" name="Google Shape;161;p29"/>
          <p:cNvSpPr txBox="1"/>
          <p:nvPr/>
        </p:nvSpPr>
        <p:spPr>
          <a:xfrm>
            <a:off x="3571300" y="1152475"/>
            <a:ext cx="5066400" cy="360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500">
                <a:solidFill>
                  <a:srgbClr val="1155CC"/>
                </a:solidFill>
                <a:latin typeface="Trebuchet MS"/>
                <a:ea typeface="Trebuchet MS"/>
                <a:cs typeface="Trebuchet MS"/>
                <a:sym typeface="Trebuchet MS"/>
              </a:rPr>
              <a:t>INSERT INTO</a:t>
            </a:r>
            <a:r>
              <a:rPr lang="es" sz="1500">
                <a:solidFill>
                  <a:schemeClr val="dk1"/>
                </a:solidFill>
                <a:latin typeface="Trebuchet MS"/>
                <a:ea typeface="Trebuchet MS"/>
                <a:cs typeface="Trebuchet MS"/>
                <a:sym typeface="Trebuchet MS"/>
              </a:rPr>
              <a:t> Favoritos </a:t>
            </a:r>
            <a:r>
              <a:rPr lang="es" sz="1500">
                <a:solidFill>
                  <a:srgbClr val="1155CC"/>
                </a:solidFill>
                <a:latin typeface="Trebuchet MS"/>
                <a:ea typeface="Trebuchet MS"/>
                <a:cs typeface="Trebuchet MS"/>
                <a:sym typeface="Trebuchet MS"/>
              </a:rPr>
              <a:t>SELECT VALUE</a:t>
            </a:r>
            <a:r>
              <a:rPr lang="es" sz="1500">
                <a:solidFill>
                  <a:schemeClr val="dk1"/>
                </a:solidFill>
                <a:latin typeface="Trebuchet MS"/>
                <a:ea typeface="Trebuchet MS"/>
                <a:cs typeface="Trebuchet MS"/>
                <a:sym typeface="Trebuchet MS"/>
              </a:rPr>
              <a:t>(u) </a:t>
            </a:r>
            <a:r>
              <a:rPr lang="es" sz="1500">
                <a:solidFill>
                  <a:srgbClr val="1155CC"/>
                </a:solidFill>
                <a:latin typeface="Trebuchet MS"/>
                <a:ea typeface="Trebuchet MS"/>
                <a:cs typeface="Trebuchet MS"/>
                <a:sym typeface="Trebuchet MS"/>
              </a:rPr>
              <a:t>FROM </a:t>
            </a:r>
            <a:r>
              <a:rPr lang="es" sz="1500">
                <a:solidFill>
                  <a:schemeClr val="dk1"/>
                </a:solidFill>
                <a:latin typeface="Trebuchet MS"/>
                <a:ea typeface="Trebuchet MS"/>
                <a:cs typeface="Trebuchet MS"/>
                <a:sym typeface="Trebuchet MS"/>
              </a:rPr>
              <a:t>UsuariosObj u </a:t>
            </a:r>
            <a:r>
              <a:rPr lang="es" sz="1500">
                <a:solidFill>
                  <a:srgbClr val="1155CC"/>
                </a:solidFill>
                <a:latin typeface="Trebuchet MS"/>
                <a:ea typeface="Trebuchet MS"/>
                <a:cs typeface="Trebuchet MS"/>
                <a:sym typeface="Trebuchet MS"/>
              </a:rPr>
              <a:t>WHERE </a:t>
            </a:r>
            <a:r>
              <a:rPr lang="es" sz="1500">
                <a:solidFill>
                  <a:schemeClr val="dk1"/>
                </a:solidFill>
                <a:latin typeface="Trebuchet MS"/>
                <a:ea typeface="Trebuchet MS"/>
                <a:cs typeface="Trebuchet MS"/>
                <a:sym typeface="Trebuchet MS"/>
              </a:rPr>
              <a:t>u.credito &gt;= 100; </a:t>
            </a:r>
            <a:endParaRPr sz="15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sz="15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lang="es" sz="1500">
                <a:solidFill>
                  <a:schemeClr val="dk1"/>
                </a:solidFill>
                <a:latin typeface="Trebuchet MS"/>
                <a:ea typeface="Trebuchet MS"/>
                <a:cs typeface="Trebuchet MS"/>
                <a:sym typeface="Trebuchet MS"/>
              </a:rPr>
              <a:t>Esa misma función VALUE puedes utilizarla para hacer comparaciones de igualdad entre objetos, por ejemplo, si deseamos obtener datos de los usuarios que se encuentren en las tablas Favoritos y UsuariosObj. </a:t>
            </a:r>
            <a:endParaRPr sz="15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sz="15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lang="es" sz="1500">
                <a:solidFill>
                  <a:srgbClr val="1155CC"/>
                </a:solidFill>
                <a:latin typeface="Trebuchet MS"/>
                <a:ea typeface="Trebuchet MS"/>
                <a:cs typeface="Trebuchet MS"/>
                <a:sym typeface="Trebuchet MS"/>
              </a:rPr>
              <a:t>SELECT </a:t>
            </a:r>
            <a:r>
              <a:rPr lang="es" sz="1500">
                <a:solidFill>
                  <a:schemeClr val="dk1"/>
                </a:solidFill>
                <a:latin typeface="Trebuchet MS"/>
                <a:ea typeface="Trebuchet MS"/>
                <a:cs typeface="Trebuchet MS"/>
                <a:sym typeface="Trebuchet MS"/>
              </a:rPr>
              <a:t>u.login </a:t>
            </a:r>
            <a:r>
              <a:rPr lang="es" sz="1500">
                <a:solidFill>
                  <a:srgbClr val="1155CC"/>
                </a:solidFill>
                <a:latin typeface="Trebuchet MS"/>
                <a:ea typeface="Trebuchet MS"/>
                <a:cs typeface="Trebuchet MS"/>
                <a:sym typeface="Trebuchet MS"/>
              </a:rPr>
              <a:t>FROM </a:t>
            </a:r>
            <a:r>
              <a:rPr lang="es" sz="1500">
                <a:solidFill>
                  <a:schemeClr val="dk1"/>
                </a:solidFill>
                <a:latin typeface="Trebuchet MS"/>
                <a:ea typeface="Trebuchet MS"/>
                <a:cs typeface="Trebuchet MS"/>
                <a:sym typeface="Trebuchet MS"/>
              </a:rPr>
              <a:t>UsuariosObj u </a:t>
            </a:r>
            <a:r>
              <a:rPr lang="es" sz="1500">
                <a:solidFill>
                  <a:srgbClr val="1155CC"/>
                </a:solidFill>
                <a:latin typeface="Trebuchet MS"/>
                <a:ea typeface="Trebuchet MS"/>
                <a:cs typeface="Trebuchet MS"/>
                <a:sym typeface="Trebuchet MS"/>
              </a:rPr>
              <a:t>JOIN </a:t>
            </a:r>
            <a:r>
              <a:rPr lang="es" sz="1500">
                <a:solidFill>
                  <a:schemeClr val="dk1"/>
                </a:solidFill>
                <a:latin typeface="Trebuchet MS"/>
                <a:ea typeface="Trebuchet MS"/>
                <a:cs typeface="Trebuchet MS"/>
                <a:sym typeface="Trebuchet MS"/>
              </a:rPr>
              <a:t>Favoritos f </a:t>
            </a:r>
            <a:r>
              <a:rPr lang="es" sz="1500">
                <a:solidFill>
                  <a:srgbClr val="1155CC"/>
                </a:solidFill>
                <a:latin typeface="Trebuchet MS"/>
                <a:ea typeface="Trebuchet MS"/>
                <a:cs typeface="Trebuchet MS"/>
                <a:sym typeface="Trebuchet MS"/>
              </a:rPr>
              <a:t>ON VALUE</a:t>
            </a:r>
            <a:r>
              <a:rPr lang="es" sz="1500">
                <a:solidFill>
                  <a:schemeClr val="dk1"/>
                </a:solidFill>
                <a:latin typeface="Trebuchet MS"/>
                <a:ea typeface="Trebuchet MS"/>
                <a:cs typeface="Trebuchet MS"/>
                <a:sym typeface="Trebuchet MS"/>
              </a:rPr>
              <a:t>(u)=</a:t>
            </a:r>
            <a:r>
              <a:rPr lang="es" sz="1500">
                <a:solidFill>
                  <a:srgbClr val="3C78D8"/>
                </a:solidFill>
                <a:latin typeface="Trebuchet MS"/>
                <a:ea typeface="Trebuchet MS"/>
                <a:cs typeface="Trebuchet MS"/>
                <a:sym typeface="Trebuchet MS"/>
              </a:rPr>
              <a:t>VALUE</a:t>
            </a:r>
            <a:r>
              <a:rPr lang="es" sz="1500">
                <a:solidFill>
                  <a:schemeClr val="dk1"/>
                </a:solidFill>
                <a:latin typeface="Trebuchet MS"/>
                <a:ea typeface="Trebuchet MS"/>
                <a:cs typeface="Trebuchet MS"/>
                <a:sym typeface="Trebuchet MS"/>
              </a:rPr>
              <a:t>(f); </a:t>
            </a:r>
            <a:endParaRPr sz="15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sz="15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lang="es" sz="1500">
                <a:solidFill>
                  <a:srgbClr val="1155CC"/>
                </a:solidFill>
                <a:latin typeface="Trebuchet MS"/>
                <a:ea typeface="Trebuchet MS"/>
                <a:cs typeface="Trebuchet MS"/>
                <a:sym typeface="Trebuchet MS"/>
              </a:rPr>
              <a:t>SELECT </a:t>
            </a:r>
            <a:r>
              <a:rPr lang="es" sz="1500">
                <a:solidFill>
                  <a:schemeClr val="dk1"/>
                </a:solidFill>
                <a:latin typeface="Trebuchet MS"/>
                <a:ea typeface="Trebuchet MS"/>
                <a:cs typeface="Trebuchet MS"/>
                <a:sym typeface="Trebuchet MS"/>
              </a:rPr>
              <a:t>g.dni </a:t>
            </a:r>
            <a:r>
              <a:rPr lang="es" sz="1500">
                <a:solidFill>
                  <a:srgbClr val="1155CC"/>
                </a:solidFill>
                <a:latin typeface="Trebuchet MS"/>
                <a:ea typeface="Trebuchet MS"/>
                <a:cs typeface="Trebuchet MS"/>
                <a:sym typeface="Trebuchet MS"/>
              </a:rPr>
              <a:t>FROM </a:t>
            </a:r>
            <a:r>
              <a:rPr lang="es" sz="1500">
                <a:solidFill>
                  <a:schemeClr val="dk1"/>
                </a:solidFill>
                <a:latin typeface="Trebuchet MS"/>
                <a:ea typeface="Trebuchet MS"/>
                <a:cs typeface="Trebuchet MS"/>
                <a:sym typeface="Trebuchet MS"/>
              </a:rPr>
              <a:t>Gente g </a:t>
            </a:r>
            <a:r>
              <a:rPr lang="es" sz="1500">
                <a:solidFill>
                  <a:srgbClr val="1155CC"/>
                </a:solidFill>
                <a:latin typeface="Trebuchet MS"/>
                <a:ea typeface="Trebuchet MS"/>
                <a:cs typeface="Trebuchet MS"/>
                <a:sym typeface="Trebuchet MS"/>
              </a:rPr>
              <a:t>JOIN </a:t>
            </a:r>
            <a:r>
              <a:rPr lang="es" sz="1500">
                <a:solidFill>
                  <a:schemeClr val="dk1"/>
                </a:solidFill>
                <a:latin typeface="Trebuchet MS"/>
                <a:ea typeface="Trebuchet MS"/>
                <a:cs typeface="Trebuchet MS"/>
                <a:sym typeface="Trebuchet MS"/>
              </a:rPr>
              <a:t>Favoritos f </a:t>
            </a:r>
            <a:r>
              <a:rPr lang="es" sz="1500">
                <a:solidFill>
                  <a:srgbClr val="1155CC"/>
                </a:solidFill>
                <a:latin typeface="Trebuchet MS"/>
                <a:ea typeface="Trebuchet MS"/>
                <a:cs typeface="Trebuchet MS"/>
                <a:sym typeface="Trebuchet MS"/>
              </a:rPr>
              <a:t>ON </a:t>
            </a:r>
            <a:r>
              <a:rPr lang="es" sz="1500">
                <a:solidFill>
                  <a:schemeClr val="dk1"/>
                </a:solidFill>
                <a:latin typeface="Trebuchet MS"/>
                <a:ea typeface="Trebuchet MS"/>
                <a:cs typeface="Trebuchet MS"/>
                <a:sym typeface="Trebuchet MS"/>
              </a:rPr>
              <a:t>g.unUsuario=</a:t>
            </a:r>
            <a:r>
              <a:rPr lang="es" sz="1500">
                <a:solidFill>
                  <a:srgbClr val="1155CC"/>
                </a:solidFill>
                <a:latin typeface="Trebuchet MS"/>
                <a:ea typeface="Trebuchet MS"/>
                <a:cs typeface="Trebuchet MS"/>
                <a:sym typeface="Trebuchet MS"/>
              </a:rPr>
              <a:t>VALUE</a:t>
            </a:r>
            <a:r>
              <a:rPr lang="es" sz="1500">
                <a:solidFill>
                  <a:schemeClr val="dk1"/>
                </a:solidFill>
                <a:latin typeface="Trebuchet MS"/>
                <a:ea typeface="Trebuchet MS"/>
                <a:cs typeface="Trebuchet MS"/>
                <a:sym typeface="Trebuchet MS"/>
              </a:rPr>
              <a:t>(f);</a:t>
            </a:r>
            <a:endParaRPr sz="1500">
              <a:solidFill>
                <a:schemeClr val="dk1"/>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27500"/>
              <a:buFont typeface="Arial"/>
              <a:buNone/>
            </a:pPr>
            <a:r>
              <a:rPr b="1" lang="es" sz="4000">
                <a:latin typeface="Trebuchet MS"/>
                <a:ea typeface="Trebuchet MS"/>
                <a:cs typeface="Trebuchet MS"/>
                <a:sym typeface="Trebuchet MS"/>
              </a:rPr>
              <a:t>13. REFERENCIAS A OBJETOS</a:t>
            </a:r>
            <a:endParaRPr/>
          </a:p>
        </p:txBody>
      </p:sp>
      <p:sp>
        <p:nvSpPr>
          <p:cNvPr id="167" name="Google Shape;167;p30"/>
          <p:cNvSpPr txBox="1"/>
          <p:nvPr>
            <p:ph idx="1" type="body"/>
          </p:nvPr>
        </p:nvSpPr>
        <p:spPr>
          <a:xfrm>
            <a:off x="311700" y="1152475"/>
            <a:ext cx="3645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sz="1500">
                <a:solidFill>
                  <a:schemeClr val="dk1"/>
                </a:solidFill>
                <a:latin typeface="Trebuchet MS"/>
                <a:ea typeface="Trebuchet MS"/>
                <a:cs typeface="Trebuchet MS"/>
                <a:sym typeface="Trebuchet MS"/>
              </a:rPr>
              <a:t>Al compartir un objeto mediante su referencia, los datos no son duplicados, por lo que cuando se hace cualquier cambio en los atributos del objeto, se producen en un único lugar. Cada objeto almacenado en una tabla tiene un identificador de objeto que identifica de forma única al objeto guardado en una determinada fila y sirve como una referencia a dicho objeto</a:t>
            </a:r>
            <a:endParaRPr/>
          </a:p>
        </p:txBody>
      </p:sp>
      <p:sp>
        <p:nvSpPr>
          <p:cNvPr id="168" name="Google Shape;168;p30"/>
          <p:cNvSpPr txBox="1"/>
          <p:nvPr/>
        </p:nvSpPr>
        <p:spPr>
          <a:xfrm>
            <a:off x="4104475" y="1152475"/>
            <a:ext cx="4773600" cy="386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500">
                <a:solidFill>
                  <a:srgbClr val="1155CC"/>
                </a:solidFill>
                <a:latin typeface="Trebuchet MS"/>
                <a:ea typeface="Trebuchet MS"/>
                <a:cs typeface="Trebuchet MS"/>
                <a:sym typeface="Trebuchet MS"/>
              </a:rPr>
              <a:t>CREATE OR REPLACE TYPE</a:t>
            </a:r>
            <a:r>
              <a:rPr lang="es" sz="1500">
                <a:solidFill>
                  <a:schemeClr val="dk1"/>
                </a:solidFill>
                <a:latin typeface="Trebuchet MS"/>
                <a:ea typeface="Trebuchet MS"/>
                <a:cs typeface="Trebuchet MS"/>
                <a:sym typeface="Trebuchet MS"/>
              </a:rPr>
              <a:t> Partida </a:t>
            </a:r>
            <a:r>
              <a:rPr lang="es" sz="1500">
                <a:solidFill>
                  <a:srgbClr val="1155CC"/>
                </a:solidFill>
                <a:latin typeface="Trebuchet MS"/>
                <a:ea typeface="Trebuchet MS"/>
                <a:cs typeface="Trebuchet MS"/>
                <a:sym typeface="Trebuchet MS"/>
              </a:rPr>
              <a:t>AS OBJECT</a:t>
            </a:r>
            <a:r>
              <a:rPr lang="es" sz="1500">
                <a:solidFill>
                  <a:schemeClr val="dk1"/>
                </a:solidFill>
                <a:latin typeface="Trebuchet MS"/>
                <a:ea typeface="Trebuchet MS"/>
                <a:cs typeface="Trebuchet MS"/>
                <a:sym typeface="Trebuchet MS"/>
              </a:rPr>
              <a:t> (</a:t>
            </a:r>
            <a:endParaRPr sz="1500">
              <a:solidFill>
                <a:schemeClr val="dk1"/>
              </a:solidFill>
              <a:latin typeface="Trebuchet MS"/>
              <a:ea typeface="Trebuchet MS"/>
              <a:cs typeface="Trebuchet MS"/>
              <a:sym typeface="Trebuchet MS"/>
            </a:endParaRPr>
          </a:p>
          <a:p>
            <a:pPr indent="0" lvl="0" marL="457200" rtl="0" algn="l">
              <a:lnSpc>
                <a:spcPct val="115000"/>
              </a:lnSpc>
              <a:spcBef>
                <a:spcPts val="0"/>
              </a:spcBef>
              <a:spcAft>
                <a:spcPts val="0"/>
              </a:spcAft>
              <a:buNone/>
            </a:pPr>
            <a:r>
              <a:rPr lang="es" sz="1500">
                <a:solidFill>
                  <a:schemeClr val="dk1"/>
                </a:solidFill>
                <a:latin typeface="Trebuchet MS"/>
                <a:ea typeface="Trebuchet MS"/>
                <a:cs typeface="Trebuchet MS"/>
                <a:sym typeface="Trebuchet MS"/>
              </a:rPr>
              <a:t>codigo </a:t>
            </a:r>
            <a:r>
              <a:rPr lang="es" sz="1500">
                <a:solidFill>
                  <a:srgbClr val="1155CC"/>
                </a:solidFill>
                <a:latin typeface="Trebuchet MS"/>
                <a:ea typeface="Trebuchet MS"/>
                <a:cs typeface="Trebuchet MS"/>
                <a:sym typeface="Trebuchet MS"/>
              </a:rPr>
              <a:t>INTEGER</a:t>
            </a:r>
            <a:r>
              <a:rPr lang="es" sz="1500">
                <a:solidFill>
                  <a:schemeClr val="dk1"/>
                </a:solidFill>
                <a:latin typeface="Trebuchet MS"/>
                <a:ea typeface="Trebuchet MS"/>
                <a:cs typeface="Trebuchet MS"/>
                <a:sym typeface="Trebuchet MS"/>
              </a:rPr>
              <a:t>,</a:t>
            </a:r>
            <a:endParaRPr sz="1500">
              <a:solidFill>
                <a:schemeClr val="dk1"/>
              </a:solidFill>
              <a:latin typeface="Trebuchet MS"/>
              <a:ea typeface="Trebuchet MS"/>
              <a:cs typeface="Trebuchet MS"/>
              <a:sym typeface="Trebuchet MS"/>
            </a:endParaRPr>
          </a:p>
          <a:p>
            <a:pPr indent="0" lvl="0" marL="457200" rtl="0" algn="l">
              <a:lnSpc>
                <a:spcPct val="115000"/>
              </a:lnSpc>
              <a:spcBef>
                <a:spcPts val="0"/>
              </a:spcBef>
              <a:spcAft>
                <a:spcPts val="0"/>
              </a:spcAft>
              <a:buNone/>
            </a:pPr>
            <a:r>
              <a:rPr lang="es" sz="1500">
                <a:solidFill>
                  <a:schemeClr val="dk1"/>
                </a:solidFill>
                <a:latin typeface="Trebuchet MS"/>
                <a:ea typeface="Trebuchet MS"/>
                <a:cs typeface="Trebuchet MS"/>
                <a:sym typeface="Trebuchet MS"/>
              </a:rPr>
              <a:t> nombre </a:t>
            </a:r>
            <a:r>
              <a:rPr lang="es" sz="1500">
                <a:solidFill>
                  <a:srgbClr val="1155CC"/>
                </a:solidFill>
                <a:latin typeface="Trebuchet MS"/>
                <a:ea typeface="Trebuchet MS"/>
                <a:cs typeface="Trebuchet MS"/>
                <a:sym typeface="Trebuchet MS"/>
              </a:rPr>
              <a:t>VARCHAR</a:t>
            </a:r>
            <a:r>
              <a:rPr lang="es" sz="1500">
                <a:solidFill>
                  <a:schemeClr val="dk1"/>
                </a:solidFill>
                <a:latin typeface="Trebuchet MS"/>
                <a:ea typeface="Trebuchet MS"/>
                <a:cs typeface="Trebuchet MS"/>
                <a:sym typeface="Trebuchet MS"/>
              </a:rPr>
              <a:t>(20), </a:t>
            </a:r>
            <a:endParaRPr sz="1500">
              <a:solidFill>
                <a:schemeClr val="dk1"/>
              </a:solidFill>
              <a:latin typeface="Trebuchet MS"/>
              <a:ea typeface="Trebuchet MS"/>
              <a:cs typeface="Trebuchet MS"/>
              <a:sym typeface="Trebuchet MS"/>
            </a:endParaRPr>
          </a:p>
          <a:p>
            <a:pPr indent="0" lvl="0" marL="457200" rtl="0" algn="l">
              <a:lnSpc>
                <a:spcPct val="115000"/>
              </a:lnSpc>
              <a:spcBef>
                <a:spcPts val="0"/>
              </a:spcBef>
              <a:spcAft>
                <a:spcPts val="0"/>
              </a:spcAft>
              <a:buNone/>
            </a:pPr>
            <a:r>
              <a:rPr lang="es" sz="1500">
                <a:solidFill>
                  <a:schemeClr val="dk1"/>
                </a:solidFill>
                <a:latin typeface="Trebuchet MS"/>
                <a:ea typeface="Trebuchet MS"/>
                <a:cs typeface="Trebuchet MS"/>
                <a:sym typeface="Trebuchet MS"/>
              </a:rPr>
              <a:t>usuarioCreador </a:t>
            </a:r>
            <a:r>
              <a:rPr lang="es" sz="1500">
                <a:solidFill>
                  <a:srgbClr val="1155CC"/>
                </a:solidFill>
                <a:latin typeface="Trebuchet MS"/>
                <a:ea typeface="Trebuchet MS"/>
                <a:cs typeface="Trebuchet MS"/>
                <a:sym typeface="Trebuchet MS"/>
              </a:rPr>
              <a:t>REF </a:t>
            </a:r>
            <a:r>
              <a:rPr lang="es" sz="1500">
                <a:solidFill>
                  <a:schemeClr val="dk1"/>
                </a:solidFill>
                <a:latin typeface="Trebuchet MS"/>
                <a:ea typeface="Trebuchet MS"/>
                <a:cs typeface="Trebuchet MS"/>
                <a:sym typeface="Trebuchet MS"/>
              </a:rPr>
              <a:t>Usuario </a:t>
            </a:r>
            <a:endParaRPr sz="15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lang="es" sz="1500">
                <a:solidFill>
                  <a:schemeClr val="dk1"/>
                </a:solidFill>
                <a:latin typeface="Trebuchet MS"/>
                <a:ea typeface="Trebuchet MS"/>
                <a:cs typeface="Trebuchet MS"/>
                <a:sym typeface="Trebuchet MS"/>
              </a:rPr>
              <a:t>); </a:t>
            </a:r>
            <a:endParaRPr sz="15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sz="15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lang="es" sz="1500">
                <a:solidFill>
                  <a:srgbClr val="1155CC"/>
                </a:solidFill>
                <a:latin typeface="Trebuchet MS"/>
                <a:ea typeface="Trebuchet MS"/>
                <a:cs typeface="Trebuchet MS"/>
                <a:sym typeface="Trebuchet MS"/>
              </a:rPr>
              <a:t>DECLARE </a:t>
            </a:r>
            <a:endParaRPr sz="1500">
              <a:solidFill>
                <a:srgbClr val="1155CC"/>
              </a:solidFill>
              <a:latin typeface="Trebuchet MS"/>
              <a:ea typeface="Trebuchet MS"/>
              <a:cs typeface="Trebuchet MS"/>
              <a:sym typeface="Trebuchet MS"/>
            </a:endParaRPr>
          </a:p>
          <a:p>
            <a:pPr indent="0" lvl="0" marL="457200" rtl="0" algn="l">
              <a:lnSpc>
                <a:spcPct val="115000"/>
              </a:lnSpc>
              <a:spcBef>
                <a:spcPts val="0"/>
              </a:spcBef>
              <a:spcAft>
                <a:spcPts val="0"/>
              </a:spcAft>
              <a:buNone/>
            </a:pPr>
            <a:r>
              <a:rPr lang="es" sz="1500">
                <a:solidFill>
                  <a:schemeClr val="dk1"/>
                </a:solidFill>
                <a:latin typeface="Trebuchet MS"/>
                <a:ea typeface="Trebuchet MS"/>
                <a:cs typeface="Trebuchet MS"/>
                <a:sym typeface="Trebuchet MS"/>
              </a:rPr>
              <a:t>u_ref </a:t>
            </a:r>
            <a:r>
              <a:rPr lang="es" sz="1500">
                <a:solidFill>
                  <a:srgbClr val="1155CC"/>
                </a:solidFill>
                <a:latin typeface="Trebuchet MS"/>
                <a:ea typeface="Trebuchet MS"/>
                <a:cs typeface="Trebuchet MS"/>
                <a:sym typeface="Trebuchet MS"/>
              </a:rPr>
              <a:t>REF </a:t>
            </a:r>
            <a:r>
              <a:rPr lang="es" sz="1500">
                <a:solidFill>
                  <a:schemeClr val="dk1"/>
                </a:solidFill>
                <a:latin typeface="Trebuchet MS"/>
                <a:ea typeface="Trebuchet MS"/>
                <a:cs typeface="Trebuchet MS"/>
                <a:sym typeface="Trebuchet MS"/>
              </a:rPr>
              <a:t>Usuario; </a:t>
            </a:r>
            <a:endParaRPr sz="1500">
              <a:solidFill>
                <a:schemeClr val="dk1"/>
              </a:solidFill>
              <a:latin typeface="Trebuchet MS"/>
              <a:ea typeface="Trebuchet MS"/>
              <a:cs typeface="Trebuchet MS"/>
              <a:sym typeface="Trebuchet MS"/>
            </a:endParaRPr>
          </a:p>
          <a:p>
            <a:pPr indent="0" lvl="0" marL="457200" rtl="0" algn="l">
              <a:lnSpc>
                <a:spcPct val="115000"/>
              </a:lnSpc>
              <a:spcBef>
                <a:spcPts val="0"/>
              </a:spcBef>
              <a:spcAft>
                <a:spcPts val="0"/>
              </a:spcAft>
              <a:buNone/>
            </a:pPr>
            <a:r>
              <a:rPr lang="es" sz="1500">
                <a:solidFill>
                  <a:schemeClr val="dk1"/>
                </a:solidFill>
                <a:latin typeface="Trebuchet MS"/>
                <a:ea typeface="Trebuchet MS"/>
                <a:cs typeface="Trebuchet MS"/>
                <a:sym typeface="Trebuchet MS"/>
              </a:rPr>
              <a:t>p1 Partida; </a:t>
            </a:r>
            <a:endParaRPr sz="15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lang="es" sz="1500">
                <a:solidFill>
                  <a:srgbClr val="1155CC"/>
                </a:solidFill>
                <a:latin typeface="Trebuchet MS"/>
                <a:ea typeface="Trebuchet MS"/>
                <a:cs typeface="Trebuchet MS"/>
                <a:sym typeface="Trebuchet MS"/>
              </a:rPr>
              <a:t>BEGIN </a:t>
            </a:r>
            <a:endParaRPr sz="1500">
              <a:solidFill>
                <a:srgbClr val="1155CC"/>
              </a:solidFill>
              <a:latin typeface="Trebuchet MS"/>
              <a:ea typeface="Trebuchet MS"/>
              <a:cs typeface="Trebuchet MS"/>
              <a:sym typeface="Trebuchet MS"/>
            </a:endParaRPr>
          </a:p>
          <a:p>
            <a:pPr indent="0" lvl="0" marL="457200" rtl="0" algn="l">
              <a:lnSpc>
                <a:spcPct val="115000"/>
              </a:lnSpc>
              <a:spcBef>
                <a:spcPts val="0"/>
              </a:spcBef>
              <a:spcAft>
                <a:spcPts val="0"/>
              </a:spcAft>
              <a:buNone/>
            </a:pPr>
            <a:r>
              <a:rPr lang="es" sz="1500">
                <a:solidFill>
                  <a:srgbClr val="1155CC"/>
                </a:solidFill>
                <a:latin typeface="Trebuchet MS"/>
                <a:ea typeface="Trebuchet MS"/>
                <a:cs typeface="Trebuchet MS"/>
                <a:sym typeface="Trebuchet MS"/>
              </a:rPr>
              <a:t>SELECT REF</a:t>
            </a:r>
            <a:r>
              <a:rPr lang="es" sz="1500">
                <a:solidFill>
                  <a:schemeClr val="dk1"/>
                </a:solidFill>
                <a:latin typeface="Trebuchet MS"/>
                <a:ea typeface="Trebuchet MS"/>
                <a:cs typeface="Trebuchet MS"/>
                <a:sym typeface="Trebuchet MS"/>
              </a:rPr>
              <a:t>(u) </a:t>
            </a:r>
            <a:r>
              <a:rPr lang="es" sz="1500">
                <a:solidFill>
                  <a:srgbClr val="1155CC"/>
                </a:solidFill>
                <a:latin typeface="Trebuchet MS"/>
                <a:ea typeface="Trebuchet MS"/>
                <a:cs typeface="Trebuchet MS"/>
                <a:sym typeface="Trebuchet MS"/>
              </a:rPr>
              <a:t>INTO </a:t>
            </a:r>
            <a:r>
              <a:rPr lang="es" sz="1500">
                <a:solidFill>
                  <a:schemeClr val="dk1"/>
                </a:solidFill>
                <a:latin typeface="Trebuchet MS"/>
                <a:ea typeface="Trebuchet MS"/>
                <a:cs typeface="Trebuchet MS"/>
                <a:sym typeface="Trebuchet MS"/>
              </a:rPr>
              <a:t>u_ref </a:t>
            </a:r>
            <a:r>
              <a:rPr lang="es" sz="1500">
                <a:solidFill>
                  <a:srgbClr val="1155CC"/>
                </a:solidFill>
                <a:latin typeface="Trebuchet MS"/>
                <a:ea typeface="Trebuchet MS"/>
                <a:cs typeface="Trebuchet MS"/>
                <a:sym typeface="Trebuchet MS"/>
              </a:rPr>
              <a:t>FROM </a:t>
            </a:r>
            <a:r>
              <a:rPr lang="es" sz="1500">
                <a:solidFill>
                  <a:schemeClr val="dk1"/>
                </a:solidFill>
                <a:latin typeface="Trebuchet MS"/>
                <a:ea typeface="Trebuchet MS"/>
                <a:cs typeface="Trebuchet MS"/>
                <a:sym typeface="Trebuchet MS"/>
              </a:rPr>
              <a:t>UsuariosObj u </a:t>
            </a:r>
            <a:r>
              <a:rPr lang="es" sz="1500">
                <a:solidFill>
                  <a:srgbClr val="1155CC"/>
                </a:solidFill>
                <a:latin typeface="Trebuchet MS"/>
                <a:ea typeface="Trebuchet MS"/>
                <a:cs typeface="Trebuchet MS"/>
                <a:sym typeface="Trebuchet MS"/>
              </a:rPr>
              <a:t>WHERE </a:t>
            </a:r>
            <a:r>
              <a:rPr lang="es" sz="1500">
                <a:solidFill>
                  <a:schemeClr val="dk1"/>
                </a:solidFill>
                <a:latin typeface="Trebuchet MS"/>
                <a:ea typeface="Trebuchet MS"/>
                <a:cs typeface="Trebuchet MS"/>
                <a:sym typeface="Trebuchet MS"/>
              </a:rPr>
              <a:t>u.login = 'luitom64'; p1 := </a:t>
            </a:r>
            <a:r>
              <a:rPr lang="es" sz="1500">
                <a:solidFill>
                  <a:srgbClr val="1155CC"/>
                </a:solidFill>
                <a:latin typeface="Trebuchet MS"/>
                <a:ea typeface="Trebuchet MS"/>
                <a:cs typeface="Trebuchet MS"/>
                <a:sym typeface="Trebuchet MS"/>
              </a:rPr>
              <a:t>NEW </a:t>
            </a:r>
            <a:r>
              <a:rPr lang="es" sz="1500">
                <a:solidFill>
                  <a:schemeClr val="dk1"/>
                </a:solidFill>
                <a:latin typeface="Trebuchet MS"/>
                <a:ea typeface="Trebuchet MS"/>
                <a:cs typeface="Trebuchet MS"/>
                <a:sym typeface="Trebuchet MS"/>
              </a:rPr>
              <a:t>Partida(1, 'partida1', u_ref); </a:t>
            </a:r>
            <a:endParaRPr sz="15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lang="es" sz="1500">
                <a:solidFill>
                  <a:srgbClr val="1155CC"/>
                </a:solidFill>
                <a:latin typeface="Trebuchet MS"/>
                <a:ea typeface="Trebuchet MS"/>
                <a:cs typeface="Trebuchet MS"/>
                <a:sym typeface="Trebuchet MS"/>
              </a:rPr>
              <a:t>END</a:t>
            </a:r>
            <a:r>
              <a:rPr lang="es" sz="1500">
                <a:solidFill>
                  <a:schemeClr val="dk1"/>
                </a:solidFill>
                <a:latin typeface="Trebuchet MS"/>
                <a:ea typeface="Trebuchet MS"/>
                <a:cs typeface="Trebuchet MS"/>
                <a:sym typeface="Trebuchet MS"/>
              </a:rPr>
              <a:t>; </a:t>
            </a:r>
            <a:endParaRPr sz="1500">
              <a:solidFill>
                <a:schemeClr val="dk1"/>
              </a:solidFill>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6666"/>
              <a:buFont typeface="Arial"/>
              <a:buNone/>
            </a:pPr>
            <a:r>
              <a:rPr lang="es" sz="3000">
                <a:latin typeface="Trebuchet MS"/>
                <a:ea typeface="Trebuchet MS"/>
                <a:cs typeface="Trebuchet MS"/>
                <a:sym typeface="Trebuchet MS"/>
              </a:rPr>
              <a:t>13.1 NAVEGACIÓN ENTRE REFERENCIAS</a:t>
            </a:r>
            <a:endParaRPr/>
          </a:p>
        </p:txBody>
      </p:sp>
      <p:sp>
        <p:nvSpPr>
          <p:cNvPr id="174" name="Google Shape;174;p31"/>
          <p:cNvSpPr txBox="1"/>
          <p:nvPr>
            <p:ph idx="1" type="body"/>
          </p:nvPr>
        </p:nvSpPr>
        <p:spPr>
          <a:xfrm>
            <a:off x="311700" y="1152475"/>
            <a:ext cx="37920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s" sz="1500">
                <a:solidFill>
                  <a:schemeClr val="dk1"/>
                </a:solidFill>
                <a:latin typeface="Trebuchet MS"/>
                <a:ea typeface="Trebuchet MS"/>
                <a:cs typeface="Trebuchet MS"/>
                <a:sym typeface="Trebuchet MS"/>
              </a:rPr>
              <a:t>Debes tener en cuenta que no se puede acceder directamente a los atributos de un objeto referenciado que se encuentre almacenado en una tabla. Para ello, puedes utilizar la función DEREF. Esta función toma una referencia a un objeto y retorna el valor de ese objeto. Vamos a verlo en un ejemplo suponiendo que disponemos de las siguientes variables declaradas </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s" sz="1500">
                <a:solidFill>
                  <a:schemeClr val="dk1"/>
                </a:solidFill>
                <a:latin typeface="Trebuchet MS"/>
                <a:ea typeface="Trebuchet MS"/>
                <a:cs typeface="Trebuchet MS"/>
                <a:sym typeface="Trebuchet MS"/>
              </a:rPr>
              <a:t>u_ref </a:t>
            </a:r>
            <a:r>
              <a:rPr lang="es" sz="1500">
                <a:solidFill>
                  <a:srgbClr val="1155CC"/>
                </a:solidFill>
                <a:latin typeface="Trebuchet MS"/>
                <a:ea typeface="Trebuchet MS"/>
                <a:cs typeface="Trebuchet MS"/>
                <a:sym typeface="Trebuchet MS"/>
              </a:rPr>
              <a:t>REF </a:t>
            </a:r>
            <a:r>
              <a:rPr lang="es" sz="1500">
                <a:solidFill>
                  <a:schemeClr val="dk1"/>
                </a:solidFill>
                <a:latin typeface="Trebuchet MS"/>
                <a:ea typeface="Trebuchet MS"/>
                <a:cs typeface="Trebuchet MS"/>
                <a:sym typeface="Trebuchet MS"/>
              </a:rPr>
              <a:t>Usuario; </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s" sz="1500">
                <a:solidFill>
                  <a:schemeClr val="dk1"/>
                </a:solidFill>
                <a:latin typeface="Trebuchet MS"/>
                <a:ea typeface="Trebuchet MS"/>
                <a:cs typeface="Trebuchet MS"/>
                <a:sym typeface="Trebuchet MS"/>
              </a:rPr>
              <a:t>u1 Usuario; </a:t>
            </a:r>
            <a:endParaRPr sz="1500">
              <a:solidFill>
                <a:schemeClr val="dk1"/>
              </a:solidFill>
              <a:latin typeface="Trebuchet MS"/>
              <a:ea typeface="Trebuchet MS"/>
              <a:cs typeface="Trebuchet MS"/>
              <a:sym typeface="Trebuchet MS"/>
            </a:endParaRPr>
          </a:p>
          <a:p>
            <a:pPr indent="0" lvl="0" marL="0" rtl="0" algn="l">
              <a:spcBef>
                <a:spcPts val="0"/>
              </a:spcBef>
              <a:spcAft>
                <a:spcPts val="1200"/>
              </a:spcAft>
              <a:buNone/>
            </a:pPr>
            <a:r>
              <a:t/>
            </a:r>
            <a:endParaRPr/>
          </a:p>
        </p:txBody>
      </p:sp>
      <p:sp>
        <p:nvSpPr>
          <p:cNvPr id="175" name="Google Shape;175;p31"/>
          <p:cNvSpPr txBox="1"/>
          <p:nvPr/>
        </p:nvSpPr>
        <p:spPr>
          <a:xfrm>
            <a:off x="4679800" y="3709500"/>
            <a:ext cx="41097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500">
                <a:solidFill>
                  <a:srgbClr val="1155CC"/>
                </a:solidFill>
                <a:latin typeface="Trebuchet MS"/>
                <a:ea typeface="Trebuchet MS"/>
                <a:cs typeface="Trebuchet MS"/>
                <a:sym typeface="Trebuchet MS"/>
              </a:rPr>
              <a:t>SELECT DEREF</a:t>
            </a:r>
            <a:r>
              <a:rPr lang="es" sz="1500">
                <a:solidFill>
                  <a:schemeClr val="dk1"/>
                </a:solidFill>
                <a:latin typeface="Trebuchet MS"/>
                <a:ea typeface="Trebuchet MS"/>
                <a:cs typeface="Trebuchet MS"/>
                <a:sym typeface="Trebuchet MS"/>
              </a:rPr>
              <a:t>(u_ref) </a:t>
            </a:r>
            <a:r>
              <a:rPr lang="es" sz="1500">
                <a:solidFill>
                  <a:srgbClr val="1155CC"/>
                </a:solidFill>
                <a:latin typeface="Trebuchet MS"/>
                <a:ea typeface="Trebuchet MS"/>
                <a:cs typeface="Trebuchet MS"/>
                <a:sym typeface="Trebuchet MS"/>
              </a:rPr>
              <a:t>INTO </a:t>
            </a:r>
            <a:r>
              <a:rPr lang="es" sz="1500">
                <a:solidFill>
                  <a:schemeClr val="dk1"/>
                </a:solidFill>
                <a:latin typeface="Trebuchet MS"/>
                <a:ea typeface="Trebuchet MS"/>
                <a:cs typeface="Trebuchet MS"/>
                <a:sym typeface="Trebuchet MS"/>
              </a:rPr>
              <a:t>u1 </a:t>
            </a:r>
            <a:r>
              <a:rPr lang="es" sz="1500">
                <a:solidFill>
                  <a:srgbClr val="1155CC"/>
                </a:solidFill>
                <a:latin typeface="Trebuchet MS"/>
                <a:ea typeface="Trebuchet MS"/>
                <a:cs typeface="Trebuchet MS"/>
                <a:sym typeface="Trebuchet MS"/>
              </a:rPr>
              <a:t>FROM </a:t>
            </a:r>
            <a:r>
              <a:rPr lang="es" sz="1500">
                <a:solidFill>
                  <a:schemeClr val="dk1"/>
                </a:solidFill>
                <a:latin typeface="Trebuchet MS"/>
                <a:ea typeface="Trebuchet MS"/>
                <a:cs typeface="Trebuchet MS"/>
                <a:sym typeface="Trebuchet MS"/>
              </a:rPr>
              <a:t>Dual; </a:t>
            </a:r>
            <a:endParaRPr sz="15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lang="es" sz="1500">
                <a:solidFill>
                  <a:schemeClr val="dk1"/>
                </a:solidFill>
                <a:latin typeface="Trebuchet MS"/>
                <a:ea typeface="Trebuchet MS"/>
                <a:cs typeface="Trebuchet MS"/>
                <a:sym typeface="Trebuchet MS"/>
              </a:rPr>
              <a:t>dbms_output.put_line(u1.nombre); </a:t>
            </a:r>
            <a:endParaRPr/>
          </a:p>
        </p:txBody>
      </p:sp>
      <p:sp>
        <p:nvSpPr>
          <p:cNvPr id="176" name="Google Shape;176;p31"/>
          <p:cNvSpPr txBox="1"/>
          <p:nvPr/>
        </p:nvSpPr>
        <p:spPr>
          <a:xfrm>
            <a:off x="4454375" y="1152475"/>
            <a:ext cx="3934200" cy="222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300">
                <a:solidFill>
                  <a:schemeClr val="dk1"/>
                </a:solidFill>
                <a:latin typeface="Trebuchet MS"/>
                <a:ea typeface="Trebuchet MS"/>
                <a:cs typeface="Trebuchet MS"/>
                <a:sym typeface="Trebuchet MS"/>
              </a:rPr>
              <a:t>Por tanto, para obtener el objeto referenciado por una variable REF, debes utilizar una consulta sobre cualquier tabla, independientemente de la tabla en la que se encuentre el objeto referenciado. Sólo existe la condición de que siempre se obtenga una solo fila como resultado. Lo más cómodo es utilizar esa tabla DUAL. Aunque se use esa tabla comodín, el resultado será un objeto almacenado en la tabla UsuariosObj.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27500"/>
              <a:buFont typeface="Arial"/>
              <a:buNone/>
            </a:pPr>
            <a:r>
              <a:rPr b="1" lang="es" sz="4000">
                <a:latin typeface="Trebuchet MS"/>
                <a:ea typeface="Trebuchet MS"/>
                <a:cs typeface="Trebuchet MS"/>
                <a:sym typeface="Trebuchet MS"/>
              </a:rPr>
              <a:t>1. ¿QUÉ SON LAS CLASES Y OBJETOS?</a:t>
            </a:r>
            <a:endParaRPr/>
          </a:p>
        </p:txBody>
      </p:sp>
      <p:pic>
        <p:nvPicPr>
          <p:cNvPr id="62" name="Google Shape;62;p14"/>
          <p:cNvPicPr preferRelativeResize="0"/>
          <p:nvPr/>
        </p:nvPicPr>
        <p:blipFill>
          <a:blip r:embed="rId3">
            <a:alphaModFix/>
          </a:blip>
          <a:stretch>
            <a:fillRect/>
          </a:stretch>
        </p:blipFill>
        <p:spPr>
          <a:xfrm>
            <a:off x="311700" y="1401975"/>
            <a:ext cx="3585900" cy="3438025"/>
          </a:xfrm>
          <a:prstGeom prst="rect">
            <a:avLst/>
          </a:prstGeom>
          <a:noFill/>
          <a:ln>
            <a:noFill/>
          </a:ln>
        </p:spPr>
      </p:pic>
      <p:sp>
        <p:nvSpPr>
          <p:cNvPr id="63" name="Google Shape;63;p14"/>
          <p:cNvSpPr txBox="1"/>
          <p:nvPr/>
        </p:nvSpPr>
        <p:spPr>
          <a:xfrm>
            <a:off x="4017825" y="1507100"/>
            <a:ext cx="4748400" cy="225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s" sz="1500">
                <a:solidFill>
                  <a:schemeClr val="dk1"/>
                </a:solidFill>
                <a:latin typeface="Trebuchet MS"/>
                <a:ea typeface="Trebuchet MS"/>
                <a:cs typeface="Trebuchet MS"/>
                <a:sym typeface="Trebuchet MS"/>
              </a:rPr>
              <a:t>Las clases son la abstracción de un concepto. Las clases están formadas por atributos y métodos. Los objetos son la materialización de la clase dándole valores a los atributos. </a:t>
            </a:r>
            <a:endParaRPr sz="15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lang="es" sz="1500">
                <a:solidFill>
                  <a:schemeClr val="dk1"/>
                </a:solidFill>
                <a:latin typeface="Trebuchet MS"/>
                <a:ea typeface="Trebuchet MS"/>
                <a:cs typeface="Trebuchet MS"/>
                <a:sym typeface="Trebuchet MS"/>
              </a:rPr>
              <a:t>Pueden haber infinidad de objetos pero solo una clase.</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27500"/>
              <a:buFont typeface="Arial"/>
              <a:buNone/>
            </a:pPr>
            <a:r>
              <a:rPr b="1" lang="es" sz="4000">
                <a:latin typeface="Trebuchet MS"/>
                <a:ea typeface="Trebuchet MS"/>
                <a:cs typeface="Trebuchet MS"/>
                <a:sym typeface="Trebuchet MS"/>
              </a:rPr>
              <a:t>8. CONCLUSIONES</a:t>
            </a:r>
            <a:endParaRPr b="1" sz="4000">
              <a:latin typeface="Trebuchet MS"/>
              <a:ea typeface="Trebuchet MS"/>
              <a:cs typeface="Trebuchet MS"/>
              <a:sym typeface="Trebuchet MS"/>
            </a:endParaRPr>
          </a:p>
          <a:p>
            <a:pPr indent="0" lvl="0" marL="0" rtl="0" algn="l">
              <a:spcBef>
                <a:spcPts val="0"/>
              </a:spcBef>
              <a:spcAft>
                <a:spcPts val="0"/>
              </a:spcAft>
              <a:buNone/>
            </a:pPr>
            <a:r>
              <a:t/>
            </a:r>
            <a:endParaRPr/>
          </a:p>
        </p:txBody>
      </p:sp>
      <p:sp>
        <p:nvSpPr>
          <p:cNvPr id="182" name="Google Shape;18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sz="1500">
                <a:solidFill>
                  <a:schemeClr val="dk1"/>
                </a:solidFill>
                <a:latin typeface="Trebuchet MS"/>
                <a:ea typeface="Trebuchet MS"/>
                <a:cs typeface="Trebuchet MS"/>
                <a:sym typeface="Trebuchet MS"/>
              </a:rPr>
              <a:t>Usar objetos es otra manera para almacenar información en bases de datos. Su punto fuerte bajo mi juicio son los métodos de las clases que le dan un aspecto funcional a los registros. Para bases de datos que por su estructura requieren de mucha información enlazada directamente desde una misma tabla me parece una solución limpia e interesante.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27500"/>
              <a:buFont typeface="Arial"/>
              <a:buNone/>
            </a:pPr>
            <a:r>
              <a:rPr b="1" lang="es" sz="4000">
                <a:latin typeface="Trebuchet MS"/>
                <a:ea typeface="Trebuchet MS"/>
                <a:cs typeface="Trebuchet MS"/>
                <a:sym typeface="Trebuchet MS"/>
              </a:rPr>
              <a:t>9. BIBLIOGRAFÍA Y REFERENCIAS</a:t>
            </a:r>
            <a:endParaRPr/>
          </a:p>
        </p:txBody>
      </p:sp>
      <p:sp>
        <p:nvSpPr>
          <p:cNvPr id="188" name="Google Shape;18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s" sz="1500" u="sng">
                <a:solidFill>
                  <a:srgbClr val="1155CC"/>
                </a:solidFill>
                <a:latin typeface="Trebuchet MS"/>
                <a:ea typeface="Trebuchet MS"/>
                <a:cs typeface="Trebuchet MS"/>
                <a:sym typeface="Trebuchet MS"/>
                <a:hlinkClick r:id="rId3">
                  <a:extLst>
                    <a:ext uri="{A12FA001-AC4F-418D-AE19-62706E023703}">
                      <ahyp:hlinkClr val="tx"/>
                    </a:ext>
                  </a:extLst>
                </a:hlinkClick>
              </a:rPr>
              <a:t>https://www.sitiolibre.com/curso/pdf/BD07.pdf</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s" sz="1500" u="sng">
                <a:solidFill>
                  <a:srgbClr val="1155CC"/>
                </a:solidFill>
                <a:latin typeface="Trebuchet MS"/>
                <a:ea typeface="Trebuchet MS"/>
                <a:cs typeface="Trebuchet MS"/>
                <a:sym typeface="Trebuchet MS"/>
                <a:hlinkClick r:id="rId4">
                  <a:extLst>
                    <a:ext uri="{A12FA001-AC4F-418D-AE19-62706E023703}">
                      <ahyp:hlinkClr val="tx"/>
                    </a:ext>
                  </a:extLst>
                </a:hlinkClick>
              </a:rPr>
              <a:t>http://www.xtec.cat/~iguixa/materialsGenerics/DAMDAW_M02_UF4_UV_BDOR.pdf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USOS DE TABLAS CON COLUMNAS TIPO OBJETO</a:t>
            </a:r>
            <a:endParaRPr/>
          </a:p>
        </p:txBody>
      </p:sp>
      <p:sp>
        <p:nvSpPr>
          <p:cNvPr id="69" name="Google Shape;69;p15"/>
          <p:cNvSpPr txBox="1"/>
          <p:nvPr>
            <p:ph idx="1" type="body"/>
          </p:nvPr>
        </p:nvSpPr>
        <p:spPr>
          <a:xfrm>
            <a:off x="311575"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sz="1500">
                <a:solidFill>
                  <a:schemeClr val="dk1"/>
                </a:solidFill>
                <a:latin typeface="Trebuchet MS"/>
                <a:ea typeface="Trebuchet MS"/>
                <a:cs typeface="Trebuchet MS"/>
                <a:sym typeface="Trebuchet MS"/>
              </a:rPr>
              <a:t>Las tablas de bases de datos relacionales </a:t>
            </a:r>
            <a:r>
              <a:rPr lang="es" sz="1500" u="sng">
                <a:solidFill>
                  <a:schemeClr val="dk1"/>
                </a:solidFill>
                <a:latin typeface="Trebuchet MS"/>
                <a:ea typeface="Trebuchet MS"/>
                <a:cs typeface="Trebuchet MS"/>
                <a:sym typeface="Trebuchet MS"/>
              </a:rPr>
              <a:t>sólo contienen datos</a:t>
            </a:r>
            <a:r>
              <a:rPr lang="es" sz="1500">
                <a:solidFill>
                  <a:schemeClr val="dk1"/>
                </a:solidFill>
                <a:latin typeface="Trebuchet MS"/>
                <a:ea typeface="Trebuchet MS"/>
                <a:cs typeface="Trebuchet MS"/>
                <a:sym typeface="Trebuchet MS"/>
              </a:rPr>
              <a:t>. En cambio, </a:t>
            </a:r>
            <a:r>
              <a:rPr lang="es" sz="1500" u="sng">
                <a:solidFill>
                  <a:schemeClr val="dk1"/>
                </a:solidFill>
                <a:latin typeface="Trebuchet MS"/>
                <a:ea typeface="Trebuchet MS"/>
                <a:cs typeface="Trebuchet MS"/>
                <a:sym typeface="Trebuchet MS"/>
              </a:rPr>
              <a:t>los objetos pueden incluir la posibilidad de realizar determinadas acciones sobre los datos</a:t>
            </a:r>
            <a:r>
              <a:rPr lang="es" sz="1500">
                <a:solidFill>
                  <a:schemeClr val="dk1"/>
                </a:solidFill>
                <a:latin typeface="Trebuchet MS"/>
                <a:ea typeface="Trebuchet MS"/>
                <a:cs typeface="Trebuchet MS"/>
                <a:sym typeface="Trebuchet MS"/>
              </a:rPr>
              <a:t>. Por ejemplo, un objeto "Compra" puede incluir un método para calcular el importe de todos los elementos comprados. O un objeto "Cliente" puede tener métodos que permitan obtener su historial de compras. De esta manera, una aplicación tan sólo debe realizar una llamada a dichos métodos para obtener esa información.</a:t>
            </a:r>
            <a:endParaRPr sz="1500">
              <a:solidFill>
                <a:schemeClr val="dk1"/>
              </a:solidFill>
              <a:latin typeface="Trebuchet MS"/>
              <a:ea typeface="Trebuchet MS"/>
              <a:cs typeface="Trebuchet MS"/>
              <a:sym typeface="Trebuchet MS"/>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27500"/>
              <a:buFont typeface="Arial"/>
              <a:buNone/>
            </a:pPr>
            <a:r>
              <a:rPr b="1" lang="es" sz="4000">
                <a:latin typeface="Trebuchet MS"/>
                <a:ea typeface="Trebuchet MS"/>
                <a:cs typeface="Trebuchet MS"/>
                <a:sym typeface="Trebuchet MS"/>
              </a:rPr>
              <a:t>2. CREACIÓN DE CLASES EN SQL</a:t>
            </a:r>
            <a:endParaRPr/>
          </a:p>
        </p:txBody>
      </p:sp>
      <p:sp>
        <p:nvSpPr>
          <p:cNvPr id="75" name="Google Shape;75;p16"/>
          <p:cNvSpPr txBox="1"/>
          <p:nvPr>
            <p:ph idx="1" type="body"/>
          </p:nvPr>
        </p:nvSpPr>
        <p:spPr>
          <a:xfrm>
            <a:off x="311700" y="1358550"/>
            <a:ext cx="3984300" cy="500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 sz="6000">
                <a:solidFill>
                  <a:srgbClr val="1155CC"/>
                </a:solidFill>
                <a:latin typeface="Trebuchet MS"/>
                <a:ea typeface="Trebuchet MS"/>
                <a:cs typeface="Trebuchet MS"/>
                <a:sym typeface="Trebuchet MS"/>
              </a:rPr>
              <a:t>CREATE OR REPLACE TYPE</a:t>
            </a:r>
            <a:r>
              <a:rPr lang="es" sz="6000">
                <a:solidFill>
                  <a:schemeClr val="dk1"/>
                </a:solidFill>
                <a:latin typeface="Trebuchet MS"/>
                <a:ea typeface="Trebuchet MS"/>
                <a:cs typeface="Trebuchet MS"/>
                <a:sym typeface="Trebuchet MS"/>
              </a:rPr>
              <a:t> Animal </a:t>
            </a:r>
            <a:r>
              <a:rPr lang="es" sz="6000">
                <a:solidFill>
                  <a:srgbClr val="1155CC"/>
                </a:solidFill>
                <a:latin typeface="Trebuchet MS"/>
                <a:ea typeface="Trebuchet MS"/>
                <a:cs typeface="Trebuchet MS"/>
                <a:sym typeface="Trebuchet MS"/>
              </a:rPr>
              <a:t>AS OBJECT</a:t>
            </a:r>
            <a:r>
              <a:rPr lang="es" sz="6000">
                <a:solidFill>
                  <a:schemeClr val="dk1"/>
                </a:solidFill>
                <a:latin typeface="Trebuchet MS"/>
                <a:ea typeface="Trebuchet MS"/>
                <a:cs typeface="Trebuchet MS"/>
                <a:sym typeface="Trebuchet MS"/>
              </a:rPr>
              <a:t> ();</a:t>
            </a:r>
            <a:endParaRPr sz="6000">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ct val="73333"/>
              <a:buFont typeface="Arial"/>
              <a:buNone/>
            </a:pPr>
            <a:r>
              <a:t/>
            </a:r>
            <a:endParaRPr sz="1500">
              <a:solidFill>
                <a:schemeClr val="dk1"/>
              </a:solidFill>
              <a:latin typeface="Trebuchet MS"/>
              <a:ea typeface="Trebuchet MS"/>
              <a:cs typeface="Trebuchet MS"/>
              <a:sym typeface="Trebuchet MS"/>
            </a:endParaRPr>
          </a:p>
          <a:p>
            <a:pPr indent="0" lvl="0" marL="0" rtl="0" algn="l">
              <a:spcBef>
                <a:spcPts val="0"/>
              </a:spcBef>
              <a:spcAft>
                <a:spcPts val="1200"/>
              </a:spcAft>
              <a:buNone/>
            </a:pPr>
            <a:r>
              <a:t/>
            </a:r>
            <a:endParaRPr/>
          </a:p>
        </p:txBody>
      </p:sp>
      <p:sp>
        <p:nvSpPr>
          <p:cNvPr id="76" name="Google Shape;76;p16"/>
          <p:cNvSpPr txBox="1"/>
          <p:nvPr/>
        </p:nvSpPr>
        <p:spPr>
          <a:xfrm>
            <a:off x="311700" y="2571750"/>
            <a:ext cx="3984300" cy="199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s" sz="1500">
                <a:solidFill>
                  <a:srgbClr val="1155CC"/>
                </a:solidFill>
                <a:latin typeface="Trebuchet MS"/>
                <a:ea typeface="Trebuchet MS"/>
                <a:cs typeface="Trebuchet MS"/>
                <a:sym typeface="Trebuchet MS"/>
              </a:rPr>
              <a:t>CREATE OR REPLACE TYPE</a:t>
            </a:r>
            <a:r>
              <a:rPr lang="es" sz="1500">
                <a:solidFill>
                  <a:schemeClr val="dk1"/>
                </a:solidFill>
                <a:latin typeface="Trebuchet MS"/>
                <a:ea typeface="Trebuchet MS"/>
                <a:cs typeface="Trebuchet MS"/>
                <a:sym typeface="Trebuchet MS"/>
              </a:rPr>
              <a:t> Animal </a:t>
            </a:r>
            <a:r>
              <a:rPr lang="es" sz="1500">
                <a:solidFill>
                  <a:srgbClr val="1155CC"/>
                </a:solidFill>
                <a:latin typeface="Trebuchet MS"/>
                <a:ea typeface="Trebuchet MS"/>
                <a:cs typeface="Trebuchet MS"/>
                <a:sym typeface="Trebuchet MS"/>
              </a:rPr>
              <a:t>AS OBJECT</a:t>
            </a:r>
            <a:r>
              <a:rPr lang="es" sz="1500">
                <a:solidFill>
                  <a:schemeClr val="dk1"/>
                </a:solidFill>
                <a:latin typeface="Trebuchet MS"/>
                <a:ea typeface="Trebuchet MS"/>
                <a:cs typeface="Trebuchet MS"/>
                <a:sym typeface="Trebuchet MS"/>
              </a:rPr>
              <a:t> (</a:t>
            </a:r>
            <a:endParaRPr sz="3000">
              <a:solidFill>
                <a:schemeClr val="dk1"/>
              </a:solidFill>
              <a:latin typeface="Trebuchet MS"/>
              <a:ea typeface="Trebuchet MS"/>
              <a:cs typeface="Trebuchet MS"/>
              <a:sym typeface="Trebuchet MS"/>
            </a:endParaRPr>
          </a:p>
          <a:p>
            <a:pPr indent="457200" lvl="0" marL="0" rtl="0" algn="l">
              <a:lnSpc>
                <a:spcPct val="115000"/>
              </a:lnSpc>
              <a:spcBef>
                <a:spcPts val="0"/>
              </a:spcBef>
              <a:spcAft>
                <a:spcPts val="0"/>
              </a:spcAft>
              <a:buClr>
                <a:schemeClr val="dk1"/>
              </a:buClr>
              <a:buSzPts val="1100"/>
              <a:buFont typeface="Arial"/>
              <a:buNone/>
            </a:pPr>
            <a:r>
              <a:rPr lang="es" sz="1500">
                <a:solidFill>
                  <a:schemeClr val="dk1"/>
                </a:solidFill>
                <a:latin typeface="Trebuchet MS"/>
                <a:ea typeface="Trebuchet MS"/>
                <a:cs typeface="Trebuchet MS"/>
                <a:sym typeface="Trebuchet MS"/>
              </a:rPr>
              <a:t>sexo </a:t>
            </a:r>
            <a:r>
              <a:rPr lang="es" sz="1500">
                <a:solidFill>
                  <a:srgbClr val="1155CC"/>
                </a:solidFill>
                <a:latin typeface="Trebuchet MS"/>
                <a:ea typeface="Trebuchet MS"/>
                <a:cs typeface="Trebuchet MS"/>
                <a:sym typeface="Trebuchet MS"/>
              </a:rPr>
              <a:t>ENUM</a:t>
            </a:r>
            <a:r>
              <a:rPr lang="es" sz="1500">
                <a:solidFill>
                  <a:schemeClr val="dk1"/>
                </a:solidFill>
                <a:latin typeface="Trebuchet MS"/>
                <a:ea typeface="Trebuchet MS"/>
                <a:cs typeface="Trebuchet MS"/>
                <a:sym typeface="Trebuchet MS"/>
              </a:rPr>
              <a:t>(“M”,”F”,”N”),</a:t>
            </a:r>
            <a:endParaRPr sz="15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lang="es" sz="1500">
                <a:solidFill>
                  <a:schemeClr val="dk1"/>
                </a:solidFill>
                <a:latin typeface="Trebuchet MS"/>
                <a:ea typeface="Trebuchet MS"/>
                <a:cs typeface="Trebuchet MS"/>
                <a:sym typeface="Trebuchet MS"/>
              </a:rPr>
              <a:t>	tipo </a:t>
            </a:r>
            <a:r>
              <a:rPr lang="es" sz="1500">
                <a:solidFill>
                  <a:srgbClr val="1155CC"/>
                </a:solidFill>
                <a:latin typeface="Trebuchet MS"/>
                <a:ea typeface="Trebuchet MS"/>
                <a:cs typeface="Trebuchet MS"/>
                <a:sym typeface="Trebuchet MS"/>
              </a:rPr>
              <a:t>VARCHAR</a:t>
            </a:r>
            <a:r>
              <a:rPr lang="es" sz="1500">
                <a:solidFill>
                  <a:schemeClr val="dk1"/>
                </a:solidFill>
                <a:latin typeface="Trebuchet MS"/>
                <a:ea typeface="Trebuchet MS"/>
                <a:cs typeface="Trebuchet MS"/>
                <a:sym typeface="Trebuchet MS"/>
              </a:rPr>
              <a:t>(40),</a:t>
            </a:r>
            <a:endParaRPr sz="15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lang="es" sz="1500">
                <a:solidFill>
                  <a:schemeClr val="dk1"/>
                </a:solidFill>
                <a:latin typeface="Trebuchet MS"/>
                <a:ea typeface="Trebuchet MS"/>
                <a:cs typeface="Trebuchet MS"/>
                <a:sym typeface="Trebuchet MS"/>
              </a:rPr>
              <a:t>	edad </a:t>
            </a:r>
            <a:r>
              <a:rPr lang="es" sz="1500">
                <a:solidFill>
                  <a:srgbClr val="1155CC"/>
                </a:solidFill>
                <a:latin typeface="Trebuchet MS"/>
                <a:ea typeface="Trebuchet MS"/>
                <a:cs typeface="Trebuchet MS"/>
                <a:sym typeface="Trebuchet MS"/>
              </a:rPr>
              <a:t>INT</a:t>
            </a:r>
            <a:endParaRPr sz="1500">
              <a:solidFill>
                <a:srgbClr val="1155CC"/>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lang="es" sz="1500">
                <a:solidFill>
                  <a:schemeClr val="dk1"/>
                </a:solidFill>
                <a:latin typeface="Trebuchet MS"/>
                <a:ea typeface="Trebuchet MS"/>
                <a:cs typeface="Trebuchet MS"/>
                <a:sym typeface="Trebuchet MS"/>
              </a:rPr>
              <a:t>);</a:t>
            </a:r>
            <a:endParaRPr sz="3000">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a:p>
        </p:txBody>
      </p:sp>
      <p:sp>
        <p:nvSpPr>
          <p:cNvPr id="77" name="Google Shape;77;p16"/>
          <p:cNvSpPr txBox="1"/>
          <p:nvPr/>
        </p:nvSpPr>
        <p:spPr>
          <a:xfrm>
            <a:off x="4258250" y="1358550"/>
            <a:ext cx="4413600" cy="360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s" sz="1500">
                <a:solidFill>
                  <a:srgbClr val="1155CC"/>
                </a:solidFill>
                <a:latin typeface="Trebuchet MS"/>
                <a:ea typeface="Trebuchet MS"/>
                <a:cs typeface="Trebuchet MS"/>
                <a:sym typeface="Trebuchet MS"/>
              </a:rPr>
              <a:t>CREATE OR REPLACE TYPE</a:t>
            </a:r>
            <a:r>
              <a:rPr lang="es" sz="1500">
                <a:solidFill>
                  <a:schemeClr val="dk1"/>
                </a:solidFill>
                <a:latin typeface="Trebuchet MS"/>
                <a:ea typeface="Trebuchet MS"/>
                <a:cs typeface="Trebuchet MS"/>
                <a:sym typeface="Trebuchet MS"/>
              </a:rPr>
              <a:t> Animal </a:t>
            </a:r>
            <a:r>
              <a:rPr lang="es" sz="1500">
                <a:solidFill>
                  <a:srgbClr val="1155CC"/>
                </a:solidFill>
                <a:latin typeface="Trebuchet MS"/>
                <a:ea typeface="Trebuchet MS"/>
                <a:cs typeface="Trebuchet MS"/>
                <a:sym typeface="Trebuchet MS"/>
              </a:rPr>
              <a:t>AS OBJECT</a:t>
            </a:r>
            <a:r>
              <a:rPr lang="es" sz="1500">
                <a:solidFill>
                  <a:schemeClr val="dk1"/>
                </a:solidFill>
                <a:latin typeface="Trebuchet MS"/>
                <a:ea typeface="Trebuchet MS"/>
                <a:cs typeface="Trebuchet MS"/>
                <a:sym typeface="Trebuchet MS"/>
              </a:rPr>
              <a:t> (</a:t>
            </a:r>
            <a:endParaRPr sz="1500">
              <a:solidFill>
                <a:srgbClr val="1155CC"/>
              </a:solidFill>
              <a:latin typeface="Trebuchet MS"/>
              <a:ea typeface="Trebuchet MS"/>
              <a:cs typeface="Trebuchet MS"/>
              <a:sym typeface="Trebuchet MS"/>
            </a:endParaRPr>
          </a:p>
          <a:p>
            <a:pPr indent="457200" lvl="0" marL="0" rtl="0" algn="l">
              <a:lnSpc>
                <a:spcPct val="115000"/>
              </a:lnSpc>
              <a:spcBef>
                <a:spcPts val="0"/>
              </a:spcBef>
              <a:spcAft>
                <a:spcPts val="0"/>
              </a:spcAft>
              <a:buClr>
                <a:schemeClr val="dk1"/>
              </a:buClr>
              <a:buSzPts val="1100"/>
              <a:buFont typeface="Arial"/>
              <a:buNone/>
            </a:pPr>
            <a:r>
              <a:rPr lang="es" sz="1500">
                <a:solidFill>
                  <a:srgbClr val="1155CC"/>
                </a:solidFill>
                <a:latin typeface="Trebuchet MS"/>
                <a:ea typeface="Trebuchet MS"/>
                <a:cs typeface="Trebuchet MS"/>
                <a:sym typeface="Trebuchet MS"/>
              </a:rPr>
              <a:t>MEMBER FUNCTION </a:t>
            </a:r>
            <a:r>
              <a:rPr lang="es" sz="1500">
                <a:solidFill>
                  <a:schemeClr val="dk1"/>
                </a:solidFill>
                <a:latin typeface="Trebuchet MS"/>
                <a:ea typeface="Trebuchet MS"/>
                <a:cs typeface="Trebuchet MS"/>
                <a:sym typeface="Trebuchet MS"/>
              </a:rPr>
              <a:t>pull </a:t>
            </a:r>
            <a:r>
              <a:rPr lang="es" sz="1500">
                <a:solidFill>
                  <a:srgbClr val="1155CC"/>
                </a:solidFill>
                <a:latin typeface="Trebuchet MS"/>
                <a:ea typeface="Trebuchet MS"/>
                <a:cs typeface="Trebuchet MS"/>
                <a:sym typeface="Trebuchet MS"/>
              </a:rPr>
              <a:t>RETURN BOOLEAN</a:t>
            </a:r>
            <a:endParaRPr sz="1500">
              <a:solidFill>
                <a:srgbClr val="1155CC"/>
              </a:solidFill>
              <a:latin typeface="Trebuchet MS"/>
              <a:ea typeface="Trebuchet MS"/>
              <a:cs typeface="Trebuchet MS"/>
              <a:sym typeface="Trebuchet MS"/>
            </a:endParaRPr>
          </a:p>
          <a:p>
            <a:pPr indent="457200" lvl="0" marL="0" rtl="0" algn="l">
              <a:lnSpc>
                <a:spcPct val="115000"/>
              </a:lnSpc>
              <a:spcBef>
                <a:spcPts val="0"/>
              </a:spcBef>
              <a:spcAft>
                <a:spcPts val="0"/>
              </a:spcAft>
              <a:buClr>
                <a:schemeClr val="dk1"/>
              </a:buClr>
              <a:buSzPts val="1100"/>
              <a:buFont typeface="Arial"/>
              <a:buNone/>
            </a:pPr>
            <a:r>
              <a:rPr lang="es" sz="1500">
                <a:solidFill>
                  <a:srgbClr val="1155CC"/>
                </a:solidFill>
                <a:latin typeface="Trebuchet MS"/>
                <a:ea typeface="Trebuchet MS"/>
                <a:cs typeface="Trebuchet MS"/>
                <a:sym typeface="Trebuchet MS"/>
              </a:rPr>
              <a:t>MEMBER PROCEDURE </a:t>
            </a:r>
            <a:r>
              <a:rPr lang="es" sz="1500">
                <a:solidFill>
                  <a:schemeClr val="dk1"/>
                </a:solidFill>
                <a:latin typeface="Trebuchet MS"/>
                <a:ea typeface="Trebuchet MS"/>
                <a:cs typeface="Trebuchet MS"/>
                <a:sym typeface="Trebuchet MS"/>
              </a:rPr>
              <a:t>push ( n</a:t>
            </a:r>
            <a:r>
              <a:rPr lang="es" sz="1500">
                <a:solidFill>
                  <a:srgbClr val="1155CC"/>
                </a:solidFill>
                <a:latin typeface="Trebuchet MS"/>
                <a:ea typeface="Trebuchet MS"/>
                <a:cs typeface="Trebuchet MS"/>
                <a:sym typeface="Trebuchet MS"/>
              </a:rPr>
              <a:t> IN INTEGER </a:t>
            </a:r>
            <a:r>
              <a:rPr lang="es" sz="1500">
                <a:solidFill>
                  <a:schemeClr val="dk1"/>
                </a:solidFill>
                <a:latin typeface="Trebuchet MS"/>
                <a:ea typeface="Trebuchet MS"/>
                <a:cs typeface="Trebuchet MS"/>
                <a:sym typeface="Trebuchet MS"/>
              </a:rPr>
              <a:t>)</a:t>
            </a:r>
            <a:endParaRPr sz="15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lang="es" sz="1500">
                <a:solidFill>
                  <a:schemeClr val="dk1"/>
                </a:solidFill>
                <a:latin typeface="Trebuchet MS"/>
                <a:ea typeface="Trebuchet MS"/>
                <a:cs typeface="Trebuchet MS"/>
                <a:sym typeface="Trebuchet MS"/>
              </a:rPr>
              <a:t>);</a:t>
            </a:r>
            <a:endParaRPr sz="15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lang="es" sz="1500">
                <a:solidFill>
                  <a:srgbClr val="1155CC"/>
                </a:solidFill>
                <a:latin typeface="Trebuchet MS"/>
                <a:ea typeface="Trebuchet MS"/>
                <a:cs typeface="Trebuchet MS"/>
                <a:sym typeface="Trebuchet MS"/>
              </a:rPr>
              <a:t>CREATE TYPE BODY</a:t>
            </a:r>
            <a:r>
              <a:rPr lang="es" sz="1500">
                <a:solidFill>
                  <a:schemeClr val="dk1"/>
                </a:solidFill>
                <a:latin typeface="Trebuchet MS"/>
                <a:ea typeface="Trebuchet MS"/>
                <a:cs typeface="Trebuchet MS"/>
                <a:sym typeface="Trebuchet MS"/>
              </a:rPr>
              <a:t> Animal </a:t>
            </a:r>
            <a:r>
              <a:rPr lang="es" sz="1500">
                <a:solidFill>
                  <a:srgbClr val="1155CC"/>
                </a:solidFill>
                <a:latin typeface="Trebuchet MS"/>
                <a:ea typeface="Trebuchet MS"/>
                <a:cs typeface="Trebuchet MS"/>
                <a:sym typeface="Trebuchet MS"/>
              </a:rPr>
              <a:t>AS</a:t>
            </a:r>
            <a:endParaRPr sz="1500">
              <a:solidFill>
                <a:srgbClr val="1155CC"/>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lang="es" sz="1500">
                <a:solidFill>
                  <a:srgbClr val="1155CC"/>
                </a:solidFill>
                <a:latin typeface="Trebuchet MS"/>
                <a:ea typeface="Trebuchet MS"/>
                <a:cs typeface="Trebuchet MS"/>
                <a:sym typeface="Trebuchet MS"/>
              </a:rPr>
              <a:t>MEMBER PROCEDURE </a:t>
            </a:r>
            <a:r>
              <a:rPr lang="es" sz="1500">
                <a:solidFill>
                  <a:schemeClr val="dk1"/>
                </a:solidFill>
                <a:latin typeface="Trebuchet MS"/>
                <a:ea typeface="Trebuchet MS"/>
                <a:cs typeface="Trebuchet MS"/>
                <a:sym typeface="Trebuchet MS"/>
              </a:rPr>
              <a:t>push ( n IN INTEGER ) </a:t>
            </a:r>
            <a:r>
              <a:rPr lang="es" sz="1500">
                <a:solidFill>
                  <a:srgbClr val="1155CC"/>
                </a:solidFill>
                <a:latin typeface="Trebuchet MS"/>
                <a:ea typeface="Trebuchet MS"/>
                <a:cs typeface="Trebuchet MS"/>
                <a:sym typeface="Trebuchet MS"/>
              </a:rPr>
              <a:t>IS </a:t>
            </a:r>
            <a:endParaRPr sz="1500">
              <a:solidFill>
                <a:srgbClr val="1155CC"/>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lang="es" sz="1500">
                <a:solidFill>
                  <a:srgbClr val="1155CC"/>
                </a:solidFill>
                <a:latin typeface="Trebuchet MS"/>
                <a:ea typeface="Trebuchet MS"/>
                <a:cs typeface="Trebuchet MS"/>
                <a:sym typeface="Trebuchet MS"/>
              </a:rPr>
              <a:t>BEGIN </a:t>
            </a:r>
            <a:endParaRPr sz="1500">
              <a:solidFill>
                <a:srgbClr val="1155CC"/>
              </a:solidFill>
              <a:latin typeface="Trebuchet MS"/>
              <a:ea typeface="Trebuchet MS"/>
              <a:cs typeface="Trebuchet MS"/>
              <a:sym typeface="Trebuchet MS"/>
            </a:endParaRPr>
          </a:p>
          <a:p>
            <a:pPr indent="457200" lvl="0" marL="0" rtl="0" algn="l">
              <a:lnSpc>
                <a:spcPct val="115000"/>
              </a:lnSpc>
              <a:spcBef>
                <a:spcPts val="0"/>
              </a:spcBef>
              <a:spcAft>
                <a:spcPts val="0"/>
              </a:spcAft>
              <a:buClr>
                <a:schemeClr val="dk1"/>
              </a:buClr>
              <a:buSzPts val="1100"/>
              <a:buFont typeface="Arial"/>
              <a:buNone/>
            </a:pPr>
            <a:r>
              <a:rPr lang="es" sz="1500">
                <a:solidFill>
                  <a:srgbClr val="1155CC"/>
                </a:solidFill>
                <a:latin typeface="Trebuchet MS"/>
                <a:ea typeface="Trebuchet MS"/>
                <a:cs typeface="Trebuchet MS"/>
                <a:sym typeface="Trebuchet MS"/>
              </a:rPr>
              <a:t>IF NOT</a:t>
            </a:r>
            <a:r>
              <a:rPr lang="es" sz="1500">
                <a:solidFill>
                  <a:schemeClr val="dk1"/>
                </a:solidFill>
                <a:latin typeface="Trebuchet MS"/>
                <a:ea typeface="Trebuchet MS"/>
                <a:cs typeface="Trebuchet MS"/>
                <a:sym typeface="Trebuchet MS"/>
              </a:rPr>
              <a:t> full </a:t>
            </a:r>
            <a:r>
              <a:rPr lang="es" sz="1500">
                <a:solidFill>
                  <a:srgbClr val="1155CC"/>
                </a:solidFill>
                <a:latin typeface="Trebuchet MS"/>
                <a:ea typeface="Trebuchet MS"/>
                <a:cs typeface="Trebuchet MS"/>
                <a:sym typeface="Trebuchet MS"/>
              </a:rPr>
              <a:t>THEN</a:t>
            </a:r>
            <a:r>
              <a:rPr lang="es" sz="1500">
                <a:solidFill>
                  <a:schemeClr val="dk1"/>
                </a:solidFill>
                <a:latin typeface="Trebuchet MS"/>
                <a:ea typeface="Trebuchet MS"/>
                <a:cs typeface="Trebuchet MS"/>
                <a:sym typeface="Trebuchet MS"/>
              </a:rPr>
              <a:t> </a:t>
            </a:r>
            <a:endParaRPr sz="1500">
              <a:solidFill>
                <a:schemeClr val="dk1"/>
              </a:solidFill>
              <a:latin typeface="Trebuchet MS"/>
              <a:ea typeface="Trebuchet MS"/>
              <a:cs typeface="Trebuchet MS"/>
              <a:sym typeface="Trebuchet MS"/>
            </a:endParaRPr>
          </a:p>
          <a:p>
            <a:pPr indent="457200" lvl="0" marL="457200" rtl="0" algn="l">
              <a:lnSpc>
                <a:spcPct val="115000"/>
              </a:lnSpc>
              <a:spcBef>
                <a:spcPts val="0"/>
              </a:spcBef>
              <a:spcAft>
                <a:spcPts val="0"/>
              </a:spcAft>
              <a:buClr>
                <a:schemeClr val="dk1"/>
              </a:buClr>
              <a:buSzPts val="1100"/>
              <a:buFont typeface="Arial"/>
              <a:buNone/>
            </a:pPr>
            <a:r>
              <a:rPr lang="es" sz="1500">
                <a:solidFill>
                  <a:schemeClr val="dk1"/>
                </a:solidFill>
                <a:latin typeface="Trebuchet MS"/>
                <a:ea typeface="Trebuchet MS"/>
                <a:cs typeface="Trebuchet MS"/>
                <a:sym typeface="Trebuchet MS"/>
              </a:rPr>
              <a:t>top:=top+1; </a:t>
            </a:r>
            <a:endParaRPr sz="1500">
              <a:solidFill>
                <a:schemeClr val="dk1"/>
              </a:solidFill>
              <a:latin typeface="Trebuchet MS"/>
              <a:ea typeface="Trebuchet MS"/>
              <a:cs typeface="Trebuchet MS"/>
              <a:sym typeface="Trebuchet MS"/>
            </a:endParaRPr>
          </a:p>
          <a:p>
            <a:pPr indent="0" lvl="0" marL="457200" rtl="0" algn="l">
              <a:lnSpc>
                <a:spcPct val="115000"/>
              </a:lnSpc>
              <a:spcBef>
                <a:spcPts val="0"/>
              </a:spcBef>
              <a:spcAft>
                <a:spcPts val="0"/>
              </a:spcAft>
              <a:buClr>
                <a:schemeClr val="dk1"/>
              </a:buClr>
              <a:buSzPts val="1100"/>
              <a:buFont typeface="Arial"/>
              <a:buNone/>
            </a:pPr>
            <a:r>
              <a:rPr lang="es" sz="1500">
                <a:solidFill>
                  <a:srgbClr val="1155CC"/>
                </a:solidFill>
                <a:latin typeface="Trebuchet MS"/>
                <a:ea typeface="Trebuchet MS"/>
                <a:cs typeface="Trebuchet MS"/>
                <a:sym typeface="Trebuchet MS"/>
              </a:rPr>
              <a:t>END </a:t>
            </a:r>
            <a:r>
              <a:rPr lang="es" sz="1500">
                <a:solidFill>
                  <a:schemeClr val="dk1"/>
                </a:solidFill>
                <a:latin typeface="Trebuchet MS"/>
                <a:ea typeface="Trebuchet MS"/>
                <a:cs typeface="Trebuchet MS"/>
                <a:sym typeface="Trebuchet MS"/>
              </a:rPr>
              <a:t>push; </a:t>
            </a:r>
            <a:endParaRPr sz="15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lang="es" sz="1500">
                <a:solidFill>
                  <a:srgbClr val="1155CC"/>
                </a:solidFill>
                <a:latin typeface="Trebuchet MS"/>
                <a:ea typeface="Trebuchet MS"/>
                <a:cs typeface="Trebuchet MS"/>
                <a:sym typeface="Trebuchet MS"/>
              </a:rPr>
              <a:t>END</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27500"/>
              <a:buFont typeface="Arial"/>
              <a:buNone/>
            </a:pPr>
            <a:r>
              <a:rPr b="1" lang="es" sz="4000">
                <a:latin typeface="Trebuchet MS"/>
                <a:ea typeface="Trebuchet MS"/>
                <a:cs typeface="Trebuchet MS"/>
                <a:sym typeface="Trebuchet MS"/>
              </a:rPr>
              <a:t>3. MODIFICAR Y BORRAR CLASES</a:t>
            </a:r>
            <a:endParaRPr b="1" sz="4000">
              <a:latin typeface="Trebuchet MS"/>
              <a:ea typeface="Trebuchet MS"/>
              <a:cs typeface="Trebuchet MS"/>
              <a:sym typeface="Trebuchet MS"/>
            </a:endParaRPr>
          </a:p>
          <a:p>
            <a:pPr indent="0" lvl="0" marL="0" rtl="0" algn="l">
              <a:spcBef>
                <a:spcPts val="0"/>
              </a:spcBef>
              <a:spcAft>
                <a:spcPts val="0"/>
              </a:spcAft>
              <a:buNone/>
            </a:pPr>
            <a:r>
              <a:t/>
            </a:r>
            <a:endParaRPr/>
          </a:p>
        </p:txBody>
      </p:sp>
      <p:sp>
        <p:nvSpPr>
          <p:cNvPr id="83" name="Google Shape;83;p17"/>
          <p:cNvSpPr txBox="1"/>
          <p:nvPr>
            <p:ph idx="1" type="body"/>
          </p:nvPr>
        </p:nvSpPr>
        <p:spPr>
          <a:xfrm>
            <a:off x="4613700" y="12726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sz="1500">
                <a:solidFill>
                  <a:srgbClr val="1155CC"/>
                </a:solidFill>
                <a:latin typeface="Trebuchet MS"/>
                <a:ea typeface="Trebuchet MS"/>
                <a:cs typeface="Trebuchet MS"/>
                <a:sym typeface="Trebuchet MS"/>
              </a:rPr>
              <a:t>ALTER TYPE</a:t>
            </a:r>
            <a:r>
              <a:rPr lang="es" sz="1500">
                <a:solidFill>
                  <a:schemeClr val="dk1"/>
                </a:solidFill>
                <a:latin typeface="Trebuchet MS"/>
                <a:ea typeface="Trebuchet MS"/>
                <a:cs typeface="Trebuchet MS"/>
                <a:sym typeface="Trebuchet MS"/>
              </a:rPr>
              <a:t> Usuario </a:t>
            </a:r>
            <a:endParaRPr sz="1500">
              <a:solidFill>
                <a:schemeClr val="dk1"/>
              </a:solidFill>
              <a:latin typeface="Trebuchet MS"/>
              <a:ea typeface="Trebuchet MS"/>
              <a:cs typeface="Trebuchet MS"/>
              <a:sym typeface="Trebuchet MS"/>
            </a:endParaRPr>
          </a:p>
          <a:p>
            <a:pPr indent="0" lvl="0" marL="457200" rtl="0" algn="l">
              <a:spcBef>
                <a:spcPts val="0"/>
              </a:spcBef>
              <a:spcAft>
                <a:spcPts val="0"/>
              </a:spcAft>
              <a:buClr>
                <a:schemeClr val="dk1"/>
              </a:buClr>
              <a:buSzPts val="1100"/>
              <a:buFont typeface="Arial"/>
              <a:buNone/>
            </a:pPr>
            <a:r>
              <a:rPr lang="es" sz="1500">
                <a:solidFill>
                  <a:srgbClr val="1155CC"/>
                </a:solidFill>
                <a:latin typeface="Trebuchet MS"/>
                <a:ea typeface="Trebuchet MS"/>
                <a:cs typeface="Trebuchet MS"/>
                <a:sym typeface="Trebuchet MS"/>
              </a:rPr>
              <a:t>ADD ATTRIBUTE</a:t>
            </a:r>
            <a:r>
              <a:rPr lang="es" sz="1500">
                <a:solidFill>
                  <a:schemeClr val="dk1"/>
                </a:solidFill>
                <a:latin typeface="Trebuchet MS"/>
                <a:ea typeface="Trebuchet MS"/>
                <a:cs typeface="Trebuchet MS"/>
                <a:sym typeface="Trebuchet MS"/>
              </a:rPr>
              <a:t> cp </a:t>
            </a:r>
            <a:r>
              <a:rPr lang="es" sz="1500">
                <a:solidFill>
                  <a:srgbClr val="1155CC"/>
                </a:solidFill>
                <a:latin typeface="Trebuchet MS"/>
                <a:ea typeface="Trebuchet MS"/>
                <a:cs typeface="Trebuchet MS"/>
                <a:sym typeface="Trebuchet MS"/>
              </a:rPr>
              <a:t>VARCHAR</a:t>
            </a:r>
            <a:r>
              <a:rPr lang="es" sz="1500">
                <a:solidFill>
                  <a:schemeClr val="dk1"/>
                </a:solidFill>
                <a:latin typeface="Trebuchet MS"/>
                <a:ea typeface="Trebuchet MS"/>
                <a:cs typeface="Trebuchet MS"/>
                <a:sym typeface="Trebuchet MS"/>
              </a:rPr>
              <a:t>(5), </a:t>
            </a:r>
            <a:endParaRPr sz="1500">
              <a:solidFill>
                <a:schemeClr val="dk1"/>
              </a:solidFill>
              <a:latin typeface="Trebuchet MS"/>
              <a:ea typeface="Trebuchet MS"/>
              <a:cs typeface="Trebuchet MS"/>
              <a:sym typeface="Trebuchet MS"/>
            </a:endParaRPr>
          </a:p>
          <a:p>
            <a:pPr indent="0" lvl="0" marL="457200" rtl="0" algn="l">
              <a:spcBef>
                <a:spcPts val="0"/>
              </a:spcBef>
              <a:spcAft>
                <a:spcPts val="0"/>
              </a:spcAft>
              <a:buClr>
                <a:schemeClr val="dk1"/>
              </a:buClr>
              <a:buSzPts val="1100"/>
              <a:buFont typeface="Arial"/>
              <a:buNone/>
            </a:pPr>
            <a:r>
              <a:rPr lang="es" sz="1500">
                <a:solidFill>
                  <a:srgbClr val="1155CC"/>
                </a:solidFill>
                <a:latin typeface="Trebuchet MS"/>
                <a:ea typeface="Trebuchet MS"/>
                <a:cs typeface="Trebuchet MS"/>
                <a:sym typeface="Trebuchet MS"/>
              </a:rPr>
              <a:t>MODIFY ATTRIBUTE</a:t>
            </a:r>
            <a:r>
              <a:rPr lang="es" sz="1500">
                <a:solidFill>
                  <a:schemeClr val="dk1"/>
                </a:solidFill>
                <a:latin typeface="Trebuchet MS"/>
                <a:ea typeface="Trebuchet MS"/>
                <a:cs typeface="Trebuchet MS"/>
                <a:sym typeface="Trebuchet MS"/>
              </a:rPr>
              <a:t> nombre </a:t>
            </a:r>
            <a:r>
              <a:rPr lang="es" sz="1500">
                <a:solidFill>
                  <a:srgbClr val="1155CC"/>
                </a:solidFill>
                <a:latin typeface="Trebuchet MS"/>
                <a:ea typeface="Trebuchet MS"/>
                <a:cs typeface="Trebuchet MS"/>
                <a:sym typeface="Trebuchet MS"/>
              </a:rPr>
              <a:t>VARCHAR</a:t>
            </a:r>
            <a:r>
              <a:rPr lang="es" sz="1500">
                <a:solidFill>
                  <a:schemeClr val="dk1"/>
                </a:solidFill>
                <a:latin typeface="Trebuchet MS"/>
                <a:ea typeface="Trebuchet MS"/>
                <a:cs typeface="Trebuchet MS"/>
                <a:sym typeface="Trebuchet MS"/>
              </a:rPr>
              <a:t>(35); </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s" sz="1500">
                <a:solidFill>
                  <a:srgbClr val="1155CC"/>
                </a:solidFill>
                <a:latin typeface="Trebuchet MS"/>
                <a:ea typeface="Trebuchet MS"/>
                <a:cs typeface="Trebuchet MS"/>
                <a:sym typeface="Trebuchet MS"/>
              </a:rPr>
              <a:t>ALTER TYPE</a:t>
            </a:r>
            <a:r>
              <a:rPr lang="es" sz="1500">
                <a:solidFill>
                  <a:schemeClr val="dk1"/>
                </a:solidFill>
                <a:latin typeface="Trebuchet MS"/>
                <a:ea typeface="Trebuchet MS"/>
                <a:cs typeface="Trebuchet MS"/>
                <a:sym typeface="Trebuchet MS"/>
              </a:rPr>
              <a:t> Usuario </a:t>
            </a:r>
            <a:r>
              <a:rPr lang="es" sz="1500">
                <a:solidFill>
                  <a:srgbClr val="1155CC"/>
                </a:solidFill>
                <a:latin typeface="Trebuchet MS"/>
                <a:ea typeface="Trebuchet MS"/>
                <a:cs typeface="Trebuchet MS"/>
                <a:sym typeface="Trebuchet MS"/>
              </a:rPr>
              <a:t>DROP ATTRIBUTE</a:t>
            </a:r>
            <a:r>
              <a:rPr lang="es" sz="1500">
                <a:solidFill>
                  <a:schemeClr val="dk1"/>
                </a:solidFill>
                <a:latin typeface="Trebuchet MS"/>
                <a:ea typeface="Trebuchet MS"/>
                <a:cs typeface="Trebuchet MS"/>
                <a:sym typeface="Trebuchet MS"/>
              </a:rPr>
              <a:t> ingreso; </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sz="1500">
              <a:solidFill>
                <a:srgbClr val="1155CC"/>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s" sz="1500">
                <a:solidFill>
                  <a:srgbClr val="1155CC"/>
                </a:solidFill>
                <a:latin typeface="Trebuchet MS"/>
                <a:ea typeface="Trebuchet MS"/>
                <a:cs typeface="Trebuchet MS"/>
                <a:sym typeface="Trebuchet MS"/>
              </a:rPr>
              <a:t>DROP TYPE </a:t>
            </a:r>
            <a:r>
              <a:rPr lang="es" sz="1500">
                <a:solidFill>
                  <a:schemeClr val="dk1"/>
                </a:solidFill>
                <a:latin typeface="Trebuchet MS"/>
                <a:ea typeface="Trebuchet MS"/>
                <a:cs typeface="Trebuchet MS"/>
                <a:sym typeface="Trebuchet MS"/>
              </a:rPr>
              <a:t>Usuario;</a:t>
            </a:r>
            <a:endParaRPr/>
          </a:p>
        </p:txBody>
      </p:sp>
      <p:sp>
        <p:nvSpPr>
          <p:cNvPr id="84" name="Google Shape;84;p17"/>
          <p:cNvSpPr txBox="1"/>
          <p:nvPr/>
        </p:nvSpPr>
        <p:spPr>
          <a:xfrm>
            <a:off x="437125" y="1223750"/>
            <a:ext cx="3864000" cy="307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s" sz="1500">
                <a:solidFill>
                  <a:schemeClr val="dk1"/>
                </a:solidFill>
                <a:latin typeface="Trebuchet MS"/>
                <a:ea typeface="Trebuchet MS"/>
                <a:cs typeface="Trebuchet MS"/>
                <a:sym typeface="Trebuchet MS"/>
              </a:rPr>
              <a:t>Después de haber sido creado el tipo de objeto, se pueden modificar sus atributos utilizando la sentencia ALTER TYPE. Si se desean añadir nuevos atributos se añadirá la cláusula ADD ATTRIBUTE seguida de la lista de nuevos atributos con sus correspondientes tipos de datos. Utilizando MODIFY ATTRIBUTE se podrán modificar los atributos existentes, y para eliminar atributos se dispone de manera similar de DROP ATTRIBUTE.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27500"/>
              <a:buFont typeface="Arial"/>
              <a:buNone/>
            </a:pPr>
            <a:r>
              <a:rPr b="1" lang="es" sz="4000">
                <a:latin typeface="Trebuchet MS"/>
                <a:ea typeface="Trebuchet MS"/>
                <a:cs typeface="Trebuchet MS"/>
                <a:sym typeface="Trebuchet MS"/>
              </a:rPr>
              <a:t>4. SELF</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sz="1500">
                <a:solidFill>
                  <a:schemeClr val="dk1"/>
                </a:solidFill>
                <a:latin typeface="Trebuchet MS"/>
                <a:ea typeface="Trebuchet MS"/>
                <a:cs typeface="Trebuchet MS"/>
                <a:sym typeface="Trebuchet MS"/>
              </a:rPr>
              <a:t>SELF es siempre el primer parámetro pasado a un método. Por ejemplo, el método transform declara SELF como un parámetro IN OUT: </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s" sz="1500">
                <a:solidFill>
                  <a:srgbClr val="1155CC"/>
                </a:solidFill>
                <a:latin typeface="Trebuchet MS"/>
                <a:ea typeface="Trebuchet MS"/>
                <a:cs typeface="Trebuchet MS"/>
                <a:sym typeface="Trebuchet MS"/>
              </a:rPr>
              <a:t>CREATE TYPE</a:t>
            </a:r>
            <a:r>
              <a:rPr lang="es" sz="1500">
                <a:solidFill>
                  <a:schemeClr val="dk1"/>
                </a:solidFill>
                <a:latin typeface="Trebuchet MS"/>
                <a:ea typeface="Trebuchet MS"/>
                <a:cs typeface="Trebuchet MS"/>
                <a:sym typeface="Trebuchet MS"/>
              </a:rPr>
              <a:t> Complex </a:t>
            </a:r>
            <a:r>
              <a:rPr lang="es" sz="1500">
                <a:solidFill>
                  <a:srgbClr val="1155CC"/>
                </a:solidFill>
                <a:latin typeface="Trebuchet MS"/>
                <a:ea typeface="Trebuchet MS"/>
                <a:cs typeface="Trebuchet MS"/>
                <a:sym typeface="Trebuchet MS"/>
              </a:rPr>
              <a:t>AS OBJECT</a:t>
            </a:r>
            <a:r>
              <a:rPr lang="es" sz="1500">
                <a:solidFill>
                  <a:schemeClr val="dk1"/>
                </a:solidFill>
                <a:latin typeface="Trebuchet MS"/>
                <a:ea typeface="Trebuchet MS"/>
                <a:cs typeface="Trebuchet MS"/>
                <a:sym typeface="Trebuchet MS"/>
              </a:rPr>
              <a:t> ( </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s" sz="1500">
                <a:solidFill>
                  <a:srgbClr val="1155CC"/>
                </a:solidFill>
                <a:latin typeface="Trebuchet MS"/>
                <a:ea typeface="Trebuchet MS"/>
                <a:cs typeface="Trebuchet MS"/>
                <a:sym typeface="Trebuchet MS"/>
              </a:rPr>
              <a:t>MEMBER FUNCTION</a:t>
            </a:r>
            <a:r>
              <a:rPr lang="es" sz="1500">
                <a:solidFill>
                  <a:schemeClr val="dk1"/>
                </a:solidFill>
                <a:latin typeface="Trebuchet MS"/>
                <a:ea typeface="Trebuchet MS"/>
                <a:cs typeface="Trebuchet MS"/>
                <a:sym typeface="Trebuchet MS"/>
              </a:rPr>
              <a:t> transform (</a:t>
            </a:r>
            <a:r>
              <a:rPr lang="es" sz="1500">
                <a:solidFill>
                  <a:srgbClr val="1155CC"/>
                </a:solidFill>
                <a:latin typeface="Trebuchet MS"/>
                <a:ea typeface="Trebuchet MS"/>
                <a:cs typeface="Trebuchet MS"/>
                <a:sym typeface="Trebuchet MS"/>
              </a:rPr>
              <a:t>SELF IN OUT</a:t>
            </a:r>
            <a:r>
              <a:rPr lang="es" sz="1500">
                <a:solidFill>
                  <a:schemeClr val="dk1"/>
                </a:solidFill>
                <a:latin typeface="Trebuchet MS"/>
                <a:ea typeface="Trebuchet MS"/>
                <a:cs typeface="Trebuchet MS"/>
                <a:sym typeface="Trebuchet MS"/>
              </a:rPr>
              <a:t> Complex) </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s" sz="1500">
                <a:solidFill>
                  <a:schemeClr val="dk1"/>
                </a:solidFill>
                <a:latin typeface="Trebuchet MS"/>
                <a:ea typeface="Trebuchet MS"/>
                <a:cs typeface="Trebuchet MS"/>
                <a:sym typeface="Trebuchet MS"/>
              </a:rPr>
              <a:t>SELF se usa dentro de los métodos de una clase para hacer referencia a los atributos de la clase usando esta sintaxis:</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s" sz="1500">
                <a:solidFill>
                  <a:srgbClr val="1155CC"/>
                </a:solidFill>
                <a:latin typeface="Trebuchet MS"/>
                <a:ea typeface="Trebuchet MS"/>
                <a:cs typeface="Trebuchet MS"/>
                <a:sym typeface="Trebuchet MS"/>
              </a:rPr>
              <a:t>SELF</a:t>
            </a:r>
            <a:r>
              <a:rPr lang="es" sz="1500">
                <a:solidFill>
                  <a:schemeClr val="dk1"/>
                </a:solidFill>
                <a:latin typeface="Trebuchet MS"/>
                <a:ea typeface="Trebuchet MS"/>
                <a:cs typeface="Trebuchet MS"/>
                <a:sym typeface="Trebuchet MS"/>
              </a:rPr>
              <a:t>.variable</a:t>
            </a:r>
            <a:endParaRPr sz="1500">
              <a:solidFill>
                <a:schemeClr val="dk1"/>
              </a:solidFill>
              <a:latin typeface="Trebuchet MS"/>
              <a:ea typeface="Trebuchet MS"/>
              <a:cs typeface="Trebuchet MS"/>
              <a:sym typeface="Trebuchet MS"/>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27500"/>
              <a:buFont typeface="Arial"/>
              <a:buNone/>
            </a:pPr>
            <a:r>
              <a:rPr b="1" lang="es" sz="4000">
                <a:latin typeface="Trebuchet MS"/>
                <a:ea typeface="Trebuchet MS"/>
                <a:cs typeface="Trebuchet MS"/>
                <a:sym typeface="Trebuchet MS"/>
              </a:rPr>
              <a:t>5. CONSTRUCTOR</a:t>
            </a:r>
            <a:endParaRPr b="1" sz="4000">
              <a:latin typeface="Trebuchet MS"/>
              <a:ea typeface="Trebuchet MS"/>
              <a:cs typeface="Trebuchet MS"/>
              <a:sym typeface="Trebuchet MS"/>
            </a:endParaRPr>
          </a:p>
          <a:p>
            <a:pPr indent="0" lvl="0" marL="0" rtl="0" algn="l">
              <a:spcBef>
                <a:spcPts val="0"/>
              </a:spcBef>
              <a:spcAft>
                <a:spcPts val="0"/>
              </a:spcAft>
              <a:buNone/>
            </a:pPr>
            <a:r>
              <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73333"/>
              <a:buFont typeface="Arial"/>
              <a:buNone/>
            </a:pPr>
            <a:r>
              <a:rPr lang="es" sz="1500">
                <a:solidFill>
                  <a:srgbClr val="1155CC"/>
                </a:solidFill>
                <a:latin typeface="Trebuchet MS"/>
                <a:ea typeface="Trebuchet MS"/>
                <a:cs typeface="Trebuchet MS"/>
                <a:sym typeface="Trebuchet MS"/>
              </a:rPr>
              <a:t>CONSTRUCTOR FUNCTION</a:t>
            </a:r>
            <a:r>
              <a:rPr lang="es" sz="1500">
                <a:solidFill>
                  <a:schemeClr val="dk1"/>
                </a:solidFill>
                <a:latin typeface="Trebuchet MS"/>
                <a:ea typeface="Trebuchet MS"/>
                <a:cs typeface="Trebuchet MS"/>
                <a:sym typeface="Trebuchet MS"/>
              </a:rPr>
              <a:t> Usuario(login </a:t>
            </a:r>
            <a:r>
              <a:rPr lang="es" sz="1500">
                <a:solidFill>
                  <a:srgbClr val="1155CC"/>
                </a:solidFill>
                <a:latin typeface="Trebuchet MS"/>
                <a:ea typeface="Trebuchet MS"/>
                <a:cs typeface="Trebuchet MS"/>
                <a:sym typeface="Trebuchet MS"/>
              </a:rPr>
              <a:t>VARCHAR2</a:t>
            </a:r>
            <a:r>
              <a:rPr lang="es" sz="1500">
                <a:solidFill>
                  <a:schemeClr val="dk1"/>
                </a:solidFill>
                <a:latin typeface="Trebuchet MS"/>
                <a:ea typeface="Trebuchet MS"/>
                <a:cs typeface="Trebuchet MS"/>
                <a:sym typeface="Trebuchet MS"/>
              </a:rPr>
              <a:t>, credito </a:t>
            </a:r>
            <a:r>
              <a:rPr lang="es" sz="1500">
                <a:solidFill>
                  <a:srgbClr val="1155CC"/>
                </a:solidFill>
                <a:latin typeface="Trebuchet MS"/>
                <a:ea typeface="Trebuchet MS"/>
                <a:cs typeface="Trebuchet MS"/>
                <a:sym typeface="Trebuchet MS"/>
              </a:rPr>
              <a:t>NUMBER</a:t>
            </a:r>
            <a:r>
              <a:rPr lang="es" sz="1500">
                <a:solidFill>
                  <a:schemeClr val="dk1"/>
                </a:solidFill>
                <a:latin typeface="Trebuchet MS"/>
                <a:ea typeface="Trebuchet MS"/>
                <a:cs typeface="Trebuchet MS"/>
                <a:sym typeface="Trebuchet MS"/>
              </a:rPr>
              <a:t>) </a:t>
            </a:r>
            <a:r>
              <a:rPr lang="es" sz="1500">
                <a:solidFill>
                  <a:srgbClr val="1155CC"/>
                </a:solidFill>
                <a:latin typeface="Trebuchet MS"/>
                <a:ea typeface="Trebuchet MS"/>
                <a:cs typeface="Trebuchet MS"/>
                <a:sym typeface="Trebuchet MS"/>
              </a:rPr>
              <a:t>RETURN SELF AS RESULT</a:t>
            </a:r>
            <a:endParaRPr sz="1500">
              <a:solidFill>
                <a:srgbClr val="1155CC"/>
              </a:solidFill>
              <a:latin typeface="Trebuchet MS"/>
              <a:ea typeface="Trebuchet MS"/>
              <a:cs typeface="Trebuchet MS"/>
              <a:sym typeface="Trebuchet MS"/>
            </a:endParaRPr>
          </a:p>
          <a:p>
            <a:pPr indent="0" lvl="0" marL="0" rtl="0" algn="l">
              <a:spcBef>
                <a:spcPts val="0"/>
              </a:spcBef>
              <a:spcAft>
                <a:spcPts val="0"/>
              </a:spcAft>
              <a:buClr>
                <a:schemeClr val="dk1"/>
              </a:buClr>
              <a:buSzPct val="73333"/>
              <a:buFont typeface="Arial"/>
              <a:buNone/>
            </a:pPr>
            <a:r>
              <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ct val="73333"/>
              <a:buFont typeface="Arial"/>
              <a:buNone/>
            </a:pPr>
            <a:r>
              <a:rPr lang="es" sz="1500">
                <a:solidFill>
                  <a:srgbClr val="1155CC"/>
                </a:solidFill>
                <a:latin typeface="Trebuchet MS"/>
                <a:ea typeface="Trebuchet MS"/>
                <a:cs typeface="Trebuchet MS"/>
                <a:sym typeface="Trebuchet MS"/>
              </a:rPr>
              <a:t>CREATE OR REPLACE TYPE BODY</a:t>
            </a:r>
            <a:r>
              <a:rPr lang="es" sz="1500">
                <a:solidFill>
                  <a:schemeClr val="dk1"/>
                </a:solidFill>
                <a:latin typeface="Trebuchet MS"/>
                <a:ea typeface="Trebuchet MS"/>
                <a:cs typeface="Trebuchet MS"/>
                <a:sym typeface="Trebuchet MS"/>
              </a:rPr>
              <a:t> Usuario </a:t>
            </a:r>
            <a:r>
              <a:rPr lang="es" sz="1500">
                <a:solidFill>
                  <a:srgbClr val="3C78D8"/>
                </a:solidFill>
                <a:latin typeface="Trebuchet MS"/>
                <a:ea typeface="Trebuchet MS"/>
                <a:cs typeface="Trebuchet MS"/>
                <a:sym typeface="Trebuchet MS"/>
              </a:rPr>
              <a:t>AS </a:t>
            </a:r>
            <a:endParaRPr sz="1500">
              <a:solidFill>
                <a:srgbClr val="3C78D8"/>
              </a:solidFill>
              <a:latin typeface="Trebuchet MS"/>
              <a:ea typeface="Trebuchet MS"/>
              <a:cs typeface="Trebuchet MS"/>
              <a:sym typeface="Trebuchet MS"/>
            </a:endParaRPr>
          </a:p>
          <a:p>
            <a:pPr indent="457200" lvl="0" marL="0" rtl="0" algn="l">
              <a:spcBef>
                <a:spcPts val="0"/>
              </a:spcBef>
              <a:spcAft>
                <a:spcPts val="0"/>
              </a:spcAft>
              <a:buClr>
                <a:schemeClr val="dk1"/>
              </a:buClr>
              <a:buSzPct val="73333"/>
              <a:buFont typeface="Arial"/>
              <a:buNone/>
            </a:pPr>
            <a:r>
              <a:rPr lang="es" sz="1500">
                <a:solidFill>
                  <a:srgbClr val="3C78D8"/>
                </a:solidFill>
                <a:latin typeface="Trebuchet MS"/>
                <a:ea typeface="Trebuchet MS"/>
                <a:cs typeface="Trebuchet MS"/>
                <a:sym typeface="Trebuchet MS"/>
              </a:rPr>
              <a:t>CONSTRUCTOR FUNCTION</a:t>
            </a:r>
            <a:r>
              <a:rPr lang="es" sz="1500">
                <a:solidFill>
                  <a:schemeClr val="dk1"/>
                </a:solidFill>
                <a:latin typeface="Trebuchet MS"/>
                <a:ea typeface="Trebuchet MS"/>
                <a:cs typeface="Trebuchet MS"/>
                <a:sym typeface="Trebuchet MS"/>
              </a:rPr>
              <a:t> Usuario(login </a:t>
            </a:r>
            <a:r>
              <a:rPr lang="es" sz="1500">
                <a:solidFill>
                  <a:srgbClr val="1155CC"/>
                </a:solidFill>
                <a:latin typeface="Trebuchet MS"/>
                <a:ea typeface="Trebuchet MS"/>
                <a:cs typeface="Trebuchet MS"/>
                <a:sym typeface="Trebuchet MS"/>
              </a:rPr>
              <a:t>VARCHAR2</a:t>
            </a:r>
            <a:r>
              <a:rPr lang="es" sz="1500">
                <a:solidFill>
                  <a:schemeClr val="dk1"/>
                </a:solidFill>
                <a:latin typeface="Trebuchet MS"/>
                <a:ea typeface="Trebuchet MS"/>
                <a:cs typeface="Trebuchet MS"/>
                <a:sym typeface="Trebuchet MS"/>
              </a:rPr>
              <a:t>, credito </a:t>
            </a:r>
            <a:r>
              <a:rPr lang="es" sz="1500">
                <a:solidFill>
                  <a:srgbClr val="1155CC"/>
                </a:solidFill>
                <a:latin typeface="Trebuchet MS"/>
                <a:ea typeface="Trebuchet MS"/>
                <a:cs typeface="Trebuchet MS"/>
                <a:sym typeface="Trebuchet MS"/>
              </a:rPr>
              <a:t>NUMBER</a:t>
            </a:r>
            <a:r>
              <a:rPr lang="es" sz="1500">
                <a:solidFill>
                  <a:schemeClr val="dk1"/>
                </a:solidFill>
                <a:latin typeface="Trebuchet MS"/>
                <a:ea typeface="Trebuchet MS"/>
                <a:cs typeface="Trebuchet MS"/>
                <a:sym typeface="Trebuchet MS"/>
              </a:rPr>
              <a:t>) </a:t>
            </a:r>
            <a:endParaRPr sz="1500">
              <a:solidFill>
                <a:schemeClr val="dk1"/>
              </a:solidFill>
              <a:latin typeface="Trebuchet MS"/>
              <a:ea typeface="Trebuchet MS"/>
              <a:cs typeface="Trebuchet MS"/>
              <a:sym typeface="Trebuchet MS"/>
            </a:endParaRPr>
          </a:p>
          <a:p>
            <a:pPr indent="0" lvl="0" marL="914400" rtl="0" algn="l">
              <a:spcBef>
                <a:spcPts val="0"/>
              </a:spcBef>
              <a:spcAft>
                <a:spcPts val="0"/>
              </a:spcAft>
              <a:buClr>
                <a:schemeClr val="dk1"/>
              </a:buClr>
              <a:buSzPct val="73333"/>
              <a:buFont typeface="Arial"/>
              <a:buNone/>
            </a:pPr>
            <a:r>
              <a:rPr lang="es" sz="1500">
                <a:solidFill>
                  <a:srgbClr val="1155CC"/>
                </a:solidFill>
                <a:latin typeface="Trebuchet MS"/>
                <a:ea typeface="Trebuchet MS"/>
                <a:cs typeface="Trebuchet MS"/>
                <a:sym typeface="Trebuchet MS"/>
              </a:rPr>
              <a:t>RETURN SELF AS RESULT IS </a:t>
            </a:r>
            <a:endParaRPr sz="1500">
              <a:solidFill>
                <a:srgbClr val="1155CC"/>
              </a:solidFill>
              <a:latin typeface="Trebuchet MS"/>
              <a:ea typeface="Trebuchet MS"/>
              <a:cs typeface="Trebuchet MS"/>
              <a:sym typeface="Trebuchet MS"/>
            </a:endParaRPr>
          </a:p>
          <a:p>
            <a:pPr indent="457200" lvl="0" marL="914400" rtl="0" algn="l">
              <a:spcBef>
                <a:spcPts val="0"/>
              </a:spcBef>
              <a:spcAft>
                <a:spcPts val="0"/>
              </a:spcAft>
              <a:buClr>
                <a:schemeClr val="dk1"/>
              </a:buClr>
              <a:buSzPct val="73333"/>
              <a:buFont typeface="Arial"/>
              <a:buNone/>
            </a:pPr>
            <a:r>
              <a:rPr lang="es" sz="1500">
                <a:solidFill>
                  <a:srgbClr val="1155CC"/>
                </a:solidFill>
                <a:latin typeface="Trebuchet MS"/>
                <a:ea typeface="Trebuchet MS"/>
                <a:cs typeface="Trebuchet MS"/>
                <a:sym typeface="Trebuchet MS"/>
              </a:rPr>
              <a:t>BEGIN </a:t>
            </a:r>
            <a:endParaRPr sz="1500">
              <a:solidFill>
                <a:srgbClr val="1155CC"/>
              </a:solidFill>
              <a:latin typeface="Trebuchet MS"/>
              <a:ea typeface="Trebuchet MS"/>
              <a:cs typeface="Trebuchet MS"/>
              <a:sym typeface="Trebuchet MS"/>
            </a:endParaRPr>
          </a:p>
          <a:p>
            <a:pPr indent="457200" lvl="0" marL="914400" rtl="0" algn="l">
              <a:spcBef>
                <a:spcPts val="0"/>
              </a:spcBef>
              <a:spcAft>
                <a:spcPts val="0"/>
              </a:spcAft>
              <a:buClr>
                <a:schemeClr val="dk1"/>
              </a:buClr>
              <a:buSzPct val="73333"/>
              <a:buFont typeface="Arial"/>
              <a:buNone/>
            </a:pPr>
            <a:r>
              <a:rPr lang="es" sz="1500">
                <a:solidFill>
                  <a:srgbClr val="1155CC"/>
                </a:solidFill>
                <a:latin typeface="Trebuchet MS"/>
                <a:ea typeface="Trebuchet MS"/>
                <a:cs typeface="Trebuchet MS"/>
                <a:sym typeface="Trebuchet MS"/>
              </a:rPr>
              <a:t>IF </a:t>
            </a:r>
            <a:r>
              <a:rPr lang="es" sz="1500">
                <a:solidFill>
                  <a:schemeClr val="dk1"/>
                </a:solidFill>
                <a:latin typeface="Trebuchet MS"/>
                <a:ea typeface="Trebuchet MS"/>
                <a:cs typeface="Trebuchet MS"/>
                <a:sym typeface="Trebuchet MS"/>
              </a:rPr>
              <a:t>(</a:t>
            </a:r>
            <a:r>
              <a:rPr lang="es" sz="1500">
                <a:solidFill>
                  <a:schemeClr val="dk1"/>
                </a:solidFill>
                <a:latin typeface="Trebuchet MS"/>
                <a:ea typeface="Trebuchet MS"/>
                <a:cs typeface="Trebuchet MS"/>
                <a:sym typeface="Trebuchet MS"/>
              </a:rPr>
              <a:t>credito</a:t>
            </a:r>
            <a:r>
              <a:rPr lang="es" sz="1500">
                <a:solidFill>
                  <a:schemeClr val="dk1"/>
                </a:solidFill>
                <a:latin typeface="Trebuchet MS"/>
                <a:ea typeface="Trebuchet MS"/>
                <a:cs typeface="Trebuchet MS"/>
                <a:sym typeface="Trebuchet MS"/>
              </a:rPr>
              <a:t> &gt;= 0) T</a:t>
            </a:r>
            <a:r>
              <a:rPr lang="es" sz="1500">
                <a:solidFill>
                  <a:srgbClr val="1155CC"/>
                </a:solidFill>
                <a:latin typeface="Trebuchet MS"/>
                <a:ea typeface="Trebuchet MS"/>
                <a:cs typeface="Trebuchet MS"/>
                <a:sym typeface="Trebuchet MS"/>
              </a:rPr>
              <a:t>HEN </a:t>
            </a:r>
            <a:endParaRPr sz="1500">
              <a:solidFill>
                <a:srgbClr val="1155CC"/>
              </a:solidFill>
              <a:latin typeface="Trebuchet MS"/>
              <a:ea typeface="Trebuchet MS"/>
              <a:cs typeface="Trebuchet MS"/>
              <a:sym typeface="Trebuchet MS"/>
            </a:endParaRPr>
          </a:p>
          <a:p>
            <a:pPr indent="457200" lvl="0" marL="1371600" rtl="0" algn="l">
              <a:spcBef>
                <a:spcPts val="0"/>
              </a:spcBef>
              <a:spcAft>
                <a:spcPts val="0"/>
              </a:spcAft>
              <a:buClr>
                <a:schemeClr val="dk1"/>
              </a:buClr>
              <a:buSzPct val="73333"/>
              <a:buFont typeface="Arial"/>
              <a:buNone/>
            </a:pPr>
            <a:r>
              <a:rPr lang="es" sz="1500">
                <a:solidFill>
                  <a:srgbClr val="1155CC"/>
                </a:solidFill>
                <a:latin typeface="Trebuchet MS"/>
                <a:ea typeface="Trebuchet MS"/>
                <a:cs typeface="Trebuchet MS"/>
                <a:sym typeface="Trebuchet MS"/>
              </a:rPr>
              <a:t>SELF</a:t>
            </a:r>
            <a:r>
              <a:rPr lang="es" sz="1500">
                <a:solidFill>
                  <a:schemeClr val="dk1"/>
                </a:solidFill>
                <a:latin typeface="Trebuchet MS"/>
                <a:ea typeface="Trebuchet MS"/>
                <a:cs typeface="Trebuchet MS"/>
                <a:sym typeface="Trebuchet MS"/>
              </a:rPr>
              <a:t>.credito := credito; </a:t>
            </a:r>
            <a:endParaRPr sz="1500">
              <a:solidFill>
                <a:schemeClr val="dk1"/>
              </a:solidFill>
              <a:latin typeface="Trebuchet MS"/>
              <a:ea typeface="Trebuchet MS"/>
              <a:cs typeface="Trebuchet MS"/>
              <a:sym typeface="Trebuchet MS"/>
            </a:endParaRPr>
          </a:p>
          <a:p>
            <a:pPr indent="0" lvl="0" marL="1371600" rtl="0" algn="l">
              <a:spcBef>
                <a:spcPts val="0"/>
              </a:spcBef>
              <a:spcAft>
                <a:spcPts val="0"/>
              </a:spcAft>
              <a:buClr>
                <a:schemeClr val="dk1"/>
              </a:buClr>
              <a:buSzPct val="73333"/>
              <a:buFont typeface="Arial"/>
              <a:buNone/>
            </a:pPr>
            <a:r>
              <a:rPr lang="es" sz="1500">
                <a:solidFill>
                  <a:srgbClr val="1155CC"/>
                </a:solidFill>
                <a:latin typeface="Trebuchet MS"/>
                <a:ea typeface="Trebuchet MS"/>
                <a:cs typeface="Trebuchet MS"/>
                <a:sym typeface="Trebuchet MS"/>
              </a:rPr>
              <a:t>ELSE </a:t>
            </a:r>
            <a:endParaRPr sz="1500">
              <a:solidFill>
                <a:srgbClr val="1155CC"/>
              </a:solidFill>
              <a:latin typeface="Trebuchet MS"/>
              <a:ea typeface="Trebuchet MS"/>
              <a:cs typeface="Trebuchet MS"/>
              <a:sym typeface="Trebuchet MS"/>
            </a:endParaRPr>
          </a:p>
          <a:p>
            <a:pPr indent="457200" lvl="0" marL="1371600" rtl="0" algn="l">
              <a:spcBef>
                <a:spcPts val="0"/>
              </a:spcBef>
              <a:spcAft>
                <a:spcPts val="0"/>
              </a:spcAft>
              <a:buClr>
                <a:schemeClr val="dk1"/>
              </a:buClr>
              <a:buSzPct val="73333"/>
              <a:buFont typeface="Arial"/>
              <a:buNone/>
            </a:pPr>
            <a:r>
              <a:rPr lang="es" sz="1500">
                <a:solidFill>
                  <a:srgbClr val="1155CC"/>
                </a:solidFill>
                <a:latin typeface="Trebuchet MS"/>
                <a:ea typeface="Trebuchet MS"/>
                <a:cs typeface="Trebuchet MS"/>
                <a:sym typeface="Trebuchet MS"/>
              </a:rPr>
              <a:t>SELF</a:t>
            </a:r>
            <a:r>
              <a:rPr lang="es" sz="1500">
                <a:solidFill>
                  <a:schemeClr val="dk1"/>
                </a:solidFill>
                <a:latin typeface="Trebuchet MS"/>
                <a:ea typeface="Trebuchet MS"/>
                <a:cs typeface="Trebuchet MS"/>
                <a:sym typeface="Trebuchet MS"/>
              </a:rPr>
              <a:t>.credito := 0; </a:t>
            </a:r>
            <a:endParaRPr sz="1500">
              <a:solidFill>
                <a:schemeClr val="dk1"/>
              </a:solidFill>
              <a:latin typeface="Trebuchet MS"/>
              <a:ea typeface="Trebuchet MS"/>
              <a:cs typeface="Trebuchet MS"/>
              <a:sym typeface="Trebuchet MS"/>
            </a:endParaRPr>
          </a:p>
          <a:p>
            <a:pPr indent="0" lvl="0" marL="1371600" rtl="0" algn="l">
              <a:spcBef>
                <a:spcPts val="0"/>
              </a:spcBef>
              <a:spcAft>
                <a:spcPts val="0"/>
              </a:spcAft>
              <a:buClr>
                <a:schemeClr val="dk1"/>
              </a:buClr>
              <a:buSzPct val="73333"/>
              <a:buFont typeface="Arial"/>
              <a:buNone/>
            </a:pPr>
            <a:r>
              <a:rPr lang="es" sz="1500">
                <a:solidFill>
                  <a:srgbClr val="1155CC"/>
                </a:solidFill>
                <a:latin typeface="Trebuchet MS"/>
                <a:ea typeface="Trebuchet MS"/>
                <a:cs typeface="Trebuchet MS"/>
                <a:sym typeface="Trebuchet MS"/>
              </a:rPr>
              <a:t>END IF</a:t>
            </a:r>
            <a:r>
              <a:rPr lang="es" sz="1500">
                <a:solidFill>
                  <a:schemeClr val="dk1"/>
                </a:solidFill>
                <a:latin typeface="Trebuchet MS"/>
                <a:ea typeface="Trebuchet MS"/>
                <a:cs typeface="Trebuchet MS"/>
                <a:sym typeface="Trebuchet MS"/>
              </a:rPr>
              <a:t>; </a:t>
            </a:r>
            <a:endParaRPr sz="1500">
              <a:solidFill>
                <a:schemeClr val="dk1"/>
              </a:solidFill>
              <a:latin typeface="Trebuchet MS"/>
              <a:ea typeface="Trebuchet MS"/>
              <a:cs typeface="Trebuchet MS"/>
              <a:sym typeface="Trebuchet MS"/>
            </a:endParaRPr>
          </a:p>
          <a:p>
            <a:pPr indent="0" lvl="0" marL="1371600" rtl="0" algn="l">
              <a:spcBef>
                <a:spcPts val="0"/>
              </a:spcBef>
              <a:spcAft>
                <a:spcPts val="0"/>
              </a:spcAft>
              <a:buClr>
                <a:schemeClr val="dk1"/>
              </a:buClr>
              <a:buSzPct val="73333"/>
              <a:buFont typeface="Arial"/>
              <a:buNone/>
            </a:pPr>
            <a:r>
              <a:rPr lang="es" sz="1500">
                <a:solidFill>
                  <a:srgbClr val="1155CC"/>
                </a:solidFill>
                <a:latin typeface="Trebuchet MS"/>
                <a:ea typeface="Trebuchet MS"/>
                <a:cs typeface="Trebuchet MS"/>
                <a:sym typeface="Trebuchet MS"/>
              </a:rPr>
              <a:t>RETURN</a:t>
            </a:r>
            <a:r>
              <a:rPr lang="es" sz="1500">
                <a:solidFill>
                  <a:schemeClr val="dk1"/>
                </a:solidFill>
                <a:latin typeface="Trebuchet MS"/>
                <a:ea typeface="Trebuchet MS"/>
                <a:cs typeface="Trebuchet MS"/>
                <a:sym typeface="Trebuchet MS"/>
              </a:rPr>
              <a:t>; </a:t>
            </a:r>
            <a:endParaRPr sz="1500">
              <a:solidFill>
                <a:schemeClr val="dk1"/>
              </a:solidFill>
              <a:latin typeface="Trebuchet MS"/>
              <a:ea typeface="Trebuchet MS"/>
              <a:cs typeface="Trebuchet MS"/>
              <a:sym typeface="Trebuchet MS"/>
            </a:endParaRPr>
          </a:p>
          <a:p>
            <a:pPr indent="457200" lvl="0" marL="0" rtl="0" algn="l">
              <a:spcBef>
                <a:spcPts val="0"/>
              </a:spcBef>
              <a:spcAft>
                <a:spcPts val="0"/>
              </a:spcAft>
              <a:buClr>
                <a:schemeClr val="dk1"/>
              </a:buClr>
              <a:buSzPct val="73333"/>
              <a:buFont typeface="Arial"/>
              <a:buNone/>
            </a:pPr>
            <a:r>
              <a:rPr lang="es" sz="1500">
                <a:solidFill>
                  <a:srgbClr val="1155CC"/>
                </a:solidFill>
                <a:latin typeface="Trebuchet MS"/>
                <a:ea typeface="Trebuchet MS"/>
                <a:cs typeface="Trebuchet MS"/>
                <a:sym typeface="Trebuchet MS"/>
              </a:rPr>
              <a:t>END</a:t>
            </a:r>
            <a:r>
              <a:rPr lang="es" sz="1500">
                <a:solidFill>
                  <a:schemeClr val="dk1"/>
                </a:solidFill>
                <a:latin typeface="Trebuchet MS"/>
                <a:ea typeface="Trebuchet MS"/>
                <a:cs typeface="Trebuchet MS"/>
                <a:sym typeface="Trebuchet MS"/>
              </a:rPr>
              <a:t>; </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ct val="73333"/>
              <a:buFont typeface="Arial"/>
              <a:buNone/>
            </a:pPr>
            <a:r>
              <a:rPr lang="es" sz="1500">
                <a:solidFill>
                  <a:srgbClr val="1155CC"/>
                </a:solidFill>
                <a:latin typeface="Trebuchet MS"/>
                <a:ea typeface="Trebuchet MS"/>
                <a:cs typeface="Trebuchet MS"/>
                <a:sym typeface="Trebuchet MS"/>
              </a:rPr>
              <a:t>END</a:t>
            </a:r>
            <a:r>
              <a:rPr lang="es" sz="1500">
                <a:solidFill>
                  <a:schemeClr val="dk1"/>
                </a:solidFill>
                <a:latin typeface="Trebuchet MS"/>
                <a:ea typeface="Trebuchet MS"/>
                <a:cs typeface="Trebuchet MS"/>
                <a:sym typeface="Trebuchet MS"/>
              </a:rPr>
              <a:t>;</a:t>
            </a:r>
            <a:endParaRPr sz="1500">
              <a:solidFill>
                <a:schemeClr val="dk1"/>
              </a:solidFill>
              <a:latin typeface="Trebuchet MS"/>
              <a:ea typeface="Trebuchet MS"/>
              <a:cs typeface="Trebuchet MS"/>
              <a:sym typeface="Trebuchet MS"/>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27500"/>
              <a:buFont typeface="Arial"/>
              <a:buNone/>
            </a:pPr>
            <a:r>
              <a:rPr b="1" lang="es" sz="4000">
                <a:latin typeface="Trebuchet MS"/>
                <a:ea typeface="Trebuchet MS"/>
                <a:cs typeface="Trebuchet MS"/>
                <a:sym typeface="Trebuchet MS"/>
              </a:rPr>
              <a:t>6. OBJETOS</a:t>
            </a:r>
            <a:endParaRPr b="1" sz="4000">
              <a:latin typeface="Trebuchet MS"/>
              <a:ea typeface="Trebuchet MS"/>
              <a:cs typeface="Trebuchet MS"/>
              <a:sym typeface="Trebuchet MS"/>
            </a:endParaRPr>
          </a:p>
          <a:p>
            <a:pPr indent="0" lvl="0" marL="0" rtl="0" algn="l">
              <a:spcBef>
                <a:spcPts val="0"/>
              </a:spcBef>
              <a:spcAft>
                <a:spcPts val="0"/>
              </a:spcAft>
              <a:buNone/>
            </a:pPr>
            <a:r>
              <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500">
                <a:solidFill>
                  <a:schemeClr val="dk1"/>
                </a:solidFill>
                <a:latin typeface="Trebuchet MS"/>
                <a:ea typeface="Trebuchet MS"/>
                <a:cs typeface="Trebuchet MS"/>
                <a:sym typeface="Trebuchet MS"/>
              </a:rPr>
              <a:t>user:= </a:t>
            </a:r>
            <a:r>
              <a:rPr lang="es" sz="1500">
                <a:solidFill>
                  <a:srgbClr val="1155CC"/>
                </a:solidFill>
                <a:latin typeface="Trebuchet MS"/>
                <a:ea typeface="Trebuchet MS"/>
                <a:cs typeface="Trebuchet MS"/>
                <a:sym typeface="Trebuchet MS"/>
              </a:rPr>
              <a:t>NEW </a:t>
            </a:r>
            <a:r>
              <a:rPr lang="es" sz="1500">
                <a:solidFill>
                  <a:schemeClr val="dk1"/>
                </a:solidFill>
                <a:latin typeface="Trebuchet MS"/>
                <a:ea typeface="Trebuchet MS"/>
                <a:cs typeface="Trebuchet MS"/>
                <a:sym typeface="Trebuchet MS"/>
              </a:rPr>
              <a:t>Usuario(“Ivan”, “Soriano”);</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s" sz="1500">
                <a:solidFill>
                  <a:schemeClr val="dk1"/>
                </a:solidFill>
                <a:latin typeface="Trebuchet MS"/>
                <a:ea typeface="Trebuchet MS"/>
                <a:cs typeface="Trebuchet MS"/>
                <a:sym typeface="Trebuchet MS"/>
              </a:rPr>
              <a:t>Ivan:= user.nombre; </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s" sz="1500">
                <a:solidFill>
                  <a:schemeClr val="dk1"/>
                </a:solidFill>
                <a:latin typeface="Trebuchet MS"/>
                <a:ea typeface="Trebuchet MS"/>
                <a:cs typeface="Trebuchet MS"/>
                <a:sym typeface="Trebuchet MS"/>
              </a:rPr>
              <a:t>renta:= </a:t>
            </a:r>
            <a:r>
              <a:rPr lang="es" sz="1500">
                <a:solidFill>
                  <a:schemeClr val="dk1"/>
                </a:solidFill>
                <a:latin typeface="Trebuchet MS"/>
                <a:ea typeface="Trebuchet MS"/>
                <a:cs typeface="Trebuchet MS"/>
                <a:sym typeface="Trebuchet MS"/>
              </a:rPr>
              <a:t>Ivan</a:t>
            </a:r>
            <a:r>
              <a:rPr lang="es" sz="1500">
                <a:solidFill>
                  <a:schemeClr val="dk1"/>
                </a:solidFill>
                <a:latin typeface="Trebuchet MS"/>
                <a:ea typeface="Trebuchet MS"/>
                <a:cs typeface="Trebuchet MS"/>
                <a:sym typeface="Trebuchet MS"/>
              </a:rPr>
              <a:t>.calcularRenta(); </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s" sz="1500">
                <a:solidFill>
                  <a:schemeClr val="dk1"/>
                </a:solidFill>
                <a:latin typeface="Trebuchet MS"/>
                <a:ea typeface="Trebuchet MS"/>
                <a:cs typeface="Trebuchet MS"/>
                <a:sym typeface="Trebuchet MS"/>
              </a:rPr>
              <a:t>sitio1.getUsuario.</a:t>
            </a:r>
            <a:r>
              <a:rPr lang="es" sz="1500">
                <a:solidFill>
                  <a:schemeClr val="dk1"/>
                </a:solidFill>
                <a:latin typeface="Trebuchet MS"/>
                <a:ea typeface="Trebuchet MS"/>
                <a:cs typeface="Trebuchet MS"/>
                <a:sym typeface="Trebuchet MS"/>
              </a:rPr>
              <a:t>setNombreCompleto</a:t>
            </a:r>
            <a:r>
              <a:rPr lang="es" sz="1500">
                <a:solidFill>
                  <a:schemeClr val="dk1"/>
                </a:solidFill>
                <a:latin typeface="Trebuchet MS"/>
                <a:ea typeface="Trebuchet MS"/>
                <a:cs typeface="Trebuchet MS"/>
                <a:sym typeface="Trebuchet MS"/>
              </a:rPr>
              <a:t>('Juan', 'García Fernández');</a:t>
            </a:r>
            <a:endParaRPr sz="1500">
              <a:solidFill>
                <a:schemeClr val="dk1"/>
              </a:solidFill>
              <a:latin typeface="Trebuchet MS"/>
              <a:ea typeface="Trebuchet MS"/>
              <a:cs typeface="Trebuchet MS"/>
              <a:sym typeface="Trebuchet MS"/>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27500"/>
              <a:buFont typeface="Arial"/>
              <a:buNone/>
            </a:pPr>
            <a:r>
              <a:rPr b="1" lang="es" sz="4000">
                <a:latin typeface="Trebuchet MS"/>
                <a:ea typeface="Trebuchet MS"/>
                <a:cs typeface="Trebuchet MS"/>
                <a:sym typeface="Trebuchet MS"/>
              </a:rPr>
              <a:t>7. HERENCIA</a:t>
            </a:r>
            <a:endParaRPr b="1" sz="4000">
              <a:latin typeface="Trebuchet MS"/>
              <a:ea typeface="Trebuchet MS"/>
              <a:cs typeface="Trebuchet MS"/>
              <a:sym typeface="Trebuchet MS"/>
            </a:endParaRPr>
          </a:p>
          <a:p>
            <a:pPr indent="0" lvl="0" marL="0" rtl="0" algn="l">
              <a:spcBef>
                <a:spcPts val="0"/>
              </a:spcBef>
              <a:spcAft>
                <a:spcPts val="0"/>
              </a:spcAft>
              <a:buNone/>
            </a:pPr>
            <a:r>
              <a:t/>
            </a:r>
            <a:endParaRPr/>
          </a:p>
        </p:txBody>
      </p:sp>
      <p:sp>
        <p:nvSpPr>
          <p:cNvPr id="108" name="Google Shape;108;p21"/>
          <p:cNvSpPr txBox="1"/>
          <p:nvPr>
            <p:ph idx="1" type="body"/>
          </p:nvPr>
        </p:nvSpPr>
        <p:spPr>
          <a:xfrm>
            <a:off x="311700" y="1152475"/>
            <a:ext cx="38865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s" sz="1500">
                <a:solidFill>
                  <a:srgbClr val="1155CC"/>
                </a:solidFill>
                <a:latin typeface="Trebuchet MS"/>
                <a:ea typeface="Trebuchet MS"/>
                <a:cs typeface="Trebuchet MS"/>
                <a:sym typeface="Trebuchet MS"/>
              </a:rPr>
              <a:t>CREATE TYPE</a:t>
            </a:r>
            <a:r>
              <a:rPr lang="es" sz="1500">
                <a:solidFill>
                  <a:schemeClr val="dk1"/>
                </a:solidFill>
                <a:latin typeface="Trebuchet MS"/>
                <a:ea typeface="Trebuchet MS"/>
                <a:cs typeface="Trebuchet MS"/>
                <a:sym typeface="Trebuchet MS"/>
              </a:rPr>
              <a:t> Persona </a:t>
            </a:r>
            <a:r>
              <a:rPr lang="es" sz="1500">
                <a:solidFill>
                  <a:srgbClr val="1155CC"/>
                </a:solidFill>
                <a:latin typeface="Trebuchet MS"/>
                <a:ea typeface="Trebuchet MS"/>
                <a:cs typeface="Trebuchet MS"/>
                <a:sym typeface="Trebuchet MS"/>
              </a:rPr>
              <a:t>AS OBJECT</a:t>
            </a:r>
            <a:r>
              <a:rPr lang="es" sz="1500">
                <a:solidFill>
                  <a:schemeClr val="dk1"/>
                </a:solidFill>
                <a:latin typeface="Trebuchet MS"/>
                <a:ea typeface="Trebuchet MS"/>
                <a:cs typeface="Trebuchet MS"/>
                <a:sym typeface="Trebuchet MS"/>
              </a:rPr>
              <a:t> ( </a:t>
            </a:r>
            <a:endParaRPr sz="1500">
              <a:solidFill>
                <a:schemeClr val="dk1"/>
              </a:solidFill>
              <a:latin typeface="Trebuchet MS"/>
              <a:ea typeface="Trebuchet MS"/>
              <a:cs typeface="Trebuchet MS"/>
              <a:sym typeface="Trebuchet MS"/>
            </a:endParaRPr>
          </a:p>
          <a:p>
            <a:pPr indent="457200" lvl="0" marL="0" rtl="0" algn="l">
              <a:spcBef>
                <a:spcPts val="0"/>
              </a:spcBef>
              <a:spcAft>
                <a:spcPts val="0"/>
              </a:spcAft>
              <a:buClr>
                <a:schemeClr val="dk1"/>
              </a:buClr>
              <a:buSzPts val="1100"/>
              <a:buFont typeface="Arial"/>
              <a:buNone/>
            </a:pPr>
            <a:r>
              <a:rPr lang="es" sz="1500">
                <a:solidFill>
                  <a:schemeClr val="dk1"/>
                </a:solidFill>
                <a:latin typeface="Trebuchet MS"/>
                <a:ea typeface="Trebuchet MS"/>
                <a:cs typeface="Trebuchet MS"/>
                <a:sym typeface="Trebuchet MS"/>
              </a:rPr>
              <a:t>nombre </a:t>
            </a:r>
            <a:r>
              <a:rPr lang="es" sz="1500">
                <a:solidFill>
                  <a:srgbClr val="1155CC"/>
                </a:solidFill>
                <a:latin typeface="Trebuchet MS"/>
                <a:ea typeface="Trebuchet MS"/>
                <a:cs typeface="Trebuchet MS"/>
                <a:sym typeface="Trebuchet MS"/>
              </a:rPr>
              <a:t>VARCHAR</a:t>
            </a:r>
            <a:r>
              <a:rPr lang="es" sz="1500">
                <a:solidFill>
                  <a:schemeClr val="dk1"/>
                </a:solidFill>
                <a:latin typeface="Trebuchet MS"/>
                <a:ea typeface="Trebuchet MS"/>
                <a:cs typeface="Trebuchet MS"/>
                <a:sym typeface="Trebuchet MS"/>
              </a:rPr>
              <a:t>(20), </a:t>
            </a:r>
            <a:endParaRPr sz="1500">
              <a:solidFill>
                <a:schemeClr val="dk1"/>
              </a:solidFill>
              <a:latin typeface="Trebuchet MS"/>
              <a:ea typeface="Trebuchet MS"/>
              <a:cs typeface="Trebuchet MS"/>
              <a:sym typeface="Trebuchet MS"/>
            </a:endParaRPr>
          </a:p>
          <a:p>
            <a:pPr indent="457200" lvl="0" marL="0" rtl="0" algn="l">
              <a:spcBef>
                <a:spcPts val="0"/>
              </a:spcBef>
              <a:spcAft>
                <a:spcPts val="0"/>
              </a:spcAft>
              <a:buClr>
                <a:schemeClr val="dk1"/>
              </a:buClr>
              <a:buSzPts val="1100"/>
              <a:buFont typeface="Arial"/>
              <a:buNone/>
            </a:pPr>
            <a:r>
              <a:rPr lang="es" sz="1500">
                <a:solidFill>
                  <a:schemeClr val="dk1"/>
                </a:solidFill>
                <a:latin typeface="Trebuchet MS"/>
                <a:ea typeface="Trebuchet MS"/>
                <a:cs typeface="Trebuchet MS"/>
                <a:sym typeface="Trebuchet MS"/>
              </a:rPr>
              <a:t>apellidos </a:t>
            </a:r>
            <a:r>
              <a:rPr lang="es" sz="1500">
                <a:solidFill>
                  <a:srgbClr val="1155CC"/>
                </a:solidFill>
                <a:latin typeface="Trebuchet MS"/>
                <a:ea typeface="Trebuchet MS"/>
                <a:cs typeface="Trebuchet MS"/>
                <a:sym typeface="Trebuchet MS"/>
              </a:rPr>
              <a:t>VARCHAR</a:t>
            </a:r>
            <a:r>
              <a:rPr lang="es" sz="1500">
                <a:solidFill>
                  <a:schemeClr val="dk1"/>
                </a:solidFill>
                <a:latin typeface="Trebuchet MS"/>
                <a:ea typeface="Trebuchet MS"/>
                <a:cs typeface="Trebuchet MS"/>
                <a:sym typeface="Trebuchet MS"/>
              </a:rPr>
              <a:t>(30) </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s" sz="1500">
                <a:solidFill>
                  <a:schemeClr val="dk1"/>
                </a:solidFill>
                <a:latin typeface="Trebuchet MS"/>
                <a:ea typeface="Trebuchet MS"/>
                <a:cs typeface="Trebuchet MS"/>
                <a:sym typeface="Trebuchet MS"/>
              </a:rPr>
              <a:t>) </a:t>
            </a:r>
            <a:r>
              <a:rPr lang="es" sz="1500">
                <a:solidFill>
                  <a:srgbClr val="1155CC"/>
                </a:solidFill>
                <a:latin typeface="Trebuchet MS"/>
                <a:ea typeface="Trebuchet MS"/>
                <a:cs typeface="Trebuchet MS"/>
                <a:sym typeface="Trebuchet MS"/>
              </a:rPr>
              <a:t>NOT FINAL</a:t>
            </a:r>
            <a:r>
              <a:rPr lang="es" sz="1500">
                <a:solidFill>
                  <a:schemeClr val="dk1"/>
                </a:solidFill>
                <a:latin typeface="Trebuchet MS"/>
                <a:ea typeface="Trebuchet MS"/>
                <a:cs typeface="Trebuchet MS"/>
                <a:sym typeface="Trebuchet MS"/>
              </a:rPr>
              <a:t>; </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s" sz="1500">
                <a:solidFill>
                  <a:srgbClr val="1155CC"/>
                </a:solidFill>
                <a:latin typeface="Trebuchet MS"/>
                <a:ea typeface="Trebuchet MS"/>
                <a:cs typeface="Trebuchet MS"/>
                <a:sym typeface="Trebuchet MS"/>
              </a:rPr>
              <a:t>CREATE TYPE</a:t>
            </a:r>
            <a:r>
              <a:rPr lang="es" sz="1500">
                <a:solidFill>
                  <a:schemeClr val="dk1"/>
                </a:solidFill>
                <a:latin typeface="Trebuchet MS"/>
                <a:ea typeface="Trebuchet MS"/>
                <a:cs typeface="Trebuchet MS"/>
                <a:sym typeface="Trebuchet MS"/>
              </a:rPr>
              <a:t> UsuarioPersona </a:t>
            </a:r>
            <a:r>
              <a:rPr lang="es" sz="1500">
                <a:solidFill>
                  <a:srgbClr val="1155CC"/>
                </a:solidFill>
                <a:latin typeface="Trebuchet MS"/>
                <a:ea typeface="Trebuchet MS"/>
                <a:cs typeface="Trebuchet MS"/>
                <a:sym typeface="Trebuchet MS"/>
              </a:rPr>
              <a:t>UNDER </a:t>
            </a:r>
            <a:r>
              <a:rPr lang="es" sz="1500">
                <a:solidFill>
                  <a:schemeClr val="dk1"/>
                </a:solidFill>
                <a:latin typeface="Trebuchet MS"/>
                <a:ea typeface="Trebuchet MS"/>
                <a:cs typeface="Trebuchet MS"/>
                <a:sym typeface="Trebuchet MS"/>
              </a:rPr>
              <a:t>Persona ( </a:t>
            </a:r>
            <a:endParaRPr sz="1500">
              <a:solidFill>
                <a:schemeClr val="dk1"/>
              </a:solidFill>
              <a:latin typeface="Trebuchet MS"/>
              <a:ea typeface="Trebuchet MS"/>
              <a:cs typeface="Trebuchet MS"/>
              <a:sym typeface="Trebuchet MS"/>
            </a:endParaRPr>
          </a:p>
          <a:p>
            <a:pPr indent="457200" lvl="0" marL="0" rtl="0" algn="l">
              <a:spcBef>
                <a:spcPts val="0"/>
              </a:spcBef>
              <a:spcAft>
                <a:spcPts val="0"/>
              </a:spcAft>
              <a:buClr>
                <a:schemeClr val="dk1"/>
              </a:buClr>
              <a:buSzPts val="1100"/>
              <a:buFont typeface="Arial"/>
              <a:buNone/>
            </a:pPr>
            <a:r>
              <a:rPr lang="es" sz="1500">
                <a:solidFill>
                  <a:schemeClr val="dk1"/>
                </a:solidFill>
                <a:latin typeface="Trebuchet MS"/>
                <a:ea typeface="Trebuchet MS"/>
                <a:cs typeface="Trebuchet MS"/>
                <a:sym typeface="Trebuchet MS"/>
              </a:rPr>
              <a:t>login </a:t>
            </a:r>
            <a:r>
              <a:rPr lang="es" sz="1500">
                <a:solidFill>
                  <a:srgbClr val="1155CC"/>
                </a:solidFill>
                <a:latin typeface="Trebuchet MS"/>
                <a:ea typeface="Trebuchet MS"/>
                <a:cs typeface="Trebuchet MS"/>
                <a:sym typeface="Trebuchet MS"/>
              </a:rPr>
              <a:t>VARCHAR</a:t>
            </a:r>
            <a:r>
              <a:rPr lang="es" sz="1500">
                <a:solidFill>
                  <a:schemeClr val="dk1"/>
                </a:solidFill>
                <a:latin typeface="Trebuchet MS"/>
                <a:ea typeface="Trebuchet MS"/>
                <a:cs typeface="Trebuchet MS"/>
                <a:sym typeface="Trebuchet MS"/>
              </a:rPr>
              <a:t>(30), </a:t>
            </a:r>
            <a:endParaRPr sz="1500">
              <a:solidFill>
                <a:schemeClr val="dk1"/>
              </a:solidFill>
              <a:latin typeface="Trebuchet MS"/>
              <a:ea typeface="Trebuchet MS"/>
              <a:cs typeface="Trebuchet MS"/>
              <a:sym typeface="Trebuchet MS"/>
            </a:endParaRPr>
          </a:p>
          <a:p>
            <a:pPr indent="457200" lvl="0" marL="0" rtl="0" algn="l">
              <a:spcBef>
                <a:spcPts val="0"/>
              </a:spcBef>
              <a:spcAft>
                <a:spcPts val="0"/>
              </a:spcAft>
              <a:buClr>
                <a:schemeClr val="dk1"/>
              </a:buClr>
              <a:buSzPts val="1100"/>
              <a:buFont typeface="Arial"/>
              <a:buNone/>
            </a:pPr>
            <a:r>
              <a:rPr lang="es" sz="1500">
                <a:solidFill>
                  <a:schemeClr val="dk1"/>
                </a:solidFill>
                <a:latin typeface="Trebuchet MS"/>
                <a:ea typeface="Trebuchet MS"/>
                <a:cs typeface="Trebuchet MS"/>
                <a:sym typeface="Trebuchet MS"/>
              </a:rPr>
              <a:t>f_ingreso </a:t>
            </a:r>
            <a:r>
              <a:rPr lang="es" sz="1500">
                <a:solidFill>
                  <a:srgbClr val="1155CC"/>
                </a:solidFill>
                <a:latin typeface="Trebuchet MS"/>
                <a:ea typeface="Trebuchet MS"/>
                <a:cs typeface="Trebuchet MS"/>
                <a:sym typeface="Trebuchet MS"/>
              </a:rPr>
              <a:t>DATE</a:t>
            </a:r>
            <a:r>
              <a:rPr lang="es" sz="1500">
                <a:solidFill>
                  <a:schemeClr val="dk1"/>
                </a:solidFill>
                <a:latin typeface="Trebuchet MS"/>
                <a:ea typeface="Trebuchet MS"/>
                <a:cs typeface="Trebuchet MS"/>
                <a:sym typeface="Trebuchet MS"/>
              </a:rPr>
              <a:t>, </a:t>
            </a:r>
            <a:endParaRPr sz="1500">
              <a:solidFill>
                <a:schemeClr val="dk1"/>
              </a:solidFill>
              <a:latin typeface="Trebuchet MS"/>
              <a:ea typeface="Trebuchet MS"/>
              <a:cs typeface="Trebuchet MS"/>
              <a:sym typeface="Trebuchet MS"/>
            </a:endParaRPr>
          </a:p>
          <a:p>
            <a:pPr indent="457200" lvl="0" marL="0" rtl="0" algn="l">
              <a:spcBef>
                <a:spcPts val="0"/>
              </a:spcBef>
              <a:spcAft>
                <a:spcPts val="0"/>
              </a:spcAft>
              <a:buClr>
                <a:schemeClr val="dk1"/>
              </a:buClr>
              <a:buSzPts val="1100"/>
              <a:buFont typeface="Arial"/>
              <a:buNone/>
            </a:pPr>
            <a:r>
              <a:rPr lang="es" sz="1500">
                <a:solidFill>
                  <a:schemeClr val="dk1"/>
                </a:solidFill>
                <a:latin typeface="Trebuchet MS"/>
                <a:ea typeface="Trebuchet MS"/>
                <a:cs typeface="Trebuchet MS"/>
                <a:sym typeface="Trebuchet MS"/>
              </a:rPr>
              <a:t>credito </a:t>
            </a:r>
            <a:r>
              <a:rPr lang="es" sz="1500">
                <a:solidFill>
                  <a:srgbClr val="1155CC"/>
                </a:solidFill>
                <a:latin typeface="Trebuchet MS"/>
                <a:ea typeface="Trebuchet MS"/>
                <a:cs typeface="Trebuchet MS"/>
                <a:sym typeface="Trebuchet MS"/>
              </a:rPr>
              <a:t>NUMBER </a:t>
            </a:r>
            <a:endParaRPr sz="1500">
              <a:solidFill>
                <a:srgbClr val="1155CC"/>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s" sz="1500">
                <a:solidFill>
                  <a:schemeClr val="dk1"/>
                </a:solidFill>
                <a:latin typeface="Trebuchet MS"/>
                <a:ea typeface="Trebuchet MS"/>
                <a:cs typeface="Trebuchet MS"/>
                <a:sym typeface="Trebuchet MS"/>
              </a:rPr>
              <a:t>); </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500">
              <a:solidFill>
                <a:schemeClr val="dk1"/>
              </a:solidFill>
              <a:latin typeface="Trebuchet MS"/>
              <a:ea typeface="Trebuchet MS"/>
              <a:cs typeface="Trebuchet MS"/>
              <a:sym typeface="Trebuchet MS"/>
            </a:endParaRPr>
          </a:p>
          <a:p>
            <a:pPr indent="0" lvl="0" marL="0" rtl="0" algn="l">
              <a:spcBef>
                <a:spcPts val="0"/>
              </a:spcBef>
              <a:spcAft>
                <a:spcPts val="1200"/>
              </a:spcAft>
              <a:buNone/>
            </a:pPr>
            <a:r>
              <a:t/>
            </a:r>
            <a:endParaRPr/>
          </a:p>
        </p:txBody>
      </p:sp>
      <p:sp>
        <p:nvSpPr>
          <p:cNvPr id="109" name="Google Shape;109;p21"/>
          <p:cNvSpPr txBox="1"/>
          <p:nvPr/>
        </p:nvSpPr>
        <p:spPr>
          <a:xfrm>
            <a:off x="4524450" y="1152475"/>
            <a:ext cx="4405200" cy="225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s" sz="1500">
                <a:solidFill>
                  <a:srgbClr val="1155CC"/>
                </a:solidFill>
                <a:latin typeface="Trebuchet MS"/>
                <a:ea typeface="Trebuchet MS"/>
                <a:cs typeface="Trebuchet MS"/>
                <a:sym typeface="Trebuchet MS"/>
              </a:rPr>
              <a:t>DECLARE </a:t>
            </a:r>
            <a:endParaRPr sz="1500">
              <a:solidFill>
                <a:srgbClr val="1155CC"/>
              </a:solidFill>
              <a:latin typeface="Trebuchet MS"/>
              <a:ea typeface="Trebuchet MS"/>
              <a:cs typeface="Trebuchet MS"/>
              <a:sym typeface="Trebuchet MS"/>
            </a:endParaRPr>
          </a:p>
          <a:p>
            <a:pPr indent="457200" lvl="0" marL="0" rtl="0" algn="l">
              <a:lnSpc>
                <a:spcPct val="115000"/>
              </a:lnSpc>
              <a:spcBef>
                <a:spcPts val="0"/>
              </a:spcBef>
              <a:spcAft>
                <a:spcPts val="0"/>
              </a:spcAft>
              <a:buClr>
                <a:schemeClr val="dk1"/>
              </a:buClr>
              <a:buSzPts val="1100"/>
              <a:buFont typeface="Arial"/>
              <a:buNone/>
            </a:pPr>
            <a:r>
              <a:rPr lang="es" sz="1500">
                <a:solidFill>
                  <a:schemeClr val="dk1"/>
                </a:solidFill>
                <a:latin typeface="Trebuchet MS"/>
                <a:ea typeface="Trebuchet MS"/>
                <a:cs typeface="Trebuchet MS"/>
                <a:sym typeface="Trebuchet MS"/>
              </a:rPr>
              <a:t>u1 UsuarioPersona; </a:t>
            </a:r>
            <a:endParaRPr sz="15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lang="es" sz="1500">
                <a:solidFill>
                  <a:srgbClr val="1155CC"/>
                </a:solidFill>
                <a:latin typeface="Trebuchet MS"/>
                <a:ea typeface="Trebuchet MS"/>
                <a:cs typeface="Trebuchet MS"/>
                <a:sym typeface="Trebuchet MS"/>
              </a:rPr>
              <a:t>BEGIN </a:t>
            </a:r>
            <a:endParaRPr sz="1500">
              <a:solidFill>
                <a:srgbClr val="1155CC"/>
              </a:solidFill>
              <a:latin typeface="Trebuchet MS"/>
              <a:ea typeface="Trebuchet MS"/>
              <a:cs typeface="Trebuchet MS"/>
              <a:sym typeface="Trebuchet MS"/>
            </a:endParaRPr>
          </a:p>
          <a:p>
            <a:pPr indent="0" lvl="0" marL="457200" rtl="0" algn="l">
              <a:lnSpc>
                <a:spcPct val="115000"/>
              </a:lnSpc>
              <a:spcBef>
                <a:spcPts val="0"/>
              </a:spcBef>
              <a:spcAft>
                <a:spcPts val="0"/>
              </a:spcAft>
              <a:buClr>
                <a:schemeClr val="dk1"/>
              </a:buClr>
              <a:buSzPts val="1100"/>
              <a:buFont typeface="Arial"/>
              <a:buNone/>
            </a:pPr>
            <a:r>
              <a:rPr lang="es" sz="1500">
                <a:solidFill>
                  <a:schemeClr val="dk1"/>
                </a:solidFill>
                <a:latin typeface="Trebuchet MS"/>
                <a:ea typeface="Trebuchet MS"/>
                <a:cs typeface="Trebuchet MS"/>
                <a:sym typeface="Trebuchet MS"/>
              </a:rPr>
              <a:t>u1 := </a:t>
            </a:r>
            <a:r>
              <a:rPr lang="es" sz="1500">
                <a:solidFill>
                  <a:srgbClr val="1155CC"/>
                </a:solidFill>
                <a:latin typeface="Trebuchet MS"/>
                <a:ea typeface="Trebuchet MS"/>
                <a:cs typeface="Trebuchet MS"/>
                <a:sym typeface="Trebuchet MS"/>
              </a:rPr>
              <a:t>NEW </a:t>
            </a:r>
            <a:r>
              <a:rPr lang="es" sz="1500">
                <a:solidFill>
                  <a:schemeClr val="dk1"/>
                </a:solidFill>
                <a:latin typeface="Trebuchet MS"/>
                <a:ea typeface="Trebuchet MS"/>
                <a:cs typeface="Trebuchet MS"/>
                <a:sym typeface="Trebuchet MS"/>
              </a:rPr>
              <a:t>UsuarioPersona('nombre1', 'apellidos1', 'user1', '01/01/2001', 100); dbms_output.put_line(u1.nombre); </a:t>
            </a:r>
            <a:endParaRPr sz="15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lang="es" sz="1500">
                <a:solidFill>
                  <a:srgbClr val="1155CC"/>
                </a:solidFill>
                <a:latin typeface="Trebuchet MS"/>
                <a:ea typeface="Trebuchet MS"/>
                <a:cs typeface="Trebuchet MS"/>
                <a:sym typeface="Trebuchet MS"/>
              </a:rPr>
              <a:t>END</a:t>
            </a:r>
            <a:r>
              <a:rPr lang="es" sz="1500">
                <a:solidFill>
                  <a:schemeClr val="dk1"/>
                </a:solidFill>
                <a:latin typeface="Trebuchet MS"/>
                <a:ea typeface="Trebuchet MS"/>
                <a:cs typeface="Trebuchet MS"/>
                <a:sym typeface="Trebuchet MS"/>
              </a:rPr>
              <a:t>;</a:t>
            </a:r>
            <a:endParaRPr sz="1500">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