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  <p:sldMasterId id="214748365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6858000" cx="9144000"/>
  <p:notesSz cx="6623050" cy="9810750"/>
  <p:embeddedFontLst>
    <p:embeddedFont>
      <p:font typeface="Economica"/>
      <p:regular r:id="rId15"/>
      <p:bold r:id="rId16"/>
      <p:italic r:id="rId17"/>
      <p:boldItalic r:id="rId18"/>
    </p:embeddedFont>
    <p:embeddedFont>
      <p:font typeface="Caveat"/>
      <p:regular r:id="rId19"/>
      <p:bold r:id="rId20"/>
    </p:embeddedFont>
    <p:embeddedFont>
      <p:font typeface="Roboto Condensed"/>
      <p:regular r:id="rId21"/>
      <p:bold r:id="rId22"/>
      <p:italic r:id="rId23"/>
      <p:boldItalic r:id="rId24"/>
    </p:embeddedFont>
    <p:embeddedFont>
      <p:font typeface="Roboto Condensed Light"/>
      <p:regular r:id="rId25"/>
      <p:bold r:id="rId26"/>
      <p:italic r:id="rId27"/>
      <p:boldItalic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1" roundtripDataSignature="AMtx7mjsNNxRyd2BSlzq84hptHkBKSJ3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veat-bold.fntdata"/><Relationship Id="rId22" Type="http://schemas.openxmlformats.org/officeDocument/2006/relationships/font" Target="fonts/RobotoCondensed-bold.fntdata"/><Relationship Id="rId21" Type="http://schemas.openxmlformats.org/officeDocument/2006/relationships/font" Target="fonts/RobotoCondensed-regular.fntdata"/><Relationship Id="rId24" Type="http://schemas.openxmlformats.org/officeDocument/2006/relationships/font" Target="fonts/RobotoCondensed-boldItalic.fntdata"/><Relationship Id="rId23" Type="http://schemas.openxmlformats.org/officeDocument/2006/relationships/font" Target="fonts/RobotoCondensed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RobotoCondensedLight-bold.fntdata"/><Relationship Id="rId25" Type="http://schemas.openxmlformats.org/officeDocument/2006/relationships/font" Target="fonts/RobotoCondensedLight-regular.fntdata"/><Relationship Id="rId28" Type="http://schemas.openxmlformats.org/officeDocument/2006/relationships/font" Target="fonts/RobotoCondensedLight-boldItalic.fntdata"/><Relationship Id="rId27" Type="http://schemas.openxmlformats.org/officeDocument/2006/relationships/font" Target="fonts/RobotoCondensedLight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Oswald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customschemas.google.com/relationships/presentationmetadata" Target="metadata"/><Relationship Id="rId30" Type="http://schemas.openxmlformats.org/officeDocument/2006/relationships/font" Target="fonts/Oswald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7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19" Type="http://schemas.openxmlformats.org/officeDocument/2006/relationships/font" Target="fonts/Caveat-regular.fntdata"/><Relationship Id="rId18" Type="http://schemas.openxmlformats.org/officeDocument/2006/relationships/font" Target="fonts/Economica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9050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050" spcFirstLastPara="1" rIns="190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752850" y="19050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050" spcFirstLastPara="1" rIns="190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79475" y="758825"/>
            <a:ext cx="4865687" cy="3649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01162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752850" y="9301162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b="0" i="1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879475" y="758825"/>
            <a:ext cx="4865687" cy="3649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879475" y="758825"/>
            <a:ext cx="4865687" cy="3649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879475" y="758825"/>
            <a:ext cx="48657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4:notes"/>
          <p:cNvSpPr/>
          <p:nvPr>
            <p:ph idx="2" type="sldImg"/>
          </p:nvPr>
        </p:nvSpPr>
        <p:spPr>
          <a:xfrm>
            <a:off x="879475" y="758825"/>
            <a:ext cx="4865687" cy="3649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879475" y="758825"/>
            <a:ext cx="48657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879475" y="758825"/>
            <a:ext cx="48657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879475" y="758825"/>
            <a:ext cx="4865687" cy="3649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1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Google Shape;38;p1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/>
        </p:nvSpPr>
        <p:spPr>
          <a:xfrm>
            <a:off x="2057400" y="228600"/>
            <a:ext cx="6781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311700" y="4159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Explicación P</a:t>
            </a:r>
            <a:r>
              <a:rPr lang="en-US" sz="2800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1</a:t>
            </a:r>
            <a:r>
              <a:rPr b="0" i="0" lang="en-US" sz="28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b="0" i="0" lang="en-US" sz="18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(parte </a:t>
            </a:r>
            <a:r>
              <a:rPr lang="en-US" sz="1800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3</a:t>
            </a:r>
            <a:r>
              <a:rPr b="0" i="0" lang="en-US" sz="18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)</a:t>
            </a:r>
            <a:endParaRPr b="0" i="0" sz="1800" u="none" cap="none" strike="noStrike">
              <a:solidFill>
                <a:srgbClr val="59595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49" name="Google Shape;49;p1"/>
          <p:cNvPicPr preferRelativeResize="0"/>
          <p:nvPr/>
        </p:nvPicPr>
        <p:blipFill rotWithShape="1">
          <a:blip r:embed="rId3">
            <a:alphaModFix/>
          </a:blip>
          <a:srcRect b="0" l="0" r="13216" t="0"/>
          <a:stretch/>
        </p:blipFill>
        <p:spPr>
          <a:xfrm>
            <a:off x="5759625" y="6094550"/>
            <a:ext cx="3313376" cy="6872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"/>
          <p:cNvSpPr txBox="1"/>
          <p:nvPr/>
        </p:nvSpPr>
        <p:spPr>
          <a:xfrm>
            <a:off x="336325" y="6175225"/>
            <a:ext cx="24420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CADP 2021</a:t>
            </a:r>
            <a:endParaRPr b="0" i="0" sz="2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5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Estructuras de control</a:t>
            </a:r>
            <a:endParaRPr b="0" i="0" sz="5200" u="none" cap="none" strike="noStrike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Cálculo de máximos</a:t>
            </a:r>
            <a:endParaRPr b="0" i="0" sz="3600" u="none" cap="none" strike="noStrike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/>
          <p:nvPr/>
        </p:nvSpPr>
        <p:spPr>
          <a:xfrm>
            <a:off x="514350" y="1792287"/>
            <a:ext cx="7989887" cy="1400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Realizar un programa que lea números naturales desde teclado. La lectura debe finalizar cuando se ingrese el número 0, el cual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debe procesarse. 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03864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Informar en pantalla cuál es el número máximo leído. 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" name="Google Shape;57;p2"/>
          <p:cNvSpPr txBox="1"/>
          <p:nvPr/>
        </p:nvSpPr>
        <p:spPr>
          <a:xfrm rot="-300000">
            <a:off x="4137025" y="5791200"/>
            <a:ext cx="4546600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66FF"/>
                </a:solidFill>
                <a:latin typeface="Oswald"/>
                <a:ea typeface="Oswald"/>
                <a:cs typeface="Oswald"/>
                <a:sym typeface="Oswald"/>
              </a:rPr>
              <a:t>¿Datos a leer de teclado ?</a:t>
            </a:r>
            <a:endParaRPr b="0" i="0" sz="1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" name="Google Shape;58;p2"/>
          <p:cNvSpPr txBox="1"/>
          <p:nvPr/>
        </p:nvSpPr>
        <p:spPr>
          <a:xfrm rot="-480000">
            <a:off x="509587" y="4208462"/>
            <a:ext cx="4510087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¿Estructura de control? </a:t>
            </a:r>
            <a:endParaRPr b="0" i="0" sz="1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" name="Google Shape;59;p2"/>
          <p:cNvSpPr txBox="1"/>
          <p:nvPr/>
        </p:nvSpPr>
        <p:spPr>
          <a:xfrm rot="240000">
            <a:off x="2359025" y="5002212"/>
            <a:ext cx="3729037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B050"/>
                </a:solidFill>
                <a:latin typeface="Oswald"/>
                <a:ea typeface="Oswald"/>
                <a:cs typeface="Oswald"/>
                <a:sym typeface="Oswald"/>
              </a:rPr>
              <a:t>¿Datos a calcular?</a:t>
            </a:r>
            <a:endParaRPr b="0" i="0" sz="1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" name="Google Shape;60;p2"/>
          <p:cNvSpPr txBox="1"/>
          <p:nvPr>
            <p:ph type="title"/>
          </p:nvPr>
        </p:nvSpPr>
        <p:spPr>
          <a:xfrm>
            <a:off x="666762" y="4665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AC2"/>
              </a:buClr>
              <a:buSzPts val="3400"/>
              <a:buFont typeface="Calibri"/>
              <a:buNone/>
            </a:pPr>
            <a:r>
              <a:rPr i="0" lang="en-US" sz="3400" u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CALCULAR VALOR MÁXIMO</a:t>
            </a:r>
            <a:endParaRPr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713550" y="1235075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i="0" lang="en-US" sz="220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Analizando el problema…</a:t>
            </a:r>
            <a:endParaRPr sz="2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6" name="Google Shape;66;p3"/>
          <p:cNvSpPr txBox="1"/>
          <p:nvPr/>
        </p:nvSpPr>
        <p:spPr>
          <a:xfrm>
            <a:off x="6605587" y="2070100"/>
            <a:ext cx="477900" cy="522300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"/>
          <p:cNvSpPr txBox="1"/>
          <p:nvPr/>
        </p:nvSpPr>
        <p:spPr>
          <a:xfrm>
            <a:off x="5819775" y="2146088"/>
            <a:ext cx="5889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"/>
          <p:cNvSpPr txBox="1"/>
          <p:nvPr/>
        </p:nvSpPr>
        <p:spPr>
          <a:xfrm rot="-419908">
            <a:off x="5411184" y="441737"/>
            <a:ext cx="3520933" cy="1015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chitects Daughter"/>
              <a:buNone/>
            </a:pPr>
            <a:r>
              <a:rPr b="0" i="0" lang="en-US" sz="2400" u="none" cap="none" strike="noStrike">
                <a:solidFill>
                  <a:srgbClr val="3333CC"/>
                </a:solidFill>
                <a:latin typeface="Caveat"/>
                <a:ea typeface="Caveat"/>
                <a:cs typeface="Caveat"/>
                <a:sym typeface="Caveat"/>
              </a:rPr>
              <a:t>Variable para llevar el máximo, inicializada con un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valor </a:t>
            </a:r>
            <a:r>
              <a:rPr b="0" i="0" lang="en-US" sz="2400" u="sng" cap="none" strike="noStrike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muy bajo</a:t>
            </a:r>
            <a:r>
              <a:rPr b="0" i="0" lang="en-US" sz="2400" u="none" cap="none" strike="noStrike">
                <a:solidFill>
                  <a:srgbClr val="3333CC"/>
                </a:solidFill>
                <a:latin typeface="Caveat"/>
                <a:ea typeface="Caveat"/>
                <a:cs typeface="Caveat"/>
                <a:sym typeface="Caveat"/>
              </a:rPr>
              <a:t>.</a:t>
            </a:r>
            <a:endParaRPr b="0" i="0" sz="24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69" name="Google Shape;69;p3"/>
          <p:cNvSpPr/>
          <p:nvPr/>
        </p:nvSpPr>
        <p:spPr>
          <a:xfrm flipH="1" rot="6128209">
            <a:off x="7124428" y="1600014"/>
            <a:ext cx="1167963" cy="375812"/>
          </a:xfrm>
          <a:custGeom>
            <a:rect b="b" l="l" r="r" t="t"/>
            <a:pathLst>
              <a:path extrusionOk="0" h="374969" w="1637071">
                <a:moveTo>
                  <a:pt x="0" y="374969"/>
                </a:moveTo>
                <a:cubicBezTo>
                  <a:pt x="77429" y="265585"/>
                  <a:pt x="154858" y="156201"/>
                  <a:pt x="309716" y="94749"/>
                </a:cubicBezTo>
                <a:cubicBezTo>
                  <a:pt x="464574" y="33297"/>
                  <a:pt x="707922" y="-18322"/>
                  <a:pt x="929148" y="6259"/>
                </a:cubicBezTo>
                <a:cubicBezTo>
                  <a:pt x="1150374" y="30840"/>
                  <a:pt x="1393722" y="136536"/>
                  <a:pt x="1637071" y="242233"/>
                </a:cubicBezTo>
              </a:path>
            </a:pathLst>
          </a:custGeom>
          <a:noFill/>
          <a:ln cap="flat" cmpd="sng" w="12700">
            <a:solidFill>
              <a:srgbClr val="3333CC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3"/>
          <p:cNvSpPr txBox="1"/>
          <p:nvPr/>
        </p:nvSpPr>
        <p:spPr>
          <a:xfrm rot="-829">
            <a:off x="271050" y="5054169"/>
            <a:ext cx="24894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chitects Daughter"/>
              <a:buNone/>
            </a:pPr>
            <a:r>
              <a:rPr b="0" i="0" lang="en-US" sz="2400" u="none" cap="none" strike="noStrike">
                <a:solidFill>
                  <a:srgbClr val="3333CC"/>
                </a:solidFill>
                <a:latin typeface="Caveat"/>
                <a:ea typeface="Caveat"/>
                <a:cs typeface="Caveat"/>
                <a:sym typeface="Caveat"/>
              </a:rPr>
              <a:t>Se comienza a leer hasta que llegue el 0…</a:t>
            </a:r>
            <a:endParaRPr b="0" i="0" sz="24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3205637" y="5075237"/>
            <a:ext cx="549300" cy="52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3224687" y="5597525"/>
            <a:ext cx="511200" cy="36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4102575" y="5075237"/>
            <a:ext cx="550800" cy="52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4064475" y="5597525"/>
            <a:ext cx="509700" cy="36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5072537" y="5056187"/>
            <a:ext cx="731700" cy="52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5112225" y="5580062"/>
            <a:ext cx="509700" cy="36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7028337" y="5014912"/>
            <a:ext cx="366600" cy="52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6945787" y="5538787"/>
            <a:ext cx="511200" cy="36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" name="Google Shape;79;p3"/>
          <p:cNvCxnSpPr/>
          <p:nvPr/>
        </p:nvCxnSpPr>
        <p:spPr>
          <a:xfrm flipH="1" rot="10800000">
            <a:off x="3466650" y="2457925"/>
            <a:ext cx="2429100" cy="246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lgDash"/>
            <a:miter lim="800000"/>
            <a:headEnd len="sm" w="sm" type="none"/>
            <a:tailEnd len="med" w="med" type="triangle"/>
          </a:ln>
        </p:spPr>
      </p:cxnSp>
      <p:sp>
        <p:nvSpPr>
          <p:cNvPr id="80" name="Google Shape;80;p3"/>
          <p:cNvSpPr txBox="1"/>
          <p:nvPr/>
        </p:nvSpPr>
        <p:spPr>
          <a:xfrm rot="-2701005">
            <a:off x="2933725" y="3426581"/>
            <a:ext cx="2901542" cy="3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chitects Daughter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¿Es mayor que </a:t>
            </a:r>
            <a:r>
              <a:rPr b="1" i="1" lang="en-US" sz="1800" u="none" cap="none" strike="noStrike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max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?  </a:t>
            </a:r>
            <a:r>
              <a:rPr b="1" i="0" lang="en-US" sz="1800" u="none" cap="none" strike="noStrike">
                <a:solidFill>
                  <a:srgbClr val="00B050"/>
                </a:solidFill>
                <a:latin typeface="Caveat"/>
                <a:ea typeface="Caveat"/>
                <a:cs typeface="Caveat"/>
                <a:sym typeface="Caveat"/>
              </a:rPr>
              <a:t>-si</a:t>
            </a:r>
            <a:endParaRPr b="1" i="0" sz="14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6488112" y="2060575"/>
            <a:ext cx="549300" cy="523800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p3"/>
          <p:cNvCxnSpPr/>
          <p:nvPr/>
        </p:nvCxnSpPr>
        <p:spPr>
          <a:xfrm flipH="1" rot="10800000">
            <a:off x="4679425" y="2649875"/>
            <a:ext cx="1602900" cy="2313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lgDash"/>
            <a:miter lim="800000"/>
            <a:headEnd len="sm" w="sm" type="none"/>
            <a:tailEnd len="med" w="med" type="triangle"/>
          </a:ln>
        </p:spPr>
      </p:cxnSp>
      <p:sp>
        <p:nvSpPr>
          <p:cNvPr id="83" name="Google Shape;83;p3"/>
          <p:cNvSpPr txBox="1"/>
          <p:nvPr/>
        </p:nvSpPr>
        <p:spPr>
          <a:xfrm rot="-3241377">
            <a:off x="3718911" y="3581137"/>
            <a:ext cx="2987943" cy="36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chitects Daughter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¿Es mayor que </a:t>
            </a:r>
            <a:r>
              <a:rPr b="1" i="1" lang="en-US" sz="1800" u="none" cap="none" strike="noStrike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max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?  </a:t>
            </a:r>
            <a:r>
              <a:rPr b="1" i="0" lang="en-US" sz="1800" u="none" cap="none" strike="noStrike">
                <a:solidFill>
                  <a:srgbClr val="00B050"/>
                </a:solidFill>
                <a:latin typeface="Caveat"/>
                <a:ea typeface="Caveat"/>
                <a:cs typeface="Caveat"/>
                <a:sym typeface="Caveat"/>
              </a:rPr>
              <a:t>-no</a:t>
            </a:r>
            <a:endParaRPr b="1" i="0" sz="14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cxnSp>
        <p:nvCxnSpPr>
          <p:cNvPr id="84" name="Google Shape;84;p3"/>
          <p:cNvCxnSpPr/>
          <p:nvPr/>
        </p:nvCxnSpPr>
        <p:spPr>
          <a:xfrm flipH="1" rot="10800000">
            <a:off x="5737025" y="2749150"/>
            <a:ext cx="1024500" cy="219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lgDash"/>
            <a:miter lim="800000"/>
            <a:headEnd len="sm" w="sm" type="none"/>
            <a:tailEnd len="med" w="med" type="triangle"/>
          </a:ln>
        </p:spPr>
      </p:cxnSp>
      <p:sp>
        <p:nvSpPr>
          <p:cNvPr id="85" name="Google Shape;85;p3"/>
          <p:cNvSpPr txBox="1"/>
          <p:nvPr/>
        </p:nvSpPr>
        <p:spPr>
          <a:xfrm rot="-3779995">
            <a:off x="4903228" y="3546725"/>
            <a:ext cx="2244093" cy="369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chitects Daughter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¿Es mayor que </a:t>
            </a:r>
            <a:r>
              <a:rPr b="1" i="1" lang="en-US" sz="1800" u="none" cap="none" strike="noStrike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max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?  </a:t>
            </a:r>
            <a:r>
              <a:rPr b="1" i="0" lang="en-US" sz="1800" u="none" cap="none" strike="noStrike">
                <a:solidFill>
                  <a:srgbClr val="00B050"/>
                </a:solidFill>
                <a:latin typeface="Caveat"/>
                <a:ea typeface="Caveat"/>
                <a:cs typeface="Caveat"/>
                <a:sym typeface="Caveat"/>
              </a:rPr>
              <a:t>-si</a:t>
            </a:r>
            <a:endParaRPr b="1" i="0" sz="14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6" name="Google Shape;86;p3"/>
          <p:cNvSpPr txBox="1"/>
          <p:nvPr/>
        </p:nvSpPr>
        <p:spPr>
          <a:xfrm rot="-539408">
            <a:off x="7205345" y="4985861"/>
            <a:ext cx="867760" cy="429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800"/>
              <a:buFont typeface="Architects Daughter"/>
              <a:buNone/>
            </a:pPr>
            <a:r>
              <a:rPr b="0" i="0" lang="en-US" sz="2400" u="none" cap="none" strike="noStrike">
                <a:solidFill>
                  <a:srgbClr val="3333CC"/>
                </a:solidFill>
                <a:latin typeface="Caveat"/>
                <a:ea typeface="Caveat"/>
                <a:cs typeface="Caveat"/>
                <a:sym typeface="Caveat"/>
              </a:rPr>
              <a:t>Fin! </a:t>
            </a:r>
            <a:endParaRPr b="0" i="0" sz="24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6450012" y="2071687"/>
            <a:ext cx="733500" cy="523800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"/>
          <p:cNvSpPr txBox="1"/>
          <p:nvPr/>
        </p:nvSpPr>
        <p:spPr>
          <a:xfrm>
            <a:off x="6176575" y="5060925"/>
            <a:ext cx="549300" cy="52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 txBox="1"/>
          <p:nvPr/>
        </p:nvSpPr>
        <p:spPr>
          <a:xfrm>
            <a:off x="6147275" y="5592762"/>
            <a:ext cx="511200" cy="36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3"/>
          <p:cNvCxnSpPr/>
          <p:nvPr/>
        </p:nvCxnSpPr>
        <p:spPr>
          <a:xfrm flipH="1" rot="10800000">
            <a:off x="6662450" y="2600425"/>
            <a:ext cx="396600" cy="2396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lgDash"/>
            <a:miter lim="800000"/>
            <a:headEnd len="sm" w="sm" type="none"/>
            <a:tailEnd len="med" w="med" type="triangle"/>
          </a:ln>
        </p:spPr>
      </p:cxnSp>
      <p:sp>
        <p:nvSpPr>
          <p:cNvPr id="91" name="Google Shape;91;p3"/>
          <p:cNvSpPr txBox="1"/>
          <p:nvPr/>
        </p:nvSpPr>
        <p:spPr>
          <a:xfrm rot="-4619915">
            <a:off x="5445349" y="3632666"/>
            <a:ext cx="2276253" cy="369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chitects Daughter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¿Es mayor que </a:t>
            </a:r>
            <a:r>
              <a:rPr b="1" i="1" lang="en-US" sz="1800" u="none" cap="none" strike="noStrike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max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?  </a:t>
            </a:r>
            <a:r>
              <a:rPr b="1" i="0" lang="en-US" sz="1800" u="none" cap="none" strike="noStrike">
                <a:solidFill>
                  <a:srgbClr val="00B050"/>
                </a:solidFill>
                <a:latin typeface="Caveat"/>
                <a:ea typeface="Caveat"/>
                <a:cs typeface="Caveat"/>
                <a:sym typeface="Caveat"/>
              </a:rPr>
              <a:t>-no</a:t>
            </a:r>
            <a:endParaRPr b="1" i="0" sz="14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92" name="Google Shape;92;p3"/>
          <p:cNvSpPr txBox="1"/>
          <p:nvPr>
            <p:ph type="title"/>
          </p:nvPr>
        </p:nvSpPr>
        <p:spPr>
          <a:xfrm>
            <a:off x="666762" y="4665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AC2"/>
              </a:buClr>
              <a:buSzPts val="3400"/>
              <a:buFont typeface="Calibri"/>
              <a:buNone/>
            </a:pPr>
            <a:r>
              <a:rPr i="0" lang="en-US" sz="3400" u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CALCULAR VALOR MÁXIMO</a:t>
            </a:r>
            <a:endParaRPr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3865275" y="6056650"/>
            <a:ext cx="49584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3333CC"/>
                </a:solidFill>
                <a:latin typeface="Caveat"/>
                <a:ea typeface="Caveat"/>
                <a:cs typeface="Caveat"/>
                <a:sym typeface="Caveat"/>
              </a:rPr>
              <a:t>El número leído más alto fue: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132</a:t>
            </a:r>
            <a:endParaRPr b="0" i="0" sz="2400" u="none" cap="none" strike="noStrike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/>
        </p:nvSpPr>
        <p:spPr>
          <a:xfrm>
            <a:off x="1344612" y="2987675"/>
            <a:ext cx="6432600" cy="3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valorMaximo;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nro, max: integer;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max:= -1;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readln(nro); </a:t>
            </a:r>
            <a:r>
              <a:rPr b="0" i="1" lang="en-US" sz="1600" u="none" cap="none" strike="noStrike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{leo un número}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(nro &lt;&gt; 0)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do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(nro &gt; max)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  </a:t>
            </a:r>
            <a:r>
              <a:rPr b="0" i="1" lang="en-US" sz="1600" u="none" cap="none" strike="noStrike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{evalua el máximo}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max:= nro;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readln(nro); </a:t>
            </a:r>
            <a:r>
              <a:rPr b="0" i="1" lang="en-US" sz="1600" u="none" cap="none" strike="noStrike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{leo otro número}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writeln</a:t>
            </a:r>
            <a:r>
              <a:rPr b="0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(‘El número más alto fue: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’, max);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514350" y="1411287"/>
            <a:ext cx="7989900" cy="14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Realizar un programa que lea números naturales desde teclado. La lectura debe finalizar cuando se ingrese el número 0, el cual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debe procesarse. 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03864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Informar en pantalla cuál es el número máximo leído. 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0" name="Google Shape;100;p4"/>
          <p:cNvSpPr txBox="1"/>
          <p:nvPr>
            <p:ph type="title"/>
          </p:nvPr>
        </p:nvSpPr>
        <p:spPr>
          <a:xfrm>
            <a:off x="590562" y="3903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AC2"/>
              </a:buClr>
              <a:buSzPts val="3400"/>
              <a:buFont typeface="Calibri"/>
              <a:buNone/>
            </a:pPr>
            <a:r>
              <a:rPr i="0" lang="en-US" sz="3400" u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CALCULAR VALOR MÁXIMO</a:t>
            </a:r>
            <a:endParaRPr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14350" y="1792287"/>
            <a:ext cx="7989900" cy="14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Realizar un programa que lea números naturales desde teclado. La lectura debe finalizar cuando se ingrese el número 0, el cual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debe procesarse. 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03864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Informar en pantalla cuáles son los 2 número máximos leídos. 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6" name="Google Shape;106;p5"/>
          <p:cNvSpPr txBox="1"/>
          <p:nvPr/>
        </p:nvSpPr>
        <p:spPr>
          <a:xfrm rot="-300022">
            <a:off x="4137064" y="5791178"/>
            <a:ext cx="4546704" cy="522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66FF"/>
                </a:solidFill>
                <a:latin typeface="Oswald"/>
                <a:ea typeface="Oswald"/>
                <a:cs typeface="Oswald"/>
                <a:sym typeface="Oswald"/>
              </a:rPr>
              <a:t>¿Datos a leer de teclado ?</a:t>
            </a:r>
            <a:endParaRPr b="0" i="0" sz="1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7" name="Google Shape;107;p5"/>
          <p:cNvSpPr txBox="1"/>
          <p:nvPr/>
        </p:nvSpPr>
        <p:spPr>
          <a:xfrm rot="-479948">
            <a:off x="509588" y="4208504"/>
            <a:ext cx="4509981" cy="523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¿Estructura de control? </a:t>
            </a:r>
            <a:endParaRPr b="0" i="0" sz="1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8" name="Google Shape;108;p5"/>
          <p:cNvSpPr txBox="1"/>
          <p:nvPr/>
        </p:nvSpPr>
        <p:spPr>
          <a:xfrm rot="239974">
            <a:off x="2358998" y="5002198"/>
            <a:ext cx="3729082" cy="523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B050"/>
                </a:solidFill>
                <a:latin typeface="Oswald"/>
                <a:ea typeface="Oswald"/>
                <a:cs typeface="Oswald"/>
                <a:sym typeface="Oswald"/>
              </a:rPr>
              <a:t>¿Datos a calcular?</a:t>
            </a:r>
            <a:endParaRPr b="0" i="0" sz="1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9" name="Google Shape;109;p5"/>
          <p:cNvSpPr txBox="1"/>
          <p:nvPr>
            <p:ph type="title"/>
          </p:nvPr>
        </p:nvSpPr>
        <p:spPr>
          <a:xfrm>
            <a:off x="666762" y="4665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AC2"/>
              </a:buClr>
              <a:buSzPts val="3400"/>
              <a:buFont typeface="Calibri"/>
              <a:buNone/>
            </a:pPr>
            <a:r>
              <a:rPr i="0" lang="en-US" sz="3400" u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CALCULAR VALOR MÁXIMO</a:t>
            </a:r>
            <a:endParaRPr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713550" y="1235075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i="0" lang="en-US" sz="220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Analizando el problema…</a:t>
            </a:r>
            <a:endParaRPr sz="2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6605587" y="2298700"/>
            <a:ext cx="477900" cy="522300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6"/>
          <p:cNvSpPr txBox="1"/>
          <p:nvPr/>
        </p:nvSpPr>
        <p:spPr>
          <a:xfrm>
            <a:off x="5819778" y="2308025"/>
            <a:ext cx="7317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"/>
          <p:cNvSpPr txBox="1"/>
          <p:nvPr/>
        </p:nvSpPr>
        <p:spPr>
          <a:xfrm rot="279875">
            <a:off x="5576229" y="899847"/>
            <a:ext cx="3545142" cy="1015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chitects Daughter"/>
              <a:buNone/>
            </a:pPr>
            <a:r>
              <a:rPr b="0" i="0" lang="en-US" sz="2400" u="none" cap="none" strike="noStrike">
                <a:solidFill>
                  <a:srgbClr val="3333CC"/>
                </a:solidFill>
                <a:latin typeface="Caveat"/>
                <a:ea typeface="Caveat"/>
                <a:cs typeface="Caveat"/>
                <a:sym typeface="Caveat"/>
              </a:rPr>
              <a:t>Variables para llevar el máximo1 y el máximo2.</a:t>
            </a:r>
            <a:endParaRPr b="0" i="0" sz="24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18" name="Google Shape;118;p6"/>
          <p:cNvSpPr txBox="1"/>
          <p:nvPr/>
        </p:nvSpPr>
        <p:spPr>
          <a:xfrm rot="-829">
            <a:off x="392850" y="3826219"/>
            <a:ext cx="24894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chitects Daughter"/>
              <a:buNone/>
            </a:pPr>
            <a:r>
              <a:rPr b="0" i="0" lang="en-US" sz="2400" u="none" cap="none" strike="noStrike">
                <a:solidFill>
                  <a:srgbClr val="3333CC"/>
                </a:solidFill>
                <a:latin typeface="Caveat"/>
                <a:ea typeface="Caveat"/>
                <a:cs typeface="Caveat"/>
                <a:sym typeface="Caveat"/>
              </a:rPr>
              <a:t>Se comienza a leer hasta que llegue el 0…</a:t>
            </a:r>
            <a:endParaRPr b="0" i="0" sz="24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19" name="Google Shape;119;p6"/>
          <p:cNvSpPr txBox="1"/>
          <p:nvPr/>
        </p:nvSpPr>
        <p:spPr>
          <a:xfrm>
            <a:off x="1453037" y="5075237"/>
            <a:ext cx="549300" cy="52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6"/>
          <p:cNvSpPr txBox="1"/>
          <p:nvPr/>
        </p:nvSpPr>
        <p:spPr>
          <a:xfrm>
            <a:off x="1472087" y="5597525"/>
            <a:ext cx="511200" cy="36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6"/>
          <p:cNvSpPr txBox="1"/>
          <p:nvPr/>
        </p:nvSpPr>
        <p:spPr>
          <a:xfrm>
            <a:off x="2349975" y="5075237"/>
            <a:ext cx="550800" cy="52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"/>
          <p:cNvSpPr txBox="1"/>
          <p:nvPr/>
        </p:nvSpPr>
        <p:spPr>
          <a:xfrm>
            <a:off x="2311875" y="5597525"/>
            <a:ext cx="509700" cy="36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"/>
          <p:cNvSpPr txBox="1"/>
          <p:nvPr/>
        </p:nvSpPr>
        <p:spPr>
          <a:xfrm>
            <a:off x="3319937" y="5056187"/>
            <a:ext cx="731700" cy="52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"/>
          <p:cNvSpPr txBox="1"/>
          <p:nvPr/>
        </p:nvSpPr>
        <p:spPr>
          <a:xfrm>
            <a:off x="3359625" y="5580062"/>
            <a:ext cx="509700" cy="36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5275737" y="5014912"/>
            <a:ext cx="366600" cy="52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5193187" y="5538787"/>
            <a:ext cx="511200" cy="36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6"/>
          <p:cNvCxnSpPr>
            <a:stCxn id="119" idx="3"/>
          </p:cNvCxnSpPr>
          <p:nvPr/>
        </p:nvCxnSpPr>
        <p:spPr>
          <a:xfrm flipH="1" rot="10800000">
            <a:off x="2002337" y="2646587"/>
            <a:ext cx="3510300" cy="2689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lgDash"/>
            <a:miter lim="800000"/>
            <a:headEnd len="sm" w="sm" type="none"/>
            <a:tailEnd len="med" w="med" type="triangle"/>
          </a:ln>
        </p:spPr>
      </p:cxnSp>
      <p:sp>
        <p:nvSpPr>
          <p:cNvPr id="128" name="Google Shape;128;p6"/>
          <p:cNvSpPr txBox="1"/>
          <p:nvPr/>
        </p:nvSpPr>
        <p:spPr>
          <a:xfrm rot="-2257193">
            <a:off x="2634804" y="3313770"/>
            <a:ext cx="2901609" cy="370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chitects Daughter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¿Es mayor que </a:t>
            </a:r>
            <a:r>
              <a:rPr b="1" i="1" lang="en-US" sz="1800" u="none" cap="none" strike="noStrike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max1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?  </a:t>
            </a:r>
            <a:r>
              <a:rPr b="1" i="0" lang="en-US" sz="1800" u="none" cap="none" strike="noStrike">
                <a:solidFill>
                  <a:srgbClr val="00B050"/>
                </a:solidFill>
                <a:latin typeface="Caveat"/>
                <a:ea typeface="Caveat"/>
                <a:cs typeface="Caveat"/>
                <a:sym typeface="Caveat"/>
              </a:rPr>
              <a:t>-si</a:t>
            </a:r>
            <a:endParaRPr b="1" i="0" sz="14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cxnSp>
        <p:nvCxnSpPr>
          <p:cNvPr id="129" name="Google Shape;129;p6"/>
          <p:cNvCxnSpPr>
            <a:stCxn id="121" idx="3"/>
          </p:cNvCxnSpPr>
          <p:nvPr/>
        </p:nvCxnSpPr>
        <p:spPr>
          <a:xfrm flipH="1" rot="10800000">
            <a:off x="2900775" y="2705087"/>
            <a:ext cx="2889900" cy="2631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lgDash"/>
            <a:miter lim="800000"/>
            <a:headEnd len="sm" w="sm" type="none"/>
            <a:tailEnd len="med" w="med" type="triangle"/>
          </a:ln>
        </p:spPr>
      </p:cxnSp>
      <p:sp>
        <p:nvSpPr>
          <p:cNvPr id="130" name="Google Shape;130;p6"/>
          <p:cNvSpPr txBox="1"/>
          <p:nvPr/>
        </p:nvSpPr>
        <p:spPr>
          <a:xfrm rot="-2564261">
            <a:off x="2511801" y="3579043"/>
            <a:ext cx="2987875" cy="68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chitects Daughter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¿Es mayor que </a:t>
            </a:r>
            <a:r>
              <a:rPr b="1" i="1" lang="en-US" sz="1800" u="none" cap="none" strike="noStrike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max1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?  </a:t>
            </a:r>
            <a:r>
              <a:rPr b="1" i="0" lang="en-US" sz="1800" u="none" cap="none" strike="noStrike">
                <a:solidFill>
                  <a:srgbClr val="00B050"/>
                </a:solidFill>
                <a:latin typeface="Caveat"/>
                <a:ea typeface="Caveat"/>
                <a:cs typeface="Caveat"/>
                <a:sym typeface="Caveat"/>
              </a:rPr>
              <a:t>-no</a:t>
            </a:r>
            <a:endParaRPr b="1" i="0" sz="1800" u="none" cap="none" strike="noStrike">
              <a:solidFill>
                <a:srgbClr val="00B05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chitects Daughter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              ¿Es mayor que </a:t>
            </a:r>
            <a:r>
              <a:rPr b="1" i="1" lang="en-US" sz="1800" u="none" cap="none" strike="noStrike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max2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? </a:t>
            </a:r>
            <a:r>
              <a:rPr b="1" i="0" lang="en-US" sz="1800" u="none" cap="none" strike="noStrike">
                <a:solidFill>
                  <a:srgbClr val="00B050"/>
                </a:solidFill>
                <a:latin typeface="Caveat"/>
                <a:ea typeface="Caveat"/>
                <a:cs typeface="Caveat"/>
                <a:sym typeface="Caveat"/>
              </a:rPr>
              <a:t> -si</a:t>
            </a:r>
            <a:endParaRPr b="1" i="0" sz="14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cxnSp>
        <p:nvCxnSpPr>
          <p:cNvPr id="131" name="Google Shape;131;p6"/>
          <p:cNvCxnSpPr/>
          <p:nvPr/>
        </p:nvCxnSpPr>
        <p:spPr>
          <a:xfrm flipH="1" rot="10800000">
            <a:off x="3863413" y="2851413"/>
            <a:ext cx="2058600" cy="2136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lgDash"/>
            <a:miter lim="800000"/>
            <a:headEnd len="sm" w="sm" type="none"/>
            <a:tailEnd len="med" w="med" type="triangle"/>
          </a:ln>
        </p:spPr>
      </p:cxnSp>
      <p:sp>
        <p:nvSpPr>
          <p:cNvPr id="132" name="Google Shape;132;p6"/>
          <p:cNvSpPr txBox="1"/>
          <p:nvPr/>
        </p:nvSpPr>
        <p:spPr>
          <a:xfrm rot="-2700254">
            <a:off x="3470229" y="3384955"/>
            <a:ext cx="2875874" cy="3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chitects Daughter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¿Es mayor que </a:t>
            </a:r>
            <a:r>
              <a:rPr b="1" i="1" lang="en-US" sz="1800" u="none" cap="none" strike="noStrike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max1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?  </a:t>
            </a:r>
            <a:r>
              <a:rPr b="1" i="0" lang="en-US" sz="1800" u="none" cap="none" strike="noStrike">
                <a:solidFill>
                  <a:srgbClr val="00B050"/>
                </a:solidFill>
                <a:latin typeface="Caveat"/>
                <a:ea typeface="Caveat"/>
                <a:cs typeface="Caveat"/>
                <a:sym typeface="Caveat"/>
              </a:rPr>
              <a:t>-si</a:t>
            </a:r>
            <a:endParaRPr b="1" i="0" sz="14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33" name="Google Shape;133;p6"/>
          <p:cNvSpPr txBox="1"/>
          <p:nvPr/>
        </p:nvSpPr>
        <p:spPr>
          <a:xfrm rot="-539408">
            <a:off x="5452745" y="4985861"/>
            <a:ext cx="867760" cy="429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800"/>
              <a:buFont typeface="Architects Daughter"/>
              <a:buNone/>
            </a:pPr>
            <a:r>
              <a:rPr b="0" i="0" lang="en-US" sz="2400" u="none" cap="none" strike="noStrike">
                <a:solidFill>
                  <a:srgbClr val="3333CC"/>
                </a:solidFill>
                <a:latin typeface="Caveat"/>
                <a:ea typeface="Caveat"/>
                <a:cs typeface="Caveat"/>
                <a:sym typeface="Caveat"/>
              </a:rPr>
              <a:t>Fin! </a:t>
            </a:r>
            <a:endParaRPr b="0" i="0" sz="24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4423975" y="5060925"/>
            <a:ext cx="549300" cy="52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4394675" y="5592762"/>
            <a:ext cx="511200" cy="36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6"/>
          <p:cNvCxnSpPr/>
          <p:nvPr/>
        </p:nvCxnSpPr>
        <p:spPr>
          <a:xfrm flipH="1" rot="10800000">
            <a:off x="4709875" y="2983025"/>
            <a:ext cx="1256100" cy="2010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lgDash"/>
            <a:miter lim="800000"/>
            <a:headEnd len="sm" w="sm" type="none"/>
            <a:tailEnd len="med" w="med" type="triangle"/>
          </a:ln>
        </p:spPr>
      </p:cxnSp>
      <p:sp>
        <p:nvSpPr>
          <p:cNvPr id="137" name="Google Shape;137;p6"/>
          <p:cNvSpPr txBox="1"/>
          <p:nvPr/>
        </p:nvSpPr>
        <p:spPr>
          <a:xfrm rot="-3354733">
            <a:off x="3630454" y="3636358"/>
            <a:ext cx="2649062" cy="688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chitects Daughter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¿Es mayor que </a:t>
            </a:r>
            <a:r>
              <a:rPr b="1" i="1" lang="en-US" sz="1800" u="none" cap="none" strike="noStrike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max1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?  </a:t>
            </a:r>
            <a:r>
              <a:rPr b="1" i="0" lang="en-US" sz="1800" u="none" cap="none" strike="noStrike">
                <a:solidFill>
                  <a:srgbClr val="00B050"/>
                </a:solidFill>
                <a:latin typeface="Caveat"/>
                <a:ea typeface="Caveat"/>
                <a:cs typeface="Caveat"/>
                <a:sym typeface="Caveat"/>
              </a:rPr>
              <a:t>-no</a:t>
            </a:r>
            <a:endParaRPr b="1" i="0" sz="1800" u="none" cap="none" strike="noStrike">
              <a:solidFill>
                <a:srgbClr val="00B05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chitects Daughter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    ¿Es mayor que </a:t>
            </a:r>
            <a:r>
              <a:rPr b="1" i="1" lang="en-US" sz="1800" u="none" cap="none" strike="noStrike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max2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? </a:t>
            </a:r>
            <a:r>
              <a:rPr b="1" i="0" lang="en-US" sz="1800" u="none" cap="none" strike="noStrike">
                <a:solidFill>
                  <a:srgbClr val="00B050"/>
                </a:solidFill>
                <a:latin typeface="Caveat"/>
                <a:ea typeface="Caveat"/>
                <a:cs typeface="Caveat"/>
                <a:sym typeface="Caveat"/>
              </a:rPr>
              <a:t> -no</a:t>
            </a:r>
            <a:endParaRPr b="1" i="0" sz="1800" u="none" cap="none" strike="noStrike">
              <a:solidFill>
                <a:srgbClr val="00B05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38" name="Google Shape;138;p6"/>
          <p:cNvSpPr txBox="1"/>
          <p:nvPr>
            <p:ph type="title"/>
          </p:nvPr>
        </p:nvSpPr>
        <p:spPr>
          <a:xfrm>
            <a:off x="666755" y="466500"/>
            <a:ext cx="4695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AC2"/>
              </a:buClr>
              <a:buSzPts val="3400"/>
              <a:buFont typeface="Calibri"/>
              <a:buNone/>
            </a:pPr>
            <a:r>
              <a:rPr i="0" lang="en-US" sz="3400" u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CALCULAR 2 VALORES MÁXIMO</a:t>
            </a:r>
            <a:r>
              <a:rPr lang="en-US" sz="34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S</a:t>
            </a:r>
            <a:endParaRPr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3319925" y="6111075"/>
            <a:ext cx="49584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3333CC"/>
                </a:solidFill>
                <a:latin typeface="Caveat"/>
                <a:ea typeface="Caveat"/>
                <a:cs typeface="Caveat"/>
                <a:sym typeface="Caveat"/>
              </a:rPr>
              <a:t>Los 2 números más alto fueron: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132 y 51</a:t>
            </a:r>
            <a:endParaRPr b="0" i="0" sz="2400" u="none" cap="none" strike="noStrike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5819775" y="1765100"/>
            <a:ext cx="7317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6605587" y="1715375"/>
            <a:ext cx="477900" cy="522300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6562072" y="1715375"/>
            <a:ext cx="550800" cy="522300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6576695" y="2263398"/>
            <a:ext cx="550800" cy="522300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6586272" y="2248775"/>
            <a:ext cx="550800" cy="522300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6485875" y="1715375"/>
            <a:ext cx="731700" cy="522300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/>
        </p:nvSpPr>
        <p:spPr>
          <a:xfrm>
            <a:off x="1173475" y="1505100"/>
            <a:ext cx="7129200" cy="47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DosMaximos;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max1, max2: integer;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n: integer;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max1:=-1; max2:=-1; </a:t>
            </a:r>
            <a:r>
              <a:rPr b="0" i="1" lang="en-US" sz="1400" u="none" cap="none" strike="noStrik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{inicializa los maximos}</a:t>
            </a:r>
            <a:endParaRPr b="0" i="1" sz="1400" u="none" cap="none" strike="noStrike">
              <a:solidFill>
                <a:srgbClr val="2E75B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1" lang="en-US" sz="1400" u="none" cap="none" strike="noStrik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read(n);</a:t>
            </a:r>
            <a:endParaRPr b="0" i="1" sz="1400" u="none" cap="none" strike="noStrike">
              <a:solidFill>
                <a:srgbClr val="2E75B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while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(n &lt;&gt; 0)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(n &gt; max1)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 begin </a:t>
            </a:r>
            <a:r>
              <a:rPr b="0" i="1" lang="en-US" sz="1400" u="none" cap="none" strike="noStrik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{evalua máximo 1}</a:t>
            </a:r>
            <a:endParaRPr b="1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max2:=max1;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max1:=n;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(n &gt; max2)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n-US" sz="1400" u="none" cap="none" strike="noStrik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{evalua máximo 2}</a:t>
            </a:r>
            <a:endParaRPr b="1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max2:=n;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read(n);</a:t>
            </a:r>
            <a:endParaRPr b="1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writeln</a:t>
            </a:r>
            <a:r>
              <a:rPr b="0" i="1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(‘Los 2 números mas altos fueron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’, max1,</a:t>
            </a:r>
            <a:r>
              <a:rPr b="0" i="1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‘y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’, max2);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674676" y="434975"/>
            <a:ext cx="74787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AC2"/>
              </a:buClr>
              <a:buSzPts val="3400"/>
              <a:buFont typeface="Calibri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CALCULAR 2 MÁXIMOS</a:t>
            </a:r>
            <a:endParaRPr b="0" i="0" sz="1400" u="none" cap="none" strike="noStrike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6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