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0" r:id="rId6"/>
    <p:sldMasterId id="2147483652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</p:sldIdLst>
  <p:sldSz cy="6858000" cx="9144000"/>
  <p:notesSz cx="6623050" cy="9810750"/>
  <p:embeddedFontLst>
    <p:embeddedFont>
      <p:font typeface="Economica"/>
      <p:regular r:id="rId13"/>
      <p:bold r:id="rId14"/>
      <p:italic r:id="rId15"/>
      <p:boldItalic r:id="rId16"/>
    </p:embeddedFont>
    <p:embeddedFont>
      <p:font typeface="Roboto Condensed"/>
      <p:regular r:id="rId17"/>
      <p:bold r:id="rId18"/>
      <p:italic r:id="rId19"/>
      <p:boldItalic r:id="rId20"/>
    </p:embeddedFont>
    <p:embeddedFont>
      <p:font typeface="Roboto Condensed Light"/>
      <p:regular r:id="rId21"/>
      <p:bold r:id="rId22"/>
      <p:italic r:id="rId23"/>
      <p:boldItalic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7" roundtripDataSignature="AMtx7mjP4GWF4gqDBW/hOBaPN7o37P9X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499BC3E-9F2C-43CC-A832-020E3F2C68A3}">
  <a:tblStyle styleId="{3499BC3E-9F2C-43CC-A832-020E3F2C68A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Condensed-boldItalic.fntdata"/><Relationship Id="rId22" Type="http://schemas.openxmlformats.org/officeDocument/2006/relationships/font" Target="fonts/RobotoCondensedLight-bold.fntdata"/><Relationship Id="rId21" Type="http://schemas.openxmlformats.org/officeDocument/2006/relationships/font" Target="fonts/RobotoCondensedLight-regular.fntdata"/><Relationship Id="rId24" Type="http://schemas.openxmlformats.org/officeDocument/2006/relationships/font" Target="fonts/RobotoCondensedLight-boldItalic.fntdata"/><Relationship Id="rId23" Type="http://schemas.openxmlformats.org/officeDocument/2006/relationships/font" Target="fonts/RobotoCondensedLigh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27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font" Target="fonts/Economica-regular.fntdata"/><Relationship Id="rId12" Type="http://schemas.openxmlformats.org/officeDocument/2006/relationships/slide" Target="slides/slide4.xml"/><Relationship Id="rId15" Type="http://schemas.openxmlformats.org/officeDocument/2006/relationships/font" Target="fonts/Economica-italic.fntdata"/><Relationship Id="rId14" Type="http://schemas.openxmlformats.org/officeDocument/2006/relationships/font" Target="fonts/Economica-bold.fntdata"/><Relationship Id="rId17" Type="http://schemas.openxmlformats.org/officeDocument/2006/relationships/font" Target="fonts/RobotoCondensed-regular.fntdata"/><Relationship Id="rId16" Type="http://schemas.openxmlformats.org/officeDocument/2006/relationships/font" Target="fonts/Economica-boldItalic.fntdata"/><Relationship Id="rId19" Type="http://schemas.openxmlformats.org/officeDocument/2006/relationships/font" Target="fonts/RobotoCondensed-italic.fntdata"/><Relationship Id="rId18" Type="http://schemas.openxmlformats.org/officeDocument/2006/relationships/font" Target="fonts/RobotoCondense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9050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050" spcFirstLastPara="1" rIns="1905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752850" y="19050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050" spcFirstLastPara="1" rIns="1905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879475" y="758825"/>
            <a:ext cx="4865687" cy="3649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301162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752850" y="9301162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b="0" i="1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879475" y="758825"/>
            <a:ext cx="4865687" cy="3649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/>
          <p:nvPr>
            <p:ph idx="1" type="body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" name="Google Shape;54;p2:notes"/>
          <p:cNvSpPr/>
          <p:nvPr>
            <p:ph idx="2" type="sldImg"/>
          </p:nvPr>
        </p:nvSpPr>
        <p:spPr>
          <a:xfrm>
            <a:off x="879475" y="758825"/>
            <a:ext cx="4865687" cy="3649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p3:notes"/>
          <p:cNvSpPr/>
          <p:nvPr>
            <p:ph idx="2" type="sldImg"/>
          </p:nvPr>
        </p:nvSpPr>
        <p:spPr>
          <a:xfrm>
            <a:off x="879475" y="758825"/>
            <a:ext cx="4865687" cy="3649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879475" y="758825"/>
            <a:ext cx="4865687" cy="3649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" name="Google Shape;25;p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/>
          <p:nvPr/>
        </p:nvSpPr>
        <p:spPr>
          <a:xfrm>
            <a:off x="2057400" y="228600"/>
            <a:ext cx="6781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311700" y="4159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59595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Explicación P</a:t>
            </a:r>
            <a:r>
              <a:rPr lang="en-US" sz="2800">
                <a:solidFill>
                  <a:srgbClr val="59595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1</a:t>
            </a:r>
            <a:r>
              <a:rPr b="0" i="0" lang="en-US" sz="2800" u="none" cap="none" strike="noStrike">
                <a:solidFill>
                  <a:srgbClr val="59595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b="0" i="0" lang="en-US" sz="1800" u="none" cap="none" strike="noStrike">
                <a:solidFill>
                  <a:srgbClr val="59595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(parte </a:t>
            </a:r>
            <a:r>
              <a:rPr lang="en-US" sz="1800">
                <a:solidFill>
                  <a:srgbClr val="59595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4</a:t>
            </a:r>
            <a:r>
              <a:rPr b="0" i="0" lang="en-US" sz="1800" u="none" cap="none" strike="noStrike">
                <a:solidFill>
                  <a:srgbClr val="59595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)</a:t>
            </a:r>
            <a:endParaRPr b="0" i="0" sz="2800" u="none" cap="none" strike="noStrike">
              <a:solidFill>
                <a:srgbClr val="595959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49" name="Google Shape;49;p1"/>
          <p:cNvPicPr preferRelativeResize="0"/>
          <p:nvPr/>
        </p:nvPicPr>
        <p:blipFill rotWithShape="1">
          <a:blip r:embed="rId3">
            <a:alphaModFix/>
          </a:blip>
          <a:srcRect b="0" l="0" r="13216" t="0"/>
          <a:stretch/>
        </p:blipFill>
        <p:spPr>
          <a:xfrm>
            <a:off x="5759625" y="6094550"/>
            <a:ext cx="3313376" cy="68725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"/>
          <p:cNvSpPr txBox="1"/>
          <p:nvPr/>
        </p:nvSpPr>
        <p:spPr>
          <a:xfrm>
            <a:off x="336325" y="6175225"/>
            <a:ext cx="24420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CADP 202</a:t>
            </a:r>
            <a:r>
              <a:rPr lang="en-US" sz="2400">
                <a:latin typeface="Oswald"/>
                <a:ea typeface="Oswald"/>
                <a:cs typeface="Oswald"/>
                <a:sym typeface="Oswald"/>
              </a:rPr>
              <a:t>3</a:t>
            </a:r>
            <a:endParaRPr b="0" i="0" sz="24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" name="Google Shape;51;p1"/>
          <p:cNvSpPr txBox="1"/>
          <p:nvPr/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5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Estructuras de control</a:t>
            </a:r>
            <a:endParaRPr b="0" i="0" sz="5200" u="none" cap="none" strike="noStrike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Cálculo de máximos - </a:t>
            </a:r>
            <a:r>
              <a:rPr b="0" i="1" lang="en-US" sz="3600" u="none" cap="none" strike="noStrike">
                <a:solidFill>
                  <a:srgbClr val="666666"/>
                </a:solidFill>
                <a:latin typeface="Economica"/>
                <a:ea typeface="Economica"/>
                <a:cs typeface="Economica"/>
                <a:sym typeface="Economica"/>
              </a:rPr>
              <a:t>Ejemplo</a:t>
            </a:r>
            <a:endParaRPr b="0" i="1" sz="3600" u="none" cap="none" strike="noStrike">
              <a:solidFill>
                <a:srgbClr val="666666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/>
          <p:nvPr/>
        </p:nvSpPr>
        <p:spPr>
          <a:xfrm>
            <a:off x="630237" y="1836737"/>
            <a:ext cx="77787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 leen  las alturas de </a:t>
            </a:r>
            <a:r>
              <a:rPr b="1" i="0" lang="en-US" sz="2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20</a:t>
            </a:r>
            <a:r>
              <a:rPr b="0" i="0" lang="en-US" sz="2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jugadores de básquet junto con su DNI. Informar los DNI de los 2 jugadores más altos.</a:t>
            </a:r>
            <a:endParaRPr b="0" i="0" sz="1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7" name="Google Shape;57;p2"/>
          <p:cNvSpPr txBox="1"/>
          <p:nvPr/>
        </p:nvSpPr>
        <p:spPr>
          <a:xfrm rot="-300000">
            <a:off x="4137025" y="5791200"/>
            <a:ext cx="4546600" cy="522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rgbClr val="0066FF"/>
                </a:solidFill>
                <a:latin typeface="Calibri"/>
                <a:ea typeface="Calibri"/>
                <a:cs typeface="Calibri"/>
                <a:sym typeface="Calibri"/>
              </a:rPr>
              <a:t>¿Datos a leer de teclado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"/>
          <p:cNvSpPr txBox="1"/>
          <p:nvPr/>
        </p:nvSpPr>
        <p:spPr>
          <a:xfrm rot="-480000">
            <a:off x="509587" y="4208462"/>
            <a:ext cx="4510087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¿Estructura de control?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"/>
          <p:cNvSpPr txBox="1"/>
          <p:nvPr/>
        </p:nvSpPr>
        <p:spPr>
          <a:xfrm rot="240000">
            <a:off x="2359025" y="5002212"/>
            <a:ext cx="3729037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¿Datos a calcular?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"/>
          <p:cNvSpPr txBox="1"/>
          <p:nvPr>
            <p:ph type="title"/>
          </p:nvPr>
        </p:nvSpPr>
        <p:spPr>
          <a:xfrm>
            <a:off x="522287" y="282575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AC2"/>
              </a:buClr>
              <a:buSzPts val="3400"/>
              <a:buFont typeface="Calibri"/>
              <a:buNone/>
            </a:pPr>
            <a:r>
              <a:rPr i="0" lang="en-US" sz="3400" u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CALCULAR 2 MÁXIMOS</a:t>
            </a:r>
            <a:endParaRPr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3"/>
          <p:cNvPicPr preferRelativeResize="0"/>
          <p:nvPr/>
        </p:nvPicPr>
        <p:blipFill rotWithShape="1">
          <a:blip r:embed="rId3">
            <a:alphaModFix/>
          </a:blip>
          <a:srcRect b="0" l="0" r="-690" t="0"/>
          <a:stretch/>
        </p:blipFill>
        <p:spPr>
          <a:xfrm>
            <a:off x="5383212" y="1905000"/>
            <a:ext cx="636587" cy="99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3"/>
          <p:cNvPicPr preferRelativeResize="0"/>
          <p:nvPr/>
        </p:nvPicPr>
        <p:blipFill rotWithShape="1">
          <a:blip r:embed="rId4">
            <a:alphaModFix/>
          </a:blip>
          <a:srcRect b="0" l="0" r="-3480" t="1272"/>
          <a:stretch/>
        </p:blipFill>
        <p:spPr>
          <a:xfrm>
            <a:off x="4491037" y="2049462"/>
            <a:ext cx="673100" cy="1008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89075" y="1966912"/>
            <a:ext cx="739775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89200" y="1965325"/>
            <a:ext cx="649287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406775" y="1833562"/>
            <a:ext cx="654050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3"/>
          <p:cNvSpPr txBox="1"/>
          <p:nvPr>
            <p:ph type="title"/>
          </p:nvPr>
        </p:nvSpPr>
        <p:spPr>
          <a:xfrm>
            <a:off x="722312" y="10525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i="0" lang="en-US" sz="240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Entendiendo el problema…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aphicFrame>
        <p:nvGraphicFramePr>
          <p:cNvPr id="71" name="Google Shape;71;p3"/>
          <p:cNvGraphicFramePr/>
          <p:nvPr/>
        </p:nvGraphicFramePr>
        <p:xfrm>
          <a:off x="179250" y="273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{3499BC3E-9F2C-43CC-A832-020E3F2C68A3}</a:tableStyleId>
              </a:tblPr>
              <a:tblGrid>
                <a:gridCol w="947875"/>
                <a:gridCol w="368300"/>
                <a:gridCol w="841375"/>
                <a:gridCol w="974825"/>
                <a:gridCol w="990600"/>
                <a:gridCol w="882450"/>
                <a:gridCol w="920950"/>
              </a:tblGrid>
              <a:tr h="4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Jug 1</a:t>
                      </a:r>
                      <a:endParaRPr sz="1400" u="none" cap="none" strike="noStrike"/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Jug 2</a:t>
                      </a:r>
                      <a:endParaRPr sz="1400" u="none" cap="none" strike="noStrike"/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Jug 3</a:t>
                      </a:r>
                      <a:endParaRPr sz="1400" u="none" cap="none" strike="noStrike"/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Jug 4</a:t>
                      </a:r>
                      <a:endParaRPr sz="1400" u="none" cap="none" strike="noStrike"/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Jug 5</a:t>
                      </a:r>
                      <a:endParaRPr sz="1400" u="none" cap="none" strike="noStrike"/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EEF"/>
                    </a:solidFill>
                  </a:tcPr>
                </a:tc>
              </a:tr>
              <a:tr h="411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DNI</a:t>
                      </a:r>
                      <a:endParaRPr sz="1400" u="none" cap="none" strike="noStrike"/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C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BFB"/>
                    </a:solidFill>
                  </a:tcPr>
                </a:tc>
              </a:tr>
              <a:tr h="411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ALTURA</a:t>
                      </a:r>
                      <a:endParaRPr sz="1400" u="none" cap="none" strike="noStrike"/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C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BFB"/>
                    </a:solidFill>
                  </a:tcPr>
                </a:tc>
              </a:tr>
              <a:tr h="411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600"/>
                        <a:buFont typeface="Calibri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MAX1</a:t>
                      </a:r>
                      <a:endParaRPr sz="1400" u="none" cap="none" strike="noStrike"/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C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  <a:endParaRPr sz="1400" u="none" cap="none" strike="noStrike"/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BFB"/>
                    </a:solidFill>
                  </a:tcPr>
                </a:tc>
              </a:tr>
              <a:tr h="57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600"/>
                        <a:buFont typeface="Calibri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DNI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600"/>
                        <a:buFont typeface="Calibri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MAX1</a:t>
                      </a:r>
                      <a:endParaRPr sz="1400" u="none" cap="none" strike="noStrike"/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C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BFB"/>
                    </a:solidFill>
                  </a:tcPr>
                </a:tc>
              </a:tr>
              <a:tr h="411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600"/>
                        <a:buFont typeface="Calibri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MAX2</a:t>
                      </a:r>
                      <a:endParaRPr sz="1400" u="none" cap="none" strike="noStrike"/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C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  <a:endParaRPr sz="1400" u="none" cap="none" strike="noStrike"/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BFB"/>
                    </a:solidFill>
                  </a:tcPr>
                </a:tc>
              </a:tr>
              <a:tr h="57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600"/>
                        <a:buFont typeface="Calibri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DNI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600"/>
                        <a:buFont typeface="Calibri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MAX2</a:t>
                      </a:r>
                      <a:endParaRPr sz="1400" u="none" cap="none" strike="noStrike"/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DC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BFB"/>
                    </a:solidFill>
                  </a:tcPr>
                </a:tc>
              </a:tr>
            </a:tbl>
          </a:graphicData>
        </a:graphic>
      </p:graphicFrame>
      <p:sp>
        <p:nvSpPr>
          <p:cNvPr id="72" name="Google Shape;72;p3"/>
          <p:cNvSpPr txBox="1"/>
          <p:nvPr/>
        </p:nvSpPr>
        <p:spPr>
          <a:xfrm>
            <a:off x="1719262" y="3575050"/>
            <a:ext cx="5493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1,78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"/>
          <p:cNvSpPr txBox="1"/>
          <p:nvPr/>
        </p:nvSpPr>
        <p:spPr>
          <a:xfrm>
            <a:off x="2695575" y="3584575"/>
            <a:ext cx="5493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1,75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"/>
          <p:cNvSpPr txBox="1"/>
          <p:nvPr/>
        </p:nvSpPr>
        <p:spPr>
          <a:xfrm>
            <a:off x="3571875" y="3562350"/>
            <a:ext cx="5493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1,98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"/>
          <p:cNvSpPr txBox="1"/>
          <p:nvPr/>
        </p:nvSpPr>
        <p:spPr>
          <a:xfrm>
            <a:off x="4395787" y="3584575"/>
            <a:ext cx="5493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1,68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"/>
          <p:cNvSpPr txBox="1"/>
          <p:nvPr/>
        </p:nvSpPr>
        <p:spPr>
          <a:xfrm>
            <a:off x="5335587" y="3562350"/>
            <a:ext cx="5493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1,85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1747837" y="4019550"/>
            <a:ext cx="5493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1,78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"/>
          <p:cNvSpPr txBox="1"/>
          <p:nvPr/>
        </p:nvSpPr>
        <p:spPr>
          <a:xfrm>
            <a:off x="1489075" y="4524375"/>
            <a:ext cx="8907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31.111.333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"/>
          <p:cNvSpPr txBox="1"/>
          <p:nvPr/>
        </p:nvSpPr>
        <p:spPr>
          <a:xfrm>
            <a:off x="1818939" y="5019675"/>
            <a:ext cx="3507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1830052" y="5505450"/>
            <a:ext cx="2985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"/>
          <p:cNvSpPr txBox="1"/>
          <p:nvPr/>
        </p:nvSpPr>
        <p:spPr>
          <a:xfrm>
            <a:off x="2654300" y="5019675"/>
            <a:ext cx="5493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1,75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"/>
          <p:cNvSpPr txBox="1"/>
          <p:nvPr/>
        </p:nvSpPr>
        <p:spPr>
          <a:xfrm>
            <a:off x="2413000" y="5527675"/>
            <a:ext cx="8907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30.222.888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"/>
          <p:cNvSpPr txBox="1"/>
          <p:nvPr/>
        </p:nvSpPr>
        <p:spPr>
          <a:xfrm>
            <a:off x="2654300" y="4014787"/>
            <a:ext cx="5493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1,78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"/>
          <p:cNvSpPr txBox="1"/>
          <p:nvPr/>
        </p:nvSpPr>
        <p:spPr>
          <a:xfrm>
            <a:off x="2370137" y="4519612"/>
            <a:ext cx="8907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31.111.333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"/>
          <p:cNvSpPr txBox="1"/>
          <p:nvPr/>
        </p:nvSpPr>
        <p:spPr>
          <a:xfrm>
            <a:off x="3330575" y="4519612"/>
            <a:ext cx="888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35.666.111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"/>
          <p:cNvSpPr txBox="1"/>
          <p:nvPr/>
        </p:nvSpPr>
        <p:spPr>
          <a:xfrm>
            <a:off x="3595687" y="4057650"/>
            <a:ext cx="5493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1,98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"/>
          <p:cNvSpPr txBox="1"/>
          <p:nvPr/>
        </p:nvSpPr>
        <p:spPr>
          <a:xfrm>
            <a:off x="3652837" y="5045075"/>
            <a:ext cx="5493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1,78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3"/>
          <p:cNvSpPr txBox="1"/>
          <p:nvPr/>
        </p:nvSpPr>
        <p:spPr>
          <a:xfrm>
            <a:off x="3411537" y="5527675"/>
            <a:ext cx="8907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31.111.333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"/>
          <p:cNvSpPr txBox="1"/>
          <p:nvPr/>
        </p:nvSpPr>
        <p:spPr>
          <a:xfrm>
            <a:off x="4295775" y="4519612"/>
            <a:ext cx="888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35.666.111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"/>
          <p:cNvSpPr txBox="1"/>
          <p:nvPr/>
        </p:nvSpPr>
        <p:spPr>
          <a:xfrm>
            <a:off x="4454525" y="4057650"/>
            <a:ext cx="5493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1,98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"/>
          <p:cNvSpPr txBox="1"/>
          <p:nvPr/>
        </p:nvSpPr>
        <p:spPr>
          <a:xfrm>
            <a:off x="4511675" y="5045075"/>
            <a:ext cx="5493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1,78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"/>
          <p:cNvSpPr txBox="1"/>
          <p:nvPr/>
        </p:nvSpPr>
        <p:spPr>
          <a:xfrm>
            <a:off x="4346575" y="5527675"/>
            <a:ext cx="8907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31.111.333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"/>
          <p:cNvSpPr txBox="1"/>
          <p:nvPr/>
        </p:nvSpPr>
        <p:spPr>
          <a:xfrm>
            <a:off x="5192712" y="4527550"/>
            <a:ext cx="8907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35.666.111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"/>
          <p:cNvSpPr txBox="1"/>
          <p:nvPr/>
        </p:nvSpPr>
        <p:spPr>
          <a:xfrm>
            <a:off x="5367337" y="4037012"/>
            <a:ext cx="5493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1,98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"/>
          <p:cNvSpPr txBox="1"/>
          <p:nvPr/>
        </p:nvSpPr>
        <p:spPr>
          <a:xfrm>
            <a:off x="5359400" y="4992687"/>
            <a:ext cx="5493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1,85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3"/>
          <p:cNvSpPr txBox="1"/>
          <p:nvPr/>
        </p:nvSpPr>
        <p:spPr>
          <a:xfrm>
            <a:off x="5189537" y="5527675"/>
            <a:ext cx="8907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24.111.555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 txBox="1"/>
          <p:nvPr/>
        </p:nvSpPr>
        <p:spPr>
          <a:xfrm>
            <a:off x="1484312" y="3224212"/>
            <a:ext cx="8907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31.111.333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"/>
          <p:cNvSpPr txBox="1"/>
          <p:nvPr/>
        </p:nvSpPr>
        <p:spPr>
          <a:xfrm>
            <a:off x="2420937" y="3227387"/>
            <a:ext cx="8907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30.222.888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"/>
          <p:cNvSpPr txBox="1"/>
          <p:nvPr/>
        </p:nvSpPr>
        <p:spPr>
          <a:xfrm>
            <a:off x="3349625" y="3224212"/>
            <a:ext cx="8907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35.666.111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 txBox="1"/>
          <p:nvPr/>
        </p:nvSpPr>
        <p:spPr>
          <a:xfrm>
            <a:off x="4268787" y="3224212"/>
            <a:ext cx="8889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26.777.000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"/>
          <p:cNvSpPr txBox="1"/>
          <p:nvPr/>
        </p:nvSpPr>
        <p:spPr>
          <a:xfrm>
            <a:off x="5214937" y="3219450"/>
            <a:ext cx="8907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24.111.555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 txBox="1"/>
          <p:nvPr/>
        </p:nvSpPr>
        <p:spPr>
          <a:xfrm>
            <a:off x="6238861" y="2057366"/>
            <a:ext cx="27621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Evaluación y modificación de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r>
              <a:rPr b="0" i="0" lang="en-US" sz="1800" u="none" cap="none" strike="noStrike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máximos.</a:t>
            </a:r>
            <a:endParaRPr b="0" i="0" sz="1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6238863" y="2786041"/>
            <a:ext cx="2727300" cy="312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nsolas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(altura &gt; max1)</a:t>
            </a:r>
            <a:r>
              <a:rPr b="1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nsolas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nsolas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n-US" sz="15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max2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:= max1;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nsolas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n-US" sz="15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dnimax2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:= dnimax1;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nsolas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n-US" sz="15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max1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:= altura;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nsolas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n-US" sz="15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dnimax1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:= dni;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nsolas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nsolas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nsolas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(altura &gt; max2)</a:t>
            </a:r>
            <a:r>
              <a:rPr b="1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nsolas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nsolas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b="0" i="0" lang="en-US" sz="15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max2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:= altura;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nsolas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b="0" i="0" lang="en-US" sz="15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dnimax2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:= dni;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nsolas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end;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"/>
          <p:cNvSpPr txBox="1"/>
          <p:nvPr/>
        </p:nvSpPr>
        <p:spPr>
          <a:xfrm>
            <a:off x="598487" y="282575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AC2"/>
              </a:buClr>
              <a:buSzPts val="3400"/>
              <a:buFont typeface="Calibri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CALCULAR 2 MÁXIMOS</a:t>
            </a:r>
            <a:endParaRPr b="0" i="0" sz="1400" u="none" cap="none" strike="noStrike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/>
        </p:nvSpPr>
        <p:spPr>
          <a:xfrm>
            <a:off x="3154362" y="633412"/>
            <a:ext cx="6469200" cy="6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basquet;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altura, max1, max2: real;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dni, dnimax1, dnimax2: integer;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i: integer;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max1:=-1; max2:=-1; </a:t>
            </a:r>
            <a:r>
              <a:rPr b="0" i="1" lang="en-US" sz="1400" u="none" cap="none" strike="noStrike">
                <a:solidFill>
                  <a:srgbClr val="2E75B6"/>
                </a:solidFill>
                <a:latin typeface="Consolas"/>
                <a:ea typeface="Consolas"/>
                <a:cs typeface="Consolas"/>
                <a:sym typeface="Consolas"/>
              </a:rPr>
              <a:t>{inicializo los maximos}</a:t>
            </a:r>
            <a:endParaRPr b="0" i="1" sz="1400" u="none" cap="none" strike="noStrike">
              <a:solidFill>
                <a:srgbClr val="2E75B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for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i:=1 to 20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read(altura);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read(dni);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(altura &gt; max1)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then begin </a:t>
            </a:r>
            <a:r>
              <a:rPr b="0" i="1" lang="en-US" sz="1400" u="none" cap="none" strike="noStrike">
                <a:solidFill>
                  <a:srgbClr val="2E75B6"/>
                </a:solidFill>
                <a:latin typeface="Consolas"/>
                <a:ea typeface="Consolas"/>
                <a:cs typeface="Consolas"/>
                <a:sym typeface="Consolas"/>
              </a:rPr>
              <a:t>{evalúo máximo 1}</a:t>
            </a:r>
            <a:endParaRPr b="1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max2:=max1;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dnimax2:=dnimax1;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max1:=altura;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dnimax1:=dni;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else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(altura &gt; max2)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 </a:t>
            </a:r>
            <a:r>
              <a:rPr b="0" i="1" lang="en-US" sz="1400" u="none" cap="none" strike="noStrike">
                <a:solidFill>
                  <a:srgbClr val="2E75B6"/>
                </a:solidFill>
                <a:latin typeface="Consolas"/>
                <a:ea typeface="Consolas"/>
                <a:cs typeface="Consolas"/>
                <a:sym typeface="Consolas"/>
              </a:rPr>
              <a:t>{evalúa máximo 2}</a:t>
            </a:r>
            <a:endParaRPr b="1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max2:=altura;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dnimax2:=dni;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end;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end;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writeln</a:t>
            </a:r>
            <a:r>
              <a:rPr b="0" i="1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(‘DNI 1er jugador más alto: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’, dnimax1);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writeln</a:t>
            </a:r>
            <a:r>
              <a:rPr b="0" i="1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(‘DNI 2do jugador más alto: ’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dnimax2);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 txBox="1"/>
          <p:nvPr/>
        </p:nvSpPr>
        <p:spPr>
          <a:xfrm>
            <a:off x="674676" y="434975"/>
            <a:ext cx="74787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AC2"/>
              </a:buClr>
              <a:buSzPts val="3400"/>
              <a:buFont typeface="Calibri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CALCULAR 2 </a:t>
            </a:r>
            <a:endParaRPr b="0" i="0" sz="3400" u="none" cap="none" strike="noStrike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AC2"/>
              </a:buClr>
              <a:buSzPts val="3400"/>
              <a:buFont typeface="Calibri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MÁXIMOS</a:t>
            </a:r>
            <a:endParaRPr b="0" i="0" sz="1400" u="none" cap="none" strike="noStrike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6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