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3"/>
      <p:bold r:id="rId14"/>
      <p:italic r:id="rId15"/>
      <p:boldItalic r:id="rId16"/>
    </p:embeddedFont>
    <p:embeddedFont>
      <p:font typeface="Caveat" panose="020B0604020202020204" charset="0"/>
      <p:regular r:id="rId17"/>
      <p:bold r:id="rId18"/>
    </p:embeddedFont>
    <p:embeddedFont>
      <p:font typeface="Oswald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Candara" panose="020E05020303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114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7e663d9c_0_20:notes"/>
          <p:cNvSpPr txBox="1">
            <a:spLocks noGrp="1"/>
          </p:cNvSpPr>
          <p:nvPr>
            <p:ph type="body" idx="1"/>
          </p:nvPr>
        </p:nvSpPr>
        <p:spPr>
          <a:xfrm>
            <a:off x="913962" y="4344140"/>
            <a:ext cx="5030100" cy="409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37e663d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708025"/>
            <a:ext cx="6046788" cy="3400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3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Programación de Computadoras - Curso 1996 -</a:t>
            </a:r>
            <a:endParaRPr/>
          </a:p>
        </p:txBody>
      </p:sp>
      <p:sp>
        <p:nvSpPr>
          <p:cNvPr id="109" name="Google Shape;109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7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7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23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67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83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94d7de5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394d7de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6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94d7de5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394d7de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3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11700" y="31198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P3</a:t>
            </a:r>
            <a:endParaRPr sz="180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6280625" y="4570900"/>
            <a:ext cx="2792374" cy="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CADP </a:t>
            </a:r>
            <a:r>
              <a:rPr lang="en-US" sz="2400" dirty="0" smtClean="0">
                <a:latin typeface="Oswald"/>
                <a:ea typeface="Oswald"/>
                <a:cs typeface="Oswald"/>
                <a:sym typeface="Oswald"/>
              </a:rPr>
              <a:t>2023</a:t>
            </a:r>
            <a:endParaRPr sz="24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07475" y="1086386"/>
            <a:ext cx="30828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037" marR="0" lvl="0" indent="-46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De</a:t>
            </a: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finición</a:t>
            </a:r>
            <a:r>
              <a:rPr lang="en-US" sz="2400" i="0" u="none" strike="noStrike" cap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de tipo </a:t>
            </a:r>
            <a:endParaRPr sz="2400" b="1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6037" marR="0" lvl="0" indent="-4603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tipoRegistro = record</a:t>
            </a:r>
            <a:endParaRPr sz="1500"/>
          </a:p>
          <a:p>
            <a:pPr marL="46037" marR="0" lvl="0" indent="-4603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campo1: tipo-campo1;</a:t>
            </a:r>
            <a:endParaRPr sz="1500"/>
          </a:p>
          <a:p>
            <a:pPr marL="46037" marR="0" lvl="0" indent="-4603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campo2: tipo-campo2;</a:t>
            </a:r>
            <a:endParaRPr sz="1500"/>
          </a:p>
          <a:p>
            <a:pPr marL="46037" marR="0" lvl="0" indent="-4603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500"/>
          </a:p>
          <a:p>
            <a:pPr marL="46037" marR="0" lvl="0" indent="-4603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6037" marR="0" lvl="0" indent="-4603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b="1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552475" y="944751"/>
            <a:ext cx="36771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Declaración</a:t>
            </a:r>
            <a:r>
              <a:rPr lang="en-US" sz="2400" i="0" u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de</a:t>
            </a:r>
            <a:r>
              <a:rPr lang="en-US" sz="2400" i="0" u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variable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miVariable: tipoRegistro</a:t>
            </a:r>
            <a:r>
              <a:rPr lang="en-US" sz="1500" b="0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;</a:t>
            </a:r>
            <a:endParaRPr sz="1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500" b="0" i="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Acceso</a:t>
            </a:r>
            <a:r>
              <a:rPr lang="en-US" sz="2400" b="1" i="0" u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lang="en-US" sz="2400" b="1" i="0" u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los datos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miVariable.campo1</a:t>
            </a:r>
            <a:endParaRPr sz="1500"/>
          </a:p>
        </p:txBody>
      </p:sp>
      <p:sp>
        <p:nvSpPr>
          <p:cNvPr id="114" name="Google Shape;114;p16"/>
          <p:cNvSpPr txBox="1"/>
          <p:nvPr/>
        </p:nvSpPr>
        <p:spPr>
          <a:xfrm>
            <a:off x="726150" y="2886294"/>
            <a:ext cx="82296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4625" marR="0" lvl="0" indent="-1746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Operaciones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985837" marR="0" lvl="1" indent="-863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Leer un registro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 </a:t>
            </a:r>
            <a:r>
              <a:rPr lang="en-US" sz="18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campo a campo</a:t>
            </a:r>
            <a:endParaRPr sz="1800" i="1" u="none" strike="noStrike" cap="none">
              <a:solidFill>
                <a:srgbClr val="00206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85837" marR="0" lvl="1" indent="-863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Imprimir un registro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</a:t>
            </a:r>
            <a:r>
              <a:rPr lang="en-US" sz="18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campo a campo</a:t>
            </a:r>
            <a:endParaRPr sz="1800" i="1" u="none" strike="noStrike" cap="none">
              <a:solidFill>
                <a:srgbClr val="00206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85837" marR="0" lvl="1" indent="-863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Comparar un registro con otro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</a:t>
            </a:r>
            <a:r>
              <a:rPr lang="en-US" sz="18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campo a campo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85837" marR="0" lvl="1" indent="-863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Asignar un registro a otro</a:t>
            </a:r>
            <a:r>
              <a:rPr lang="en-US" sz="1800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usando el operador </a:t>
            </a:r>
            <a:r>
              <a:rPr lang="en-US" sz="1800" b="1" i="0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:= </a:t>
            </a:r>
            <a:endParaRPr sz="1800" i="0" u="none" strike="noStrike" cap="none">
              <a:solidFill>
                <a:srgbClr val="00206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85837" marR="0" lvl="1" indent="-863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lang="en-US" i="1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		</a:t>
            </a:r>
            <a:r>
              <a:rPr lang="en-US" i="1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</a:t>
            </a:r>
            <a:r>
              <a:rPr lang="en-US" i="1" u="none" strike="noStrike" cap="non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i="1" u="none" strike="noStrike" cap="non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Ej:  r1 := r2;</a:t>
            </a:r>
            <a:r>
              <a:rPr lang="en-US" i="0" u="none" strike="noStrike" cap="non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i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US" i="1" u="none" strike="noStrike" cap="non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r1 y r2 </a:t>
            </a:r>
            <a:r>
              <a:rPr lang="en-US" i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son</a:t>
            </a:r>
            <a:r>
              <a:rPr lang="en-US" i="1" u="none" strike="noStrike" cap="non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del mismo tipo de registro)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05975" y="1173956"/>
            <a:ext cx="7745400" cy="3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lee desde teclado una secuencia de sitios turísticos hasta que llegue el sitio con nombre </a:t>
            </a:r>
            <a:r>
              <a:rPr lang="en-U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‘fin’</a:t>
            </a: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De cada sitio se conoce: nombre, provincia a la que pertenece, cantidad de actividades, cantidad de personas que lo visitaron en un mes.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pide: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866775" marR="0" lvl="1" indent="-4445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AutoNum type="alphaLcParenR"/>
            </a:pPr>
            <a:r>
              <a:rPr lang="en-US" sz="18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nombre del sitio con mayor cantidad de actividades.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866775" marR="0" lvl="1" indent="-4445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AutoNum type="alphaLcParenR"/>
            </a:pPr>
            <a:r>
              <a:rPr lang="en-US" sz="18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cantidad de sitios con más de 20.000 personas que lo visitaron en un mes.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4984750" y="3976688"/>
            <a:ext cx="3875100" cy="95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4212" y="3973115"/>
            <a:ext cx="3875100" cy="95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40400" y="2079175"/>
            <a:ext cx="2262900" cy="808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Necochea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Bs. As.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10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15.000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22312" y="4013597"/>
            <a:ext cx="36735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Sitio turístico con mayor cantidad de actividades: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311576" y="2083925"/>
            <a:ext cx="2726100" cy="808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Ushuaia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Tierra del Fuego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9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21.000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325449" y="2070500"/>
            <a:ext cx="2262900" cy="808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Bariloche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Rio Negro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20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20.000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23875" y="3025725"/>
            <a:ext cx="2262900" cy="808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San Rafael 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Mendoza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15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10.000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122862" y="4075509"/>
            <a:ext cx="36735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Cantidad de sitios con m</a:t>
            </a: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á</a:t>
            </a:r>
            <a:r>
              <a:rPr lang="en-US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 de 20000 </a:t>
            </a: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visitas</a:t>
            </a:r>
            <a:r>
              <a:rPr lang="en-US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168525" y="4418773"/>
            <a:ext cx="1112700" cy="436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Necochea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 10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168525" y="4411256"/>
            <a:ext cx="1285800" cy="43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Bariloche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 20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329362" y="4317206"/>
            <a:ext cx="184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791325" y="4544615"/>
            <a:ext cx="311100" cy="27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778625" y="4563665"/>
            <a:ext cx="311100" cy="27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504326" y="3025725"/>
            <a:ext cx="1956900" cy="808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</a:t>
            </a:r>
            <a:r>
              <a:rPr lang="en-US" sz="1300" i="0" u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sz="1300" i="0" u="non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12775" y="1069181"/>
            <a:ext cx="79755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continuación se muestra una lectura de sitios turísticos. Notar cómo se actualizan los valores correspondientes de acuerdo a los datos leídos y analizar por qué en algunas situaciones los valores no se actualizan.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30237" y="1076325"/>
            <a:ext cx="8229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Implementación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2411412" y="1607765"/>
            <a:ext cx="5061000" cy="31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secretaria;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endParaRPr sz="1400" b="1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sitio = record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nombre: string;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prov: string;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cantAct: integer;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cantVis: integer;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end;</a:t>
            </a:r>
            <a:endParaRPr sz="14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1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4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sitioTur: sitio; </a:t>
            </a:r>
            <a:endParaRPr sz="1400">
              <a:solidFill>
                <a:srgbClr val="FFFFFF"/>
              </a:solidFill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cant, max: integer;</a:t>
            </a:r>
            <a:endParaRPr sz="1400">
              <a:solidFill>
                <a:srgbClr val="FFFFFF"/>
              </a:solidFill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nomMax: string;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633100" y="1402550"/>
            <a:ext cx="7049100" cy="354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Courier New"/>
              <a:buNone/>
            </a:pPr>
            <a:r>
              <a:rPr lang="en-US" sz="13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 sz="1300" b="0" i="0" u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nomMax:= " ";</a:t>
            </a:r>
            <a:r>
              <a:rPr lang="en-US" sz="1300" b="0" i="1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max:= -1;  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LeerRegistro(sitioTur); </a:t>
            </a: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{Se lee el primer registro}</a:t>
            </a:r>
            <a:endParaRPr sz="1300">
              <a:solidFill>
                <a:srgbClr val="00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(sitioTur.nombre &lt;&gt; ‘fin’)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0" i="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actualizarMax(sitioTur.cantAct, sitioTur.nombre, max, nomMax);</a:t>
            </a:r>
            <a:endParaRPr sz="1300">
              <a:solidFill>
                <a:srgbClr val="00FF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(sitioTur.cantVis &gt; 20000)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cant:= cant + 1;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LeerRegistro(sitioTur); </a:t>
            </a:r>
            <a:r>
              <a:rPr lang="en-US" sz="13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{se lee otro registro}</a:t>
            </a:r>
            <a:endParaRPr sz="1300" b="1" i="1" u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(“Sitio con mas actividades: ", nomMax);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(“Sitios con más de 20000 visitas: ", cant);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54037" y="981075"/>
            <a:ext cx="8229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Implementación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839725" y="1636925"/>
            <a:ext cx="5885100" cy="28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rocedure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LeerRegistro (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s:sitio);</a:t>
            </a:r>
            <a:endParaRPr sz="1500" b="0" i="1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egin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500" b="0" i="0" u="none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500" b="1" i="0" u="none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500" b="0" i="0" u="none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FFE599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readln(nombre);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(nombre &lt;&gt; ’fin’)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eadl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(prov);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readln(cantAct);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readln(cantVis);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</a:pP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554037" y="981075"/>
            <a:ext cx="8229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Implementación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633100" y="1402550"/>
            <a:ext cx="7049100" cy="354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Courier New"/>
              <a:buNone/>
            </a:pPr>
            <a:r>
              <a:rPr lang="en-US" sz="13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 sz="1300" b="0" i="0" u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nomMax:= " ";</a:t>
            </a:r>
            <a:r>
              <a:rPr lang="en-US" sz="1300" b="0" i="1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max:= -1;  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LeerRegistro(sitioTur);  </a:t>
            </a:r>
            <a:r>
              <a:rPr lang="en-US" sz="1300" b="0" i="0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{Se lee el primer registro}</a:t>
            </a:r>
            <a:endParaRPr sz="1300">
              <a:solidFill>
                <a:srgbClr val="00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(sitioTur.nombre &lt;&gt; ‘fin’) </a:t>
            </a:r>
            <a:r>
              <a:rPr lang="en-US" sz="13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0" i="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actualizarMax(sitioTur.cantAct, sitioTur.nombre, max, nomMax);</a:t>
            </a:r>
            <a:endParaRPr sz="1300">
              <a:solidFill>
                <a:srgbClr val="00FF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(sitioTur.cantVis &gt; 20000)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cant:= cant + 1;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LeerRegistro(sitioTur); </a:t>
            </a:r>
            <a:r>
              <a:rPr lang="en-US" sz="1300" b="0" i="1" u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{se lee otro registro}</a:t>
            </a:r>
            <a:endParaRPr sz="1300" b="1" i="1" u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(“Sitio con mas actividades: ", nomMax);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(“Sitios con más de 20000 visitas: ", cant);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3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554037" y="981075"/>
            <a:ext cx="8229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Implementación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522287" y="211931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600" i="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554037" y="981075"/>
            <a:ext cx="8229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1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Implementación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1187325" y="1849375"/>
            <a:ext cx="7596300" cy="227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actualizarMax (cantAct: integer;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nombreAct: string;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max: integer; 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nommax: string</a:t>
            </a: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5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egin</a:t>
            </a:r>
            <a:endParaRPr sz="15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(cantAct &gt; max) 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500">
              <a:solidFill>
                <a:srgbClr val="FFFFFF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max:= cantAct;</a:t>
            </a:r>
            <a:endParaRPr sz="1500">
              <a:solidFill>
                <a:srgbClr val="FFFFFF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nommax:= nombreAct;</a:t>
            </a:r>
            <a:endParaRPr sz="1500">
              <a:solidFill>
                <a:srgbClr val="FFFFFF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15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5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500">
              <a:solidFill>
                <a:srgbClr val="FFFFFF"/>
              </a:solidFill>
            </a:endParaRP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5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Presentación en pantalla (16:9)</PresentationFormat>
  <Paragraphs>134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2" baseType="lpstr">
      <vt:lpstr>Roboto Condensed Light</vt:lpstr>
      <vt:lpstr>Caveat</vt:lpstr>
      <vt:lpstr>Oswald</vt:lpstr>
      <vt:lpstr>Calibri</vt:lpstr>
      <vt:lpstr>Courier New</vt:lpstr>
      <vt:lpstr>Times New Roman</vt:lpstr>
      <vt:lpstr>Roboto Condensed</vt:lpstr>
      <vt:lpstr>Arial</vt:lpstr>
      <vt:lpstr>Economica</vt:lpstr>
      <vt:lpstr>Consolas</vt:lpstr>
      <vt:lpstr>Candara</vt:lpstr>
      <vt:lpstr>Tema de Office</vt:lpstr>
      <vt:lpstr>1_Tema de Office</vt:lpstr>
      <vt:lpstr>Presentación de PowerPoint</vt:lpstr>
      <vt:lpstr>REGISTROS</vt:lpstr>
      <vt:lpstr>REGISTROS</vt:lpstr>
      <vt:lpstr>REGISTROS</vt:lpstr>
      <vt:lpstr>Implementación</vt:lpstr>
      <vt:lpstr>REGISTROS</vt:lpstr>
      <vt:lpstr>REGISTROS</vt:lpstr>
      <vt:lpstr>REGISTROS</vt:lpstr>
      <vt:lpstr>REGISTROS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María Lucía Violini</cp:lastModifiedBy>
  <cp:revision>1</cp:revision>
  <dcterms:modified xsi:type="dcterms:W3CDTF">2023-04-13T17:14:14Z</dcterms:modified>
</cp:coreProperties>
</file>