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  <p:sldMasterId id="2147483673" r:id="rId4"/>
    <p:sldMasterId id="2147483674" r:id="rId5"/>
    <p:sldMasterId id="2147483675" r:id="rId6"/>
    <p:sldMasterId id="2147483676" r:id="rId7"/>
    <p:sldMasterId id="2147483677" r:id="rId8"/>
    <p:sldMasterId id="2147483678" r:id="rId9"/>
    <p:sldMasterId id="2147483679" r:id="rId10"/>
    <p:sldMasterId id="2147483680" r:id="rId11"/>
    <p:sldMasterId id="2147483681" r:id="rId12"/>
  </p:sldMasterIdLst>
  <p:notesMasterIdLst>
    <p:notesMasterId r:id="rId2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623050" cy="98107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ook Antiqua" panose="02040602050305030304" pitchFamily="18" charset="0"/>
      <p:regular r:id="rId27"/>
      <p:bold r:id="rId28"/>
      <p:italic r:id="rId29"/>
      <p:boldItalic r:id="rId30"/>
    </p:embeddedFont>
    <p:embeddedFont>
      <p:font typeface="Architects Daughter" panose="020B0604020202020204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A1D6F4-B84E-4B9E-B606-A4EB4185D27B}">
  <a:tblStyle styleId="{6FA1D6F4-B84E-4B9E-B606-A4EB4185D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188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4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78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4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44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8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49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60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56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8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2100" cy="504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619250" y="1268413"/>
            <a:ext cx="35433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5314950" y="1268413"/>
            <a:ext cx="35448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2100" cy="504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619250" y="1268412"/>
            <a:ext cx="72405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/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2pPr>
            <a:lvl3pPr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 rot="5400000">
            <a:off x="5436263" y="1877200"/>
            <a:ext cx="5043600" cy="1809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 rot="5400000">
            <a:off x="1738313" y="141400"/>
            <a:ext cx="5043600" cy="5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2100" cy="504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 rot="5400000">
            <a:off x="3221937" y="-334188"/>
            <a:ext cx="4035300" cy="7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2100" cy="504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ABD8C"/>
            </a:gs>
          </a:gsLst>
          <a:lin ang="5400012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1914525" y="188912"/>
            <a:ext cx="7045200" cy="647700"/>
          </a:xfrm>
          <a:prstGeom prst="rect">
            <a:avLst/>
          </a:prstGeom>
          <a:solidFill>
            <a:srgbClr val="0066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19250" y="1268412"/>
            <a:ext cx="7240500" cy="4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250825" y="260350"/>
            <a:ext cx="1336800" cy="10794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99190" dir="2388334">
              <a:srgbClr val="CC33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Facultad 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UNLP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2100" cy="5049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143000" y="3665537"/>
            <a:ext cx="6858000" cy="103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PRÁCTICA </a:t>
            </a:r>
            <a:r>
              <a:rPr lang="en-US" sz="34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227" name="Google Shape;227;p35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158875" y="5630862"/>
            <a:ext cx="65674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CADP </a:t>
            </a:r>
            <a:r>
              <a:rPr lang="en-US" sz="2400" b="1" i="0" u="none" dirty="0" smtClean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1" dirty="0" smtClean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dirty="0"/>
          </a:p>
        </p:txBody>
      </p:sp>
      <p:sp>
        <p:nvSpPr>
          <p:cNvPr id="229" name="Google Shape;229;p35"/>
          <p:cNvSpPr txBox="1"/>
          <p:nvPr/>
        </p:nvSpPr>
        <p:spPr>
          <a:xfrm>
            <a:off x="4664775" y="6381750"/>
            <a:ext cx="44157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Facultad de Informática - UNLP</a:t>
            </a:r>
            <a:endParaRPr/>
          </a:p>
        </p:txBody>
      </p:sp>
      <p:cxnSp>
        <p:nvCxnSpPr>
          <p:cNvPr id="230" name="Google Shape;230;p35"/>
          <p:cNvCxnSpPr/>
          <p:nvPr/>
        </p:nvCxnSpPr>
        <p:spPr>
          <a:xfrm>
            <a:off x="1258887" y="3141662"/>
            <a:ext cx="67691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</a:t>
            </a:r>
            <a:endParaRPr/>
          </a:p>
        </p:txBody>
      </p:sp>
      <p:cxnSp>
        <p:nvCxnSpPr>
          <p:cNvPr id="236" name="Google Shape;236;p36"/>
          <p:cNvCxnSpPr/>
          <p:nvPr/>
        </p:nvCxnSpPr>
        <p:spPr>
          <a:xfrm>
            <a:off x="4356100" y="836612"/>
            <a:ext cx="46086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7" name="Google Shape;237;p36"/>
          <p:cNvSpPr txBox="1"/>
          <p:nvPr/>
        </p:nvSpPr>
        <p:spPr>
          <a:xfrm>
            <a:off x="328612" y="1123950"/>
            <a:ext cx="86073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Aspectos básicos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l="6791" t="13674" r="6078" b="4080"/>
          <a:stretch/>
        </p:blipFill>
        <p:spPr>
          <a:xfrm>
            <a:off x="730250" y="2492375"/>
            <a:ext cx="7805737" cy="316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1235075" y="3098800"/>
            <a:ext cx="4608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vector = Array [1..10] of integer;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v: vector;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dl: integer;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 rot="-420064">
            <a:off x="5555566" y="3452767"/>
            <a:ext cx="2872316" cy="70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chitects Daughter"/>
              <a:buNone/>
            </a:pPr>
            <a:r>
              <a:rPr lang="en-US" sz="2000" b="1" i="0" u="none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Dimensión física =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chitects Daughter"/>
              <a:buNone/>
            </a:pPr>
            <a:r>
              <a:rPr lang="en-US" sz="2000" b="1" i="0" u="none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Dimensión lógica = 5 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 rot="-420183">
            <a:off x="1015079" y="2579373"/>
            <a:ext cx="1345941" cy="4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chitects Daughter"/>
              <a:buNone/>
            </a:pPr>
            <a:r>
              <a:rPr lang="en-US" sz="2000" b="1" i="0" u="none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Ejemplo:</a:t>
            </a:r>
            <a:endParaRPr/>
          </a:p>
        </p:txBody>
      </p:sp>
      <p:graphicFrame>
        <p:nvGraphicFramePr>
          <p:cNvPr id="242" name="Google Shape;242;p36"/>
          <p:cNvGraphicFramePr/>
          <p:nvPr/>
        </p:nvGraphicFramePr>
        <p:xfrm>
          <a:off x="1573212" y="44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{6FA1D6F4-B84E-4B9E-B606-A4EB4185D27B}</a:tableStyleId>
              </a:tblPr>
              <a:tblGrid>
                <a:gridCol w="261925"/>
                <a:gridCol w="385750"/>
                <a:gridCol w="403225"/>
                <a:gridCol w="525450"/>
                <a:gridCol w="525450"/>
                <a:gridCol w="525450"/>
                <a:gridCol w="525450"/>
                <a:gridCol w="525450"/>
                <a:gridCol w="525450"/>
                <a:gridCol w="525450"/>
                <a:gridCol w="527050"/>
              </a:tblGrid>
              <a:tr h="3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68575" marR="68575" marT="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68575" marR="68575" marT="0" marB="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243" name="Google Shape;243;p36"/>
          <p:cNvSpPr txBox="1"/>
          <p:nvPr/>
        </p:nvSpPr>
        <p:spPr>
          <a:xfrm rot="-300000">
            <a:off x="776287" y="5819775"/>
            <a:ext cx="3062287" cy="708025"/>
          </a:xfrm>
          <a:prstGeom prst="rect">
            <a:avLst/>
          </a:prstGeom>
          <a:solidFill>
            <a:srgbClr val="DA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13500000">
              <a:srgbClr val="00000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accedo al elemento de la posición 5?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 rot="-420000">
            <a:off x="4664075" y="5788025"/>
            <a:ext cx="3087687" cy="708025"/>
          </a:xfrm>
          <a:prstGeom prst="rect">
            <a:avLst/>
          </a:prstGeom>
          <a:solidFill>
            <a:srgbClr val="DA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13500000">
              <a:srgbClr val="00000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operaciones puedo hacer con </a:t>
            </a:r>
            <a:r>
              <a:rPr lang="en-US" sz="2000" b="1" i="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v[5]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449262" y="2233612"/>
            <a:ext cx="8535987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 programa que cargue un vector de 1500 números enteros positivos. </a:t>
            </a:r>
            <a:r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la carga</a:t>
            </a: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informe la posición de los números mayores que 50. 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323850" y="1366837"/>
            <a:ext cx="8535987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  <a:endParaRPr/>
          </a:p>
        </p:txBody>
      </p:sp>
      <p:graphicFrame>
        <p:nvGraphicFramePr>
          <p:cNvPr id="251" name="Google Shape;251;p37"/>
          <p:cNvGraphicFramePr/>
          <p:nvPr/>
        </p:nvGraphicFramePr>
        <p:xfrm>
          <a:off x="1547812" y="41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{6FA1D6F4-B84E-4B9E-B606-A4EB4185D27B}</a:tableStyleId>
              </a:tblPr>
              <a:tblGrid>
                <a:gridCol w="604825"/>
                <a:gridCol w="604825"/>
                <a:gridCol w="603250"/>
                <a:gridCol w="604825"/>
                <a:gridCol w="604825"/>
                <a:gridCol w="604825"/>
                <a:gridCol w="604825"/>
                <a:gridCol w="604825"/>
                <a:gridCol w="606425"/>
                <a:gridCol w="604825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90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7"/>
          <p:cNvSpPr txBox="1"/>
          <p:nvPr/>
        </p:nvSpPr>
        <p:spPr>
          <a:xfrm>
            <a:off x="1557337" y="4581525"/>
            <a:ext cx="67691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         2          3          4        5          6         7          8          …      1500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2878137" y="5394325"/>
            <a:ext cx="4467225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¿Necesito llevar la dimensión lógica?</a:t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523875" y="3448050"/>
            <a:ext cx="3798887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¿Dónde almaceno los números?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5229225" y="6232525"/>
            <a:ext cx="3527425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datos debo informar?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N</a:t>
            </a:r>
            <a:r>
              <a:rPr lang="en-US" sz="3400" b="1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MEROS</a:t>
            </a:r>
            <a:endParaRPr/>
          </a:p>
        </p:txBody>
      </p:sp>
      <p:cxnSp>
        <p:nvCxnSpPr>
          <p:cNvPr id="257" name="Google Shape;257;p37"/>
          <p:cNvCxnSpPr/>
          <p:nvPr/>
        </p:nvCxnSpPr>
        <p:spPr>
          <a:xfrm>
            <a:off x="4356100" y="836612"/>
            <a:ext cx="4608512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146050" y="1035150"/>
            <a:ext cx="4608600" cy="54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Ejercicio1;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rango = 1..1500;	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numeros = array [rango] of integer;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0" i="1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0" i="1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 ... Acá se declaran los módulos ...}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5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1D6921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1D692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1D6921"/>
                </a:solidFill>
                <a:latin typeface="Courier New"/>
                <a:ea typeface="Courier New"/>
                <a:cs typeface="Courier New"/>
                <a:sym typeface="Courier New"/>
              </a:rPr>
              <a:t>v: numeros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cargar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B61493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4559475" y="1168324"/>
            <a:ext cx="4356000" cy="19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600" b="1" i="0" u="none">
                <a:solidFill>
                  <a:srgbClr val="DA0000"/>
                </a:solidFill>
                <a:latin typeface="Courier New"/>
                <a:ea typeface="Courier New"/>
                <a:cs typeface="Courier New"/>
                <a:sym typeface="Courier New"/>
              </a:rPr>
              <a:t>cargar 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(var v: numeros);</a:t>
            </a:r>
            <a:endParaRPr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i:rango;</a:t>
            </a:r>
            <a:endParaRPr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1500 do 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read(v[i]);</a:t>
            </a:r>
            <a:endParaRPr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2957700" y="3588575"/>
            <a:ext cx="6099000" cy="31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600" b="1" i="0" u="none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(v:numeros);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i: rango; 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1500 do begin </a:t>
            </a:r>
            <a:endParaRPr/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(v[i] &gt; 50) 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writeln(‘el nro en la posición’,</a:t>
            </a: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‘es &gt; 50’)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N</a:t>
            </a:r>
            <a:r>
              <a:rPr lang="en-US" sz="3400" b="1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MEROS</a:t>
            </a:r>
            <a:endParaRPr/>
          </a:p>
        </p:txBody>
      </p:sp>
      <p:cxnSp>
        <p:nvCxnSpPr>
          <p:cNvPr id="267" name="Google Shape;267;p38"/>
          <p:cNvCxnSpPr/>
          <p:nvPr/>
        </p:nvCxnSpPr>
        <p:spPr>
          <a:xfrm>
            <a:off x="4356100" y="836612"/>
            <a:ext cx="4608512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8" name="Google Shape;268;p38"/>
          <p:cNvSpPr txBox="1"/>
          <p:nvPr/>
        </p:nvSpPr>
        <p:spPr>
          <a:xfrm>
            <a:off x="304013" y="514325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del ejercicio 1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2926950" y="3500500"/>
            <a:ext cx="6160500" cy="32544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4482363" y="1035150"/>
            <a:ext cx="4510200" cy="22668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428625" y="2184400"/>
            <a:ext cx="8535987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1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Modifique el ejercicio 1 para terminar la carga de números cuando se lee el número 0 que no debe procesarse, o se complete el vector de 1500. 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323850" y="1366837"/>
            <a:ext cx="8535987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1b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3348037" y="4695825"/>
            <a:ext cx="4824412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¿Necesito manejar la dimensión lógica?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1408112" y="3941762"/>
            <a:ext cx="6280150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estructura de control necesito para realizar la carga? 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N</a:t>
            </a:r>
            <a:r>
              <a:rPr lang="en-US" sz="3400" b="1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MEROS</a:t>
            </a:r>
            <a:endParaRPr/>
          </a:p>
        </p:txBody>
      </p:sp>
      <p:cxnSp>
        <p:nvCxnSpPr>
          <p:cNvPr id="280" name="Google Shape;280;p39"/>
          <p:cNvCxnSpPr/>
          <p:nvPr/>
        </p:nvCxnSpPr>
        <p:spPr>
          <a:xfrm>
            <a:off x="4356100" y="836612"/>
            <a:ext cx="4608512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146050" y="930225"/>
            <a:ext cx="4176600" cy="57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Ejercicio1;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rango = 1..1500;	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numeros = array [rango] of integer;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0" i="1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lang="en-US" sz="1400" b="0" i="1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 ... Acá se declaran los módulos ...}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5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1D6921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1D692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1D6921"/>
                </a:solidFill>
                <a:latin typeface="Courier New"/>
                <a:ea typeface="Courier New"/>
                <a:cs typeface="Courier New"/>
                <a:sym typeface="Courier New"/>
              </a:rPr>
              <a:t>v: numeros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dimLog: integer;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cargar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v, dimLog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i="0" u="none">
                <a:solidFill>
                  <a:srgbClr val="B61493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(v, dimLog);</a:t>
            </a:r>
            <a:endParaRPr/>
          </a:p>
          <a:p>
            <a:pPr marL="0" marR="0" lvl="0" indent="0" algn="l" rtl="0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4041325" y="930225"/>
            <a:ext cx="5015400" cy="28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400" b="1" i="0" u="none">
                <a:solidFill>
                  <a:srgbClr val="DA0000"/>
                </a:solidFill>
                <a:latin typeface="Courier New"/>
                <a:ea typeface="Courier New"/>
                <a:cs typeface="Courier New"/>
                <a:sym typeface="Courier New"/>
              </a:rPr>
              <a:t>cargar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(var v: números; 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var dl: integer);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integer;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dl:= 0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read(n);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 &lt;&gt; 0) and (dl &lt; 1500) 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dl:= dl +1;  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v[dl] := n;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read(n);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4041325" y="753350"/>
            <a:ext cx="5015400" cy="31107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3076450" y="4105275"/>
            <a:ext cx="5913300" cy="24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400" b="1" i="0" u="none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(v:números, dl: integer);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i: rango; 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i:= 1;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while 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 &lt;= dl) 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 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(v[i] &gt; 50) 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writeln(‘el nro en la posición’, </a:t>
            </a: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‘es &gt; 50’);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i:= i+1;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3492100" y="201600"/>
            <a:ext cx="5564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N</a:t>
            </a:r>
            <a:r>
              <a:rPr lang="en-US" sz="3400" b="1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MEROS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>
              <a:solidFill>
                <a:srgbClr val="80BA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40"/>
          <p:cNvCxnSpPr/>
          <p:nvPr/>
        </p:nvCxnSpPr>
        <p:spPr>
          <a:xfrm>
            <a:off x="4356100" y="836612"/>
            <a:ext cx="4608512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2" name="Google Shape;292;p40"/>
          <p:cNvSpPr txBox="1"/>
          <p:nvPr/>
        </p:nvSpPr>
        <p:spPr>
          <a:xfrm>
            <a:off x="258775" y="276225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del ejercicio 1b</a:t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2967025" y="3863925"/>
            <a:ext cx="6089700" cy="29940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449262" y="2233612"/>
            <a:ext cx="85359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 programa que cargue un vector de 100 productos. De cada producto se conoce código, descripción y precio. </a:t>
            </a:r>
            <a:r>
              <a:rPr lang="en-US"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la carga</a:t>
            </a: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informe la cantidad de productos con precio mayor que 50. 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323850" y="1366837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3708400" y="5280025"/>
            <a:ext cx="48243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¿Necesito manejar la dimensión lógica?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979487" y="4032250"/>
            <a:ext cx="37989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¿Dónde almaceno los productos?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5148262" y="5922962"/>
            <a:ext cx="35274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datos debo informar?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REGISTROS</a:t>
            </a:r>
            <a:endParaRPr/>
          </a:p>
        </p:txBody>
      </p:sp>
      <p:cxnSp>
        <p:nvCxnSpPr>
          <p:cNvPr id="304" name="Google Shape;304;p41"/>
          <p:cNvCxnSpPr/>
          <p:nvPr/>
        </p:nvCxnSpPr>
        <p:spPr>
          <a:xfrm>
            <a:off x="4356100" y="836612"/>
            <a:ext cx="46086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5" name="Google Shape;305;p41"/>
          <p:cNvSpPr txBox="1"/>
          <p:nvPr/>
        </p:nvSpPr>
        <p:spPr>
          <a:xfrm>
            <a:off x="1450975" y="4679950"/>
            <a:ext cx="62802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estructura de control necesito para realizar la carga?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179387" y="1228725"/>
            <a:ext cx="4429200" cy="512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Ejercicio2;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rango = 1..100;	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producto = record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cod: integer;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desc: string;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precio: real;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vecProductos = array [rango] of producto;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1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692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1D692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vp: vecProductos;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cant: integer;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cargar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vp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B61493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(vp, cant);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writeln(cant);</a:t>
            </a:r>
            <a:endParaRPr/>
          </a:p>
          <a:p>
            <a:pPr marL="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4355875" y="1050625"/>
            <a:ext cx="4700700" cy="25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500" b="1" i="0" u="none">
                <a:solidFill>
                  <a:srgbClr val="DA0000"/>
                </a:solidFill>
                <a:latin typeface="Courier New"/>
                <a:ea typeface="Courier New"/>
                <a:cs typeface="Courier New"/>
                <a:sym typeface="Courier New"/>
              </a:rPr>
              <a:t>cargar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(var v: vecProductos);</a:t>
            </a:r>
            <a:endParaRPr sz="15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5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i:rango;</a:t>
            </a:r>
            <a:endParaRPr/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100 do </a:t>
            </a:r>
            <a:endParaRPr sz="15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leer(v[i]);</a:t>
            </a:r>
            <a:endParaRPr/>
          </a:p>
          <a:p>
            <a: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4085850" y="3487650"/>
            <a:ext cx="4970700" cy="325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600" b="1" i="0" u="none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procesar</a:t>
            </a: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(vp:vecProductos;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var cant: integer);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i: rango; 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100 do begin 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(vp[i].precio &gt; 50) 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cant:= cant +1;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NUMEROS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>
            <a:off x="4356100" y="836612"/>
            <a:ext cx="46086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6" name="Google Shape;316;p42"/>
          <p:cNvSpPr txBox="1"/>
          <p:nvPr/>
        </p:nvSpPr>
        <p:spPr>
          <a:xfrm>
            <a:off x="4264675" y="1028725"/>
            <a:ext cx="4700700" cy="22668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0" y="89100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 del ejercicio  2</a:t>
            </a:r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3995725" y="3429000"/>
            <a:ext cx="5048100" cy="3325800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9" name="Google Shape;319;p42"/>
          <p:cNvGrpSpPr/>
          <p:nvPr/>
        </p:nvGrpSpPr>
        <p:grpSpPr>
          <a:xfrm>
            <a:off x="6168810" y="2711405"/>
            <a:ext cx="2944698" cy="584115"/>
            <a:chOff x="6168571" y="2711382"/>
            <a:chExt cx="2944992" cy="584700"/>
          </a:xfrm>
        </p:grpSpPr>
        <p:sp>
          <p:nvSpPr>
            <p:cNvPr id="320" name="Google Shape;320;p42"/>
            <p:cNvSpPr txBox="1"/>
            <p:nvPr/>
          </p:nvSpPr>
          <p:spPr>
            <a:xfrm>
              <a:off x="7133863" y="2711382"/>
              <a:ext cx="1979700" cy="58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Módulo de lectura del registro producto</a:t>
              </a: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6168571" y="2960914"/>
              <a:ext cx="957943" cy="246743"/>
            </a:xfrm>
            <a:custGeom>
              <a:avLst/>
              <a:gdLst/>
              <a:ahLst/>
              <a:cxnLst/>
              <a:rect l="l" t="t" r="r" b="b"/>
              <a:pathLst>
                <a:path w="957943" h="246743" extrusionOk="0">
                  <a:moveTo>
                    <a:pt x="0" y="246743"/>
                  </a:moveTo>
                  <a:cubicBezTo>
                    <a:pt x="152400" y="245533"/>
                    <a:pt x="304801" y="244324"/>
                    <a:pt x="464458" y="203200"/>
                  </a:cubicBezTo>
                  <a:cubicBezTo>
                    <a:pt x="624115" y="162076"/>
                    <a:pt x="791029" y="81038"/>
                    <a:pt x="957943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449262" y="2390775"/>
            <a:ext cx="8535900" cy="12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Modifique el ejercicio 2 para que la carga de productos finalice cuando se lea el producto con código 00 (que no debe procesarse) o se complete el vector de 100 productos.</a:t>
            </a:r>
            <a:endParaRPr/>
          </a:p>
        </p:txBody>
      </p:sp>
      <p:sp>
        <p:nvSpPr>
          <p:cNvPr id="327" name="Google Shape;327;p43"/>
          <p:cNvSpPr txBox="1"/>
          <p:nvPr/>
        </p:nvSpPr>
        <p:spPr>
          <a:xfrm>
            <a:off x="323850" y="1366837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2b</a:t>
            </a:r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3590925" y="5192712"/>
            <a:ext cx="48243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¿Necesito manejar la dimensión lógica?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862012" y="3944937"/>
            <a:ext cx="37989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¿Dónde almaceno los productos?</a:t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5030787" y="5835650"/>
            <a:ext cx="35274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datos debo informar?</a:t>
            </a: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827087" y="2016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DE REGISTROS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i="0" u="none">
              <a:solidFill>
                <a:srgbClr val="80BA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Para analizar y resolver en clase</a:t>
            </a:r>
            <a:endParaRPr/>
          </a:p>
        </p:txBody>
      </p:sp>
      <p:cxnSp>
        <p:nvCxnSpPr>
          <p:cNvPr id="332" name="Google Shape;332;p43"/>
          <p:cNvCxnSpPr/>
          <p:nvPr/>
        </p:nvCxnSpPr>
        <p:spPr>
          <a:xfrm>
            <a:off x="4356100" y="836612"/>
            <a:ext cx="46086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3" name="Google Shape;333;p43"/>
          <p:cNvSpPr txBox="1"/>
          <p:nvPr/>
        </p:nvSpPr>
        <p:spPr>
          <a:xfrm>
            <a:off x="1333500" y="4592637"/>
            <a:ext cx="62802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estructura de control necesito para realizar la carga?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so verano">
  <a:themeElements>
    <a:clrScheme name="curso verano 12">
      <a:dk1>
        <a:srgbClr val="000000"/>
      </a:dk1>
      <a:lt1>
        <a:srgbClr val="EAEAEA"/>
      </a:lt1>
      <a:dk2>
        <a:srgbClr val="000000"/>
      </a:dk2>
      <a:lt2>
        <a:srgbClr val="CDCDDD"/>
      </a:lt2>
      <a:accent1>
        <a:srgbClr val="FFFFFF"/>
      </a:accent1>
      <a:accent2>
        <a:srgbClr val="F8F8F8"/>
      </a:accent2>
      <a:accent3>
        <a:srgbClr val="F3F3F3"/>
      </a:accent3>
      <a:accent4>
        <a:srgbClr val="000000"/>
      </a:accent4>
      <a:accent5>
        <a:srgbClr val="FFFFFF"/>
      </a:accent5>
      <a:accent6>
        <a:srgbClr val="E1E1E1"/>
      </a:accent6>
      <a:hlink>
        <a:srgbClr val="FF9933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Presentación en pantalla (4:3)</PresentationFormat>
  <Paragraphs>184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9</vt:i4>
      </vt:variant>
    </vt:vector>
  </HeadingPairs>
  <TitlesOfParts>
    <vt:vector size="28" baseType="lpstr">
      <vt:lpstr>Calibri</vt:lpstr>
      <vt:lpstr>Courier New</vt:lpstr>
      <vt:lpstr>Times New Roman</vt:lpstr>
      <vt:lpstr>Book Antiqua</vt:lpstr>
      <vt:lpstr>Architects Daughter</vt:lpstr>
      <vt:lpstr>Arial</vt:lpstr>
      <vt:lpstr>Consolas</vt:lpstr>
      <vt:lpstr>1_Tema de Office</vt:lpstr>
      <vt:lpstr>6_Tema de Office</vt:lpstr>
      <vt:lpstr>curso verano</vt:lpstr>
      <vt:lpstr>Tema de Office</vt:lpstr>
      <vt:lpstr>2_Tema de Office</vt:lpstr>
      <vt:lpstr>3_Tema de Office</vt:lpstr>
      <vt:lpstr>4_Tema de Office</vt:lpstr>
      <vt:lpstr>5_Tema de Office</vt:lpstr>
      <vt:lpstr>7_Tema de Office</vt:lpstr>
      <vt:lpstr>8_Tema de Office</vt:lpstr>
      <vt:lpstr>9_Tema de Office</vt:lpstr>
      <vt:lpstr>10_Tema de Office</vt:lpstr>
      <vt:lpstr>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</dc:title>
  <cp:lastModifiedBy>María Lucía Violini</cp:lastModifiedBy>
  <cp:revision>1</cp:revision>
  <dcterms:modified xsi:type="dcterms:W3CDTF">2023-04-20T16:47:18Z</dcterms:modified>
</cp:coreProperties>
</file>