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  <p:sldMasterId id="2147483672" r:id="rId3"/>
    <p:sldMasterId id="2147483673" r:id="rId4"/>
    <p:sldMasterId id="2147483674" r:id="rId5"/>
    <p:sldMasterId id="2147483675" r:id="rId6"/>
    <p:sldMasterId id="2147483676" r:id="rId7"/>
    <p:sldMasterId id="2147483677" r:id="rId8"/>
    <p:sldMasterId id="2147483678" r:id="rId9"/>
    <p:sldMasterId id="2147483679" r:id="rId10"/>
    <p:sldMasterId id="2147483680" r:id="rId11"/>
    <p:sldMasterId id="2147483681" r:id="rId12"/>
  </p:sldMasterIdLst>
  <p:notesMasterIdLst>
    <p:notesMasterId r:id="rId2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6858000" type="screen4x3"/>
  <p:notesSz cx="6623050" cy="9810750"/>
  <p:embeddedFontLs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Book Antiqua" panose="02040602050305030304" pitchFamily="18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6AEA59-3EF6-4552-B415-9CA9BFE7961D}">
  <a:tblStyle styleId="{E86AEA59-3EF6-4552-B415-9CA9BFE796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8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79475" y="758825"/>
            <a:ext cx="4865687" cy="3649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63136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04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f4630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4f4630a50_0_0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74f4630a50_0_0:notes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 sz="1400" i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67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966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74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547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417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4139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03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91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2051050" y="260350"/>
            <a:ext cx="6811962" cy="50482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1619250" y="1268413"/>
            <a:ext cx="3543300" cy="40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2"/>
          </p:nvPr>
        </p:nvSpPr>
        <p:spPr>
          <a:xfrm>
            <a:off x="5314950" y="1268413"/>
            <a:ext cx="3544888" cy="40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2051050" y="260350"/>
            <a:ext cx="6811962" cy="50482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1619250" y="1268412"/>
            <a:ext cx="7240587" cy="40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 rot="5400000">
            <a:off x="5436394" y="1877219"/>
            <a:ext cx="5043488" cy="180975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 rot="5400000">
            <a:off x="1738313" y="141288"/>
            <a:ext cx="5043488" cy="52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051050" y="260350"/>
            <a:ext cx="6811962" cy="50482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 rot="5400000">
            <a:off x="3221831" y="-334169"/>
            <a:ext cx="4035425" cy="724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  <a:defRPr sz="3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None/>
              <a:defRPr sz="2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 Antiqu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ook Antiqu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 Antiqu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ook Antiqu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051050" y="260350"/>
            <a:ext cx="6811962" cy="50482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ABD8C"/>
            </a:gs>
          </a:gsLst>
          <a:lin ang="54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1914525" y="188912"/>
            <a:ext cx="7045325" cy="647700"/>
          </a:xfrm>
          <a:prstGeom prst="rect">
            <a:avLst/>
          </a:prstGeom>
          <a:solidFill>
            <a:srgbClr val="0066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619250" y="1268412"/>
            <a:ext cx="7240587" cy="403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Char char="•"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–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250825" y="260350"/>
            <a:ext cx="1336675" cy="1079500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99190" dir="2388334">
              <a:srgbClr val="CC33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Facultad 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Informática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UNLP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2051050" y="260350"/>
            <a:ext cx="6811962" cy="504825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VECTORES </a:t>
            </a:r>
            <a:r>
              <a:rPr lang="en-US" sz="4400" b="1">
                <a:solidFill>
                  <a:srgbClr val="80BAC2"/>
                </a:solidFill>
              </a:rPr>
              <a:t>CONTADORES</a:t>
            </a: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1143000" y="3665537"/>
            <a:ext cx="6858000" cy="103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rPr lang="en-US" sz="34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EXPLICACIÓN PRÁCTICA </a:t>
            </a:r>
            <a:r>
              <a:rPr lang="en-US" sz="3400" b="1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</a:pPr>
            <a:r>
              <a:rPr lang="en-US" sz="34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continuación</a:t>
            </a:r>
            <a:endParaRPr dirty="0"/>
          </a:p>
        </p:txBody>
      </p:sp>
      <p:sp>
        <p:nvSpPr>
          <p:cNvPr id="227" name="Google Shape;227;p35"/>
          <p:cNvSpPr txBox="1"/>
          <p:nvPr/>
        </p:nvSpPr>
        <p:spPr>
          <a:xfrm>
            <a:off x="2057400" y="228600"/>
            <a:ext cx="678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1158875" y="5630862"/>
            <a:ext cx="65674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CADP </a:t>
            </a:r>
            <a:r>
              <a:rPr lang="en-US" sz="2400" b="1" i="0" u="none" dirty="0" smtClean="0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2400" b="1" dirty="0" smtClean="0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dirty="0"/>
          </a:p>
        </p:txBody>
      </p:sp>
      <p:sp>
        <p:nvSpPr>
          <p:cNvPr id="229" name="Google Shape;229;p35"/>
          <p:cNvSpPr txBox="1"/>
          <p:nvPr/>
        </p:nvSpPr>
        <p:spPr>
          <a:xfrm>
            <a:off x="4931975" y="6381750"/>
            <a:ext cx="4148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767171"/>
                </a:solidFill>
                <a:latin typeface="Calibri"/>
                <a:ea typeface="Calibri"/>
                <a:cs typeface="Calibri"/>
                <a:sym typeface="Calibri"/>
              </a:rPr>
              <a:t>Facultad de Informática - UNLP</a:t>
            </a:r>
            <a:endParaRPr/>
          </a:p>
        </p:txBody>
      </p:sp>
      <p:cxnSp>
        <p:nvCxnSpPr>
          <p:cNvPr id="230" name="Google Shape;230;p35"/>
          <p:cNvCxnSpPr/>
          <p:nvPr/>
        </p:nvCxnSpPr>
        <p:spPr>
          <a:xfrm>
            <a:off x="1258887" y="3141662"/>
            <a:ext cx="6769100" cy="0"/>
          </a:xfrm>
          <a:prstGeom prst="straightConnector1">
            <a:avLst/>
          </a:prstGeom>
          <a:noFill/>
          <a:ln w="9525" cap="flat" cmpd="sng">
            <a:solidFill>
              <a:srgbClr val="80BAC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36"/>
          <p:cNvGraphicFramePr/>
          <p:nvPr/>
        </p:nvGraphicFramePr>
        <p:xfrm>
          <a:off x="3180787" y="5618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{E86AEA59-3EF6-4552-B415-9CA9BFE7961D}</a:tableStyleId>
              </a:tblPr>
              <a:tblGrid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</a:tblGrid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Google Shape;237;p36"/>
          <p:cNvGraphicFramePr/>
          <p:nvPr/>
        </p:nvGraphicFramePr>
        <p:xfrm>
          <a:off x="3180787" y="5576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{E86AEA59-3EF6-4552-B415-9CA9BFE7961D}</a:tableStyleId>
              </a:tblPr>
              <a:tblGrid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</a:tblGrid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36"/>
          <p:cNvSpPr txBox="1"/>
          <p:nvPr/>
        </p:nvSpPr>
        <p:spPr>
          <a:xfrm>
            <a:off x="283800" y="1273775"/>
            <a:ext cx="81435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 lee una secuencia de dígitos (números entre el 0 y el 9) hasta que se ingresa el cero, que debe procesarse. Al finalizar la secuencia, informar la cantidad de veces que aparece cada dígito.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Secuencia de prueba:    4     6    9    8     4   9    5     7      1   9    0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14300" y="557212"/>
            <a:ext cx="85359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ndara"/>
              <a:buNone/>
            </a:pPr>
            <a:r>
              <a:rPr lang="en-US" sz="4000" b="1" i="0" u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3600" b="1">
                <a:latin typeface="Candara"/>
                <a:ea typeface="Candara"/>
                <a:cs typeface="Candara"/>
                <a:sym typeface="Candara"/>
              </a:rPr>
              <a:t>Ejemplo</a:t>
            </a:r>
            <a:r>
              <a:rPr lang="en-US" sz="3600" b="1" i="0" u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/>
          </a:p>
        </p:txBody>
      </p:sp>
      <p:sp>
        <p:nvSpPr>
          <p:cNvPr id="240" name="Google Shape;240;p36"/>
          <p:cNvSpPr txBox="1"/>
          <p:nvPr/>
        </p:nvSpPr>
        <p:spPr>
          <a:xfrm>
            <a:off x="354650" y="2542700"/>
            <a:ext cx="4184400" cy="3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var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num; cant0, cant1, cant2, cant3, ... , cant9 : integer;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begin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cant0 := 0;   cant1 := 0;   cant2 := 0;   …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repeat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read(num);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(num=0)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then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cant0 := cant0 + 1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(num=1)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cant1 := …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until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(num = 0);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283800" y="2542700"/>
            <a:ext cx="3845400" cy="2920800"/>
          </a:xfrm>
          <a:prstGeom prst="mathMultiply">
            <a:avLst>
              <a:gd name="adj1" fmla="val 10974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4904725" y="2581475"/>
            <a:ext cx="3797100" cy="28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type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vdigitos = array[0..9] of integer;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var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digitos : vdigitos;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num : integer;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begin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inicializar(digitos);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repeat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read(num);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digitos[num] := digitos[num] + 1;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until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(num = 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imprimir(digitos);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3" name="Google Shape;243;p36"/>
          <p:cNvGraphicFramePr/>
          <p:nvPr/>
        </p:nvGraphicFramePr>
        <p:xfrm>
          <a:off x="3180787" y="5576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{E86AEA59-3EF6-4552-B415-9CA9BFE7961D}</a:tableStyleId>
              </a:tblPr>
              <a:tblGrid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</a:tblGrid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471050" y="1211250"/>
            <a:ext cx="8179200" cy="1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Hacer un programa que lea una secuencia de números enteros terminada en 0. Informar la cantidad de veces que aparece cada dígito del 0 al 9 entre todos los números leídos.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endParaRPr sz="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1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Ejemplo: se leen los números:  457   9875  5  24879  0</a:t>
            </a: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323063" y="2828850"/>
            <a:ext cx="8497800" cy="3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800"/>
              <a:buFont typeface="Candara"/>
              <a:buNone/>
            </a:pPr>
            <a:r>
              <a:rPr lang="en-US" sz="1800" b="1" i="1" u="none">
                <a:solidFill>
                  <a:srgbClr val="00007D"/>
                </a:solidFill>
                <a:latin typeface="Candara"/>
                <a:ea typeface="Candara"/>
                <a:cs typeface="Candara"/>
                <a:sym typeface="Candara"/>
              </a:rPr>
              <a:t>{Se debe informar por cada dígito cuántas veces aparecieron cada uno de ellos}</a:t>
            </a:r>
            <a:endParaRPr sz="1800" b="1" i="1" u="none">
              <a:solidFill>
                <a:srgbClr val="00007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7D"/>
              </a:buClr>
              <a:buSzPts val="1800"/>
              <a:buFont typeface="Candara"/>
              <a:buNone/>
            </a:pPr>
            <a:endParaRPr sz="700" b="1" i="1">
              <a:solidFill>
                <a:srgbClr val="00007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 b="1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0</a:t>
            </a:r>
            <a:r>
              <a:rPr lang="en-US"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aparece 0 veces;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 b="1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1</a:t>
            </a:r>
            <a:r>
              <a:rPr lang="en-US"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aparece 0 veces;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 b="1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2</a:t>
            </a:r>
            <a:r>
              <a:rPr lang="en-US"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aparece 1 veces;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 b="1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3</a:t>
            </a:r>
            <a:r>
              <a:rPr lang="en-US"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aparece 0 veces;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 b="1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4</a:t>
            </a:r>
            <a:r>
              <a:rPr lang="en-US"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aparece 2 veces;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 b="1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5 </a:t>
            </a:r>
            <a:r>
              <a:rPr lang="en-US"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aparece 3 veces;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 b="1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6</a:t>
            </a:r>
            <a:r>
              <a:rPr lang="en-US"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aparece 0 veces;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 b="1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7</a:t>
            </a:r>
            <a:r>
              <a:rPr lang="en-US"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aparece 3 veces;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 b="1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8</a:t>
            </a:r>
            <a:r>
              <a:rPr lang="en-US"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aparece 2 veces;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None/>
            </a:pPr>
            <a:r>
              <a:rPr lang="en-US" sz="1800" b="1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9</a:t>
            </a:r>
            <a:r>
              <a:rPr lang="en-US"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aparece 2 veces;</a:t>
            </a:r>
            <a:r>
              <a:rPr lang="en-US" sz="1800" b="0" i="1" u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114300" y="557212"/>
            <a:ext cx="8535987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ndara"/>
              <a:buNone/>
            </a:pPr>
            <a:r>
              <a:rPr lang="en-US" sz="4000" b="1" i="0" u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3600" b="1" i="0" u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Ejercicio </a:t>
            </a:r>
            <a:endParaRPr/>
          </a:p>
        </p:txBody>
      </p:sp>
      <p:graphicFrame>
        <p:nvGraphicFramePr>
          <p:cNvPr id="252" name="Google Shape;252;p37"/>
          <p:cNvGraphicFramePr/>
          <p:nvPr/>
        </p:nvGraphicFramePr>
        <p:xfrm>
          <a:off x="3074987" y="4960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{E86AEA59-3EF6-4552-B415-9CA9BFE7961D}</a:tableStyleId>
              </a:tblPr>
              <a:tblGrid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  <a:gridCol w="574650"/>
              </a:tblGrid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0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37"/>
          <p:cNvSpPr txBox="1"/>
          <p:nvPr/>
        </p:nvSpPr>
        <p:spPr>
          <a:xfrm>
            <a:off x="4067175" y="6008687"/>
            <a:ext cx="4465637" cy="4032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¿Necesito llevar la dimensión lógica?</a:t>
            </a:r>
            <a:endParaRPr/>
          </a:p>
        </p:txBody>
      </p:sp>
      <p:sp>
        <p:nvSpPr>
          <p:cNvPr id="254" name="Google Shape;254;p37"/>
          <p:cNvSpPr txBox="1"/>
          <p:nvPr/>
        </p:nvSpPr>
        <p:spPr>
          <a:xfrm>
            <a:off x="3131126" y="4221150"/>
            <a:ext cx="5401800" cy="40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¿Cómo cuento las veces que aparece cada dígito?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3492500" y="3635375"/>
            <a:ext cx="4356100" cy="4016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¿Debo almacenar los números leídos?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261" name="Google Shape;261;p38"/>
          <p:cNvSpPr txBox="1"/>
          <p:nvPr/>
        </p:nvSpPr>
        <p:spPr>
          <a:xfrm>
            <a:off x="128587" y="1624012"/>
            <a:ext cx="41338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Digitos;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rango=0..9;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/>
              <a:t>    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numeros=array [rango] of integer;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solas"/>
              <a:buNone/>
            </a:pP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 b="0" i="1" u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solas"/>
              <a:buNone/>
            </a:pPr>
            <a:r>
              <a:rPr lang="en-US" sz="1500" i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{Acá se declaran los módulos}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:numeros;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num:integer;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inicializar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read(num);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(num &lt;&gt; 0)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begin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1" i="0" u="none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descomponer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read(num);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informo</a:t>
            </a:r>
            <a:r>
              <a:rPr lang="en-US" sz="15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262" name="Google Shape;262;p38"/>
          <p:cNvSpPr txBox="1"/>
          <p:nvPr/>
        </p:nvSpPr>
        <p:spPr>
          <a:xfrm>
            <a:off x="4029075" y="404800"/>
            <a:ext cx="4907100" cy="15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inicializar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(var a:numeros);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i:rango;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for i:=0 to 9 do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a[i]:=0;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3995737" y="2133600"/>
            <a:ext cx="5148262" cy="280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descomponer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(var a:numeros; num:integer);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resto:rango;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(num &lt;&gt; 0)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resto:=num mod 10;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{Obtengo digito}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{Incremento contador asociado al digito}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a[resto]:=a[resto] + 1;</a:t>
            </a:r>
            <a:r>
              <a:rPr lang="en-US" sz="1600" b="0" i="1" u="none">
                <a:solidFill>
                  <a:srgbClr val="1D692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num:=num div 10;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{Achico número}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  <p:sp>
        <p:nvSpPr>
          <p:cNvPr id="264" name="Google Shape;264;p38"/>
          <p:cNvSpPr txBox="1"/>
          <p:nvPr/>
        </p:nvSpPr>
        <p:spPr>
          <a:xfrm>
            <a:off x="4024312" y="4919662"/>
            <a:ext cx="4510087" cy="18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informo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(a:numeros);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i:rango;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i:=0 to 9 do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writeln(i, ‘ = ’,a[i]);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  <p:cxnSp>
        <p:nvCxnSpPr>
          <p:cNvPr id="265" name="Google Shape;265;p38"/>
          <p:cNvCxnSpPr/>
          <p:nvPr/>
        </p:nvCxnSpPr>
        <p:spPr>
          <a:xfrm>
            <a:off x="3851275" y="549275"/>
            <a:ext cx="0" cy="63087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271" name="Google Shape;271;p39"/>
          <p:cNvSpPr txBox="1"/>
          <p:nvPr/>
        </p:nvSpPr>
        <p:spPr>
          <a:xfrm>
            <a:off x="128587" y="1624012"/>
            <a:ext cx="41338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Digitos;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rango=0..9;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numeros=array [rango] of integer;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solas"/>
              <a:buNone/>
            </a:pP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 b="0" i="1" u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solas"/>
              <a:buNone/>
            </a:pPr>
            <a:r>
              <a:rPr lang="en-US" sz="1500" i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{Acá se declaran los módulos}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:numeros;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num:integer;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inicializar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read(num);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while 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 &lt;&gt; 0)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begin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1" i="0" u="none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descomponer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read(num);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informo</a:t>
            </a:r>
            <a:r>
              <a:rPr lang="en-US" sz="15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4029075" y="404800"/>
            <a:ext cx="5115000" cy="15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inicializar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(var a:numeros);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i:rango;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for i:=0 to 9 do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a[i]:=0;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  <p:sp>
        <p:nvSpPr>
          <p:cNvPr id="273" name="Google Shape;273;p39"/>
          <p:cNvSpPr txBox="1"/>
          <p:nvPr/>
        </p:nvSpPr>
        <p:spPr>
          <a:xfrm>
            <a:off x="3995737" y="2133600"/>
            <a:ext cx="5148262" cy="280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descomponer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(var a:numeros; num:integer);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resto:rango;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(num &lt;&gt; 0)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resto:=num mod 10;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{Obtengo digito}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{Incremento contador asociado al digito}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a[resto]:=a[resto] + 1;</a:t>
            </a:r>
            <a:r>
              <a:rPr lang="en-US" sz="1600" b="0" i="1" u="none">
                <a:solidFill>
                  <a:srgbClr val="1D692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num:=num div 10;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{Achico número}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 </a:t>
            </a:r>
            <a:endParaRPr/>
          </a:p>
        </p:txBody>
      </p:sp>
      <p:sp>
        <p:nvSpPr>
          <p:cNvPr id="274" name="Google Shape;274;p39"/>
          <p:cNvSpPr txBox="1"/>
          <p:nvPr/>
        </p:nvSpPr>
        <p:spPr>
          <a:xfrm>
            <a:off x="4024312" y="4919662"/>
            <a:ext cx="4510087" cy="18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informo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(a:numeros);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i:rango;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i:=0 to 9 do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writeln(i, ‘ = ’,a[i]);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  <p:cxnSp>
        <p:nvCxnSpPr>
          <p:cNvPr id="275" name="Google Shape;275;p39"/>
          <p:cNvCxnSpPr/>
          <p:nvPr/>
        </p:nvCxnSpPr>
        <p:spPr>
          <a:xfrm>
            <a:off x="3851275" y="549275"/>
            <a:ext cx="0" cy="63087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76" name="Google Shape;276;p39"/>
          <p:cNvSpPr txBox="1"/>
          <p:nvPr/>
        </p:nvSpPr>
        <p:spPr>
          <a:xfrm rot="-240000">
            <a:off x="374650" y="374650"/>
            <a:ext cx="3654425" cy="10175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Modifique para informar</a:t>
            </a:r>
            <a:r>
              <a:rPr lang="en-US" sz="2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cada número</a:t>
            </a: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cantidad de veces que aparece cada digito.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128587" y="1624012"/>
            <a:ext cx="41338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Digitos;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rango=0..9;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numeros=array [rango] of integer;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solas"/>
              <a:buNone/>
            </a:pP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 b="0" i="1" u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solas"/>
              <a:buNone/>
            </a:pPr>
            <a:r>
              <a:rPr lang="en-US" sz="1500" i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{Acá se declaran los módulos}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:numeros;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num:integer;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inicializar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read(num);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 &lt;&gt; 0)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begin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1" i="0" u="none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descomponer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read(num);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informo</a:t>
            </a:r>
            <a:r>
              <a:rPr lang="en-US" sz="1500" b="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4029075" y="404800"/>
            <a:ext cx="4934700" cy="15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inicializar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(var a:numeros);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i:rango;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for i:=0 to 9 do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a[i]:=0;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  <p:sp>
        <p:nvSpPr>
          <p:cNvPr id="284" name="Google Shape;284;p40"/>
          <p:cNvSpPr txBox="1"/>
          <p:nvPr/>
        </p:nvSpPr>
        <p:spPr>
          <a:xfrm>
            <a:off x="3995737" y="2133600"/>
            <a:ext cx="5148262" cy="280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descomponer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(var a:numeros; num:integer);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resto:rango;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while 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 &lt;&gt; 0)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resto:=num mod 10;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{Obtengo digito}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{Incremento contador asociado al digito}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a[resto]:=a[resto] + 1;</a:t>
            </a:r>
            <a:r>
              <a:rPr lang="en-US" sz="1600" b="0" i="1" u="none">
                <a:solidFill>
                  <a:srgbClr val="1D692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num:=num div 10;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{Achico número}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  <p:sp>
        <p:nvSpPr>
          <p:cNvPr id="285" name="Google Shape;285;p40"/>
          <p:cNvSpPr txBox="1"/>
          <p:nvPr/>
        </p:nvSpPr>
        <p:spPr>
          <a:xfrm>
            <a:off x="4024312" y="4919662"/>
            <a:ext cx="4510087" cy="18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1600" b="1" i="0" u="none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informo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(a:numeros);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i:rango;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i:=0 to 9 do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writeln(i, ‘ = ’,a[i]);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  <p:cxnSp>
        <p:nvCxnSpPr>
          <p:cNvPr id="286" name="Google Shape;286;p40"/>
          <p:cNvCxnSpPr/>
          <p:nvPr/>
        </p:nvCxnSpPr>
        <p:spPr>
          <a:xfrm>
            <a:off x="3851275" y="549275"/>
            <a:ext cx="0" cy="63087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7" name="Google Shape;287;p40"/>
          <p:cNvSpPr txBox="1"/>
          <p:nvPr/>
        </p:nvSpPr>
        <p:spPr>
          <a:xfrm rot="-240000">
            <a:off x="374650" y="374650"/>
            <a:ext cx="3657600" cy="10175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Modifique para informar </a:t>
            </a:r>
            <a:r>
              <a:rPr lang="en-US" sz="2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cada número</a:t>
            </a: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cantidad de veces que aparece cada digito. </a:t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2543400" y="4137412"/>
            <a:ext cx="671547" cy="693175"/>
          </a:xfrm>
          <a:custGeom>
            <a:avLst/>
            <a:gdLst/>
            <a:ahLst/>
            <a:cxnLst/>
            <a:rect l="l" t="t" r="r" b="b"/>
            <a:pathLst>
              <a:path w="671547" h="511568" extrusionOk="0">
                <a:moveTo>
                  <a:pt x="0" y="11506"/>
                </a:moveTo>
                <a:cubicBezTo>
                  <a:pt x="151209" y="-1591"/>
                  <a:pt x="302419" y="-14688"/>
                  <a:pt x="414338" y="40081"/>
                </a:cubicBezTo>
                <a:cubicBezTo>
                  <a:pt x="526257" y="94850"/>
                  <a:pt x="669132" y="261537"/>
                  <a:pt x="671513" y="340118"/>
                </a:cubicBezTo>
                <a:cubicBezTo>
                  <a:pt x="673894" y="418699"/>
                  <a:pt x="551259" y="465133"/>
                  <a:pt x="428625" y="511568"/>
                </a:cubicBezTo>
              </a:path>
            </a:pathLst>
          </a:custGeom>
          <a:noFill/>
          <a:ln w="28575" cap="flat" cmpd="sng">
            <a:solidFill>
              <a:srgbClr val="E6300C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2127150" y="5101737"/>
            <a:ext cx="1148060" cy="590772"/>
          </a:xfrm>
          <a:custGeom>
            <a:avLst/>
            <a:gdLst/>
            <a:ahLst/>
            <a:cxnLst/>
            <a:rect l="l" t="t" r="r" b="b"/>
            <a:pathLst>
              <a:path w="1148060" h="590772" extrusionOk="0">
                <a:moveTo>
                  <a:pt x="0" y="571500"/>
                </a:moveTo>
                <a:cubicBezTo>
                  <a:pt x="283369" y="591740"/>
                  <a:pt x="566738" y="611981"/>
                  <a:pt x="757238" y="542925"/>
                </a:cubicBezTo>
                <a:cubicBezTo>
                  <a:pt x="947738" y="473869"/>
                  <a:pt x="1185863" y="247650"/>
                  <a:pt x="1143000" y="157162"/>
                </a:cubicBezTo>
                <a:cubicBezTo>
                  <a:pt x="1100137" y="66674"/>
                  <a:pt x="800100" y="33337"/>
                  <a:pt x="500063" y="0"/>
                </a:cubicBezTo>
              </a:path>
            </a:pathLst>
          </a:custGeom>
          <a:noFill/>
          <a:ln w="28575" cap="flat" cmpd="sng">
            <a:solidFill>
              <a:srgbClr val="E6300C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295" name="Google Shape;295;p41"/>
          <p:cNvSpPr txBox="1"/>
          <p:nvPr/>
        </p:nvSpPr>
        <p:spPr>
          <a:xfrm>
            <a:off x="128587" y="1501775"/>
            <a:ext cx="413385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Digitos;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rango=0..9;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numeros=array [rango] of integer;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solas"/>
              <a:buNone/>
            </a:pP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 b="0" i="1" u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solas"/>
              <a:buNone/>
            </a:pPr>
            <a:r>
              <a:rPr lang="en-US" sz="1500" i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{Acá se declaran los módulos}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:numeros;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num:integer;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read(num);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 &lt;&gt; 0)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begin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inicializar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(losnros);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0" b="1" i="0" u="none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descomponer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(losnros, 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1" i="0" u="none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informo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(losnros);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read(num);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296" name="Google Shape;296;p41"/>
          <p:cNvSpPr txBox="1"/>
          <p:nvPr/>
        </p:nvSpPr>
        <p:spPr>
          <a:xfrm rot="-240000">
            <a:off x="374650" y="374650"/>
            <a:ext cx="3625850" cy="10175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Modifique para informar </a:t>
            </a:r>
            <a:r>
              <a:rPr lang="en-US" sz="2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cada número</a:t>
            </a: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cantidad de veces que aparece cada digito.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128587" y="1501775"/>
            <a:ext cx="413385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Digitos;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rango=0..9;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numeros=array [rango] of integer;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solas"/>
              <a:buNone/>
            </a:pP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 b="0" i="1" u="non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nsolas"/>
              <a:buNone/>
            </a:pPr>
            <a:r>
              <a:rPr lang="en-US" sz="1500" i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{Acá se declaran los módulos}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:numeros;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num:integer;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read(num);</a:t>
            </a:r>
            <a:endParaRPr sz="1500" b="1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(num &lt;&gt; 0)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begin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inicializar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(losnros);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500" b="1" i="0" u="none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descomponer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(losnros, 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1" i="0" u="none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informo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(losnros);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read(num);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303" name="Google Shape;303;p42"/>
          <p:cNvSpPr txBox="1"/>
          <p:nvPr/>
        </p:nvSpPr>
        <p:spPr>
          <a:xfrm rot="-540000">
            <a:off x="5854700" y="5421312"/>
            <a:ext cx="3124200" cy="10175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Modifique para informar el dígito que </a:t>
            </a:r>
            <a:r>
              <a:rPr lang="en-US" sz="2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 veces apareció </a:t>
            </a: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cada número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309" name="Google Shape;309;p43"/>
          <p:cNvSpPr txBox="1"/>
          <p:nvPr/>
        </p:nvSpPr>
        <p:spPr>
          <a:xfrm>
            <a:off x="146050" y="1511300"/>
            <a:ext cx="7924800" cy="46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Digitos;</a:t>
            </a:r>
            <a:endParaRPr sz="150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rango=0..9;</a:t>
            </a:r>
            <a:endParaRPr sz="150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numeros=array [rango] of integer;</a:t>
            </a:r>
            <a:endParaRPr sz="150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 i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1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{Acá se declaran los módulos}</a:t>
            </a:r>
            <a:endParaRPr sz="150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50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nsolas"/>
              <a:buNone/>
            </a:pPr>
            <a:r>
              <a:rPr lang="en-US" sz="1500" b="0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numeros;</a:t>
            </a:r>
            <a:endParaRPr sz="150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num:integer;</a:t>
            </a:r>
            <a:endParaRPr sz="150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50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read(num);</a:t>
            </a:r>
            <a:endParaRPr sz="150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(num &lt;&gt; 0)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 begin</a:t>
            </a:r>
            <a:endParaRPr sz="150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inicializar</a:t>
            </a:r>
            <a:r>
              <a:rPr lang="en-US" sz="150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1" i="0" u="none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descomponer</a:t>
            </a:r>
            <a:r>
              <a:rPr lang="en-US" sz="150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b="1" i="0" u="non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num);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5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write(‘el dig que mas aparece es’, </a:t>
            </a:r>
            <a:r>
              <a:rPr lang="en-US" sz="1500" b="1" i="0" u="none">
                <a:solidFill>
                  <a:srgbClr val="BD03A7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lang="en-US" sz="15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b="1" i="0" u="none">
                <a:solidFill>
                  <a:srgbClr val="1D6921"/>
                </a:solidFill>
                <a:latin typeface="Consolas"/>
                <a:ea typeface="Consolas"/>
                <a:cs typeface="Consolas"/>
                <a:sym typeface="Consolas"/>
              </a:rPr>
              <a:t>losnros</a:t>
            </a:r>
            <a:r>
              <a:rPr lang="en-US" sz="15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read(num);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500"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5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500"/>
          </a:p>
        </p:txBody>
      </p:sp>
      <p:sp>
        <p:nvSpPr>
          <p:cNvPr id="310" name="Google Shape;310;p43"/>
          <p:cNvSpPr txBox="1"/>
          <p:nvPr/>
        </p:nvSpPr>
        <p:spPr>
          <a:xfrm rot="-540053">
            <a:off x="5901029" y="5543920"/>
            <a:ext cx="3098758" cy="10175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Modifique para informar el dígito que </a:t>
            </a:r>
            <a:r>
              <a:rPr lang="en-US" sz="2000" b="1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 veces apareció</a:t>
            </a:r>
            <a:r>
              <a:rPr lang="en-US" sz="2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cada número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4226725" y="521900"/>
            <a:ext cx="4680300" cy="30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600" b="1" i="0" u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>
                <a:solidFill>
                  <a:srgbClr val="BD03A7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(a:numeros):rango;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i, digmax:rango; max:integer;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max:=-1;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i:=0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9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(a[i] &gt; max)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then begin</a:t>
            </a: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max:=a[i];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digmax:=i;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DigitoMaximo:=digmax;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so verano">
  <a:themeElements>
    <a:clrScheme name="curso verano 12">
      <a:dk1>
        <a:srgbClr val="000000"/>
      </a:dk1>
      <a:lt1>
        <a:srgbClr val="EAEAEA"/>
      </a:lt1>
      <a:dk2>
        <a:srgbClr val="000000"/>
      </a:dk2>
      <a:lt2>
        <a:srgbClr val="CDCDDD"/>
      </a:lt2>
      <a:accent1>
        <a:srgbClr val="FFFFFF"/>
      </a:accent1>
      <a:accent2>
        <a:srgbClr val="F8F8F8"/>
      </a:accent2>
      <a:accent3>
        <a:srgbClr val="F3F3F3"/>
      </a:accent3>
      <a:accent4>
        <a:srgbClr val="000000"/>
      </a:accent4>
      <a:accent5>
        <a:srgbClr val="FFFFFF"/>
      </a:accent5>
      <a:accent6>
        <a:srgbClr val="E1E1E1"/>
      </a:accent6>
      <a:hlink>
        <a:srgbClr val="FF9933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Microsoft Office PowerPoint</Application>
  <PresentationFormat>Presentación en pantalla (4:3)</PresentationFormat>
  <Paragraphs>327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12</vt:i4>
      </vt:variant>
      <vt:variant>
        <vt:lpstr>Títulos de diapositiva</vt:lpstr>
      </vt:variant>
      <vt:variant>
        <vt:i4>9</vt:i4>
      </vt:variant>
    </vt:vector>
  </HeadingPairs>
  <TitlesOfParts>
    <vt:vector size="28" baseType="lpstr">
      <vt:lpstr>Candara</vt:lpstr>
      <vt:lpstr>Cambria</vt:lpstr>
      <vt:lpstr>Calibri</vt:lpstr>
      <vt:lpstr>Times New Roman</vt:lpstr>
      <vt:lpstr>Book Antiqua</vt:lpstr>
      <vt:lpstr>Arial</vt:lpstr>
      <vt:lpstr>Consolas</vt:lpstr>
      <vt:lpstr>1_Tema de Office</vt:lpstr>
      <vt:lpstr>6_Tema de Office</vt:lpstr>
      <vt:lpstr>curso verano</vt:lpstr>
      <vt:lpstr>Tema de Office</vt:lpstr>
      <vt:lpstr>2_Tema de Office</vt:lpstr>
      <vt:lpstr>3_Tema de Office</vt:lpstr>
      <vt:lpstr>4_Tema de Office</vt:lpstr>
      <vt:lpstr>5_Tema de Office</vt:lpstr>
      <vt:lpstr>7_Tema de Office</vt:lpstr>
      <vt:lpstr>8_Tema de Office</vt:lpstr>
      <vt:lpstr>9_Tema de Office</vt:lpstr>
      <vt:lpstr>10_Tema de Office</vt:lpstr>
      <vt:lpstr>VECTORES CONTADORES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VECTORES CONTADORES</dc:title>
  <cp:lastModifiedBy>María Lucía Violini</cp:lastModifiedBy>
  <cp:revision>1</cp:revision>
  <dcterms:modified xsi:type="dcterms:W3CDTF">2023-04-20T16:48:12Z</dcterms:modified>
</cp:coreProperties>
</file>