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Architects Daughter" panose="020B0604020202020204" charset="0"/>
      <p:regular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72B90-F2DE-4766-9DB6-C8D014C82712}">
  <a:tblStyle styleId="{74872B90-F2DE-4766-9DB6-C8D014C82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1817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9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11552d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701675"/>
            <a:ext cx="6115050" cy="3440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7b11552df7_0_0:notes"/>
          <p:cNvSpPr txBox="1">
            <a:spLocks noGrp="1"/>
          </p:cNvSpPr>
          <p:nvPr>
            <p:ph type="body" idx="1"/>
          </p:nvPr>
        </p:nvSpPr>
        <p:spPr>
          <a:xfrm>
            <a:off x="922946" y="4352614"/>
            <a:ext cx="49992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4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11552d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11552d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8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11552df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701675"/>
            <a:ext cx="6115050" cy="3440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7b11552df7_0_19:notes"/>
          <p:cNvSpPr txBox="1">
            <a:spLocks noGrp="1"/>
          </p:cNvSpPr>
          <p:nvPr>
            <p:ph type="body" idx="1"/>
          </p:nvPr>
        </p:nvSpPr>
        <p:spPr>
          <a:xfrm>
            <a:off x="922946" y="4352614"/>
            <a:ext cx="49992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1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11552d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701675"/>
            <a:ext cx="6115050" cy="3440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7b11552df7_0_34:notes"/>
          <p:cNvSpPr txBox="1">
            <a:spLocks noGrp="1"/>
          </p:cNvSpPr>
          <p:nvPr>
            <p:ph type="body" idx="1"/>
          </p:nvPr>
        </p:nvSpPr>
        <p:spPr>
          <a:xfrm>
            <a:off x="922946" y="4352614"/>
            <a:ext cx="49992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9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11552df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701675"/>
            <a:ext cx="6115050" cy="3440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7b11552df7_0_104:notes"/>
          <p:cNvSpPr txBox="1">
            <a:spLocks noGrp="1"/>
          </p:cNvSpPr>
          <p:nvPr>
            <p:ph type="body" idx="1"/>
          </p:nvPr>
        </p:nvSpPr>
        <p:spPr>
          <a:xfrm>
            <a:off x="922946" y="4352614"/>
            <a:ext cx="49992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7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b11552df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5125" y="701675"/>
            <a:ext cx="6115050" cy="3440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7b11552df7_0_116:notes"/>
          <p:cNvSpPr txBox="1">
            <a:spLocks noGrp="1"/>
          </p:cNvSpPr>
          <p:nvPr>
            <p:ph type="body" idx="1"/>
          </p:nvPr>
        </p:nvSpPr>
        <p:spPr>
          <a:xfrm>
            <a:off x="922946" y="4352614"/>
            <a:ext cx="4999200" cy="4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85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Ordenación vectores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CADP </a:t>
            </a:r>
            <a:r>
              <a:rPr lang="es" smtClean="0"/>
              <a:t>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724900" y="4864894"/>
            <a:ext cx="419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1554956"/>
            <a:ext cx="171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3000"/>
              <a:buFont typeface="Architects Daughter"/>
              <a:buNone/>
            </a:pPr>
            <a:r>
              <a:rPr lang="es" sz="3000" b="1" i="0" u="non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36712" y="895350"/>
            <a:ext cx="7377000" cy="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</a:pPr>
            <a:r>
              <a:rPr lang="es" sz="23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por el cual, un grupo de elementos puede ser ordenado se conoce como algoritmo de ordenación.</a:t>
            </a:r>
            <a:r>
              <a:rPr lang="es" sz="2800" b="1" i="0" u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37" y="931069"/>
            <a:ext cx="895350" cy="66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2550" y="2400300"/>
            <a:ext cx="27465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200"/>
              <a:buFont typeface="Consolas"/>
              <a:buNone/>
            </a:pPr>
            <a:r>
              <a:rPr lang="es" sz="32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Algoritmos de ordenación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92462" y="2026444"/>
            <a:ext cx="2748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s" sz="3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Selección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92462" y="2782490"/>
            <a:ext cx="2748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s" sz="3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Intercambio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92462" y="3538538"/>
            <a:ext cx="27480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lang="es" sz="32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Inserción 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988250" y="2109052"/>
            <a:ext cx="28971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3200"/>
              <a:buFont typeface="Consolas"/>
              <a:buNone/>
            </a:pPr>
            <a:r>
              <a:rPr lang="es" sz="3200" b="0" i="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Difieren en: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965450" y="2175271"/>
            <a:ext cx="125400" cy="1638300"/>
          </a:xfrm>
          <a:prstGeom prst="leftBrace">
            <a:avLst>
              <a:gd name="adj1" fmla="val 103"/>
              <a:gd name="adj2" fmla="val 50000"/>
            </a:avLst>
          </a:prstGeom>
          <a:noFill/>
          <a:ln w="38100" cap="flat" cmpd="sng">
            <a:solidFill>
              <a:srgbClr val="3B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138862" y="2571750"/>
            <a:ext cx="27465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284662" y="4427934"/>
            <a:ext cx="2746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4000"/>
              <a:buFont typeface="Consolas"/>
              <a:buNone/>
            </a:pPr>
            <a:r>
              <a:rPr lang="es" sz="4000" b="0" i="0" u="none">
                <a:solidFill>
                  <a:srgbClr val="FF33CC"/>
                </a:solidFill>
                <a:latin typeface="Consolas"/>
                <a:ea typeface="Consolas"/>
                <a:cs typeface="Consolas"/>
                <a:sym typeface="Consolas"/>
              </a:rPr>
              <a:t>Selección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79387" y="483631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7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4925" y="104775"/>
            <a:ext cx="806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Ordenación de vectores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" b="1">
                <a:latin typeface="Calibri"/>
                <a:ea typeface="Calibri"/>
                <a:cs typeface="Calibri"/>
                <a:sym typeface="Calibri"/>
              </a:rPr>
              <a:t>Ordenación de vectores - Ejemplo</a:t>
            </a:r>
            <a:endParaRPr sz="14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648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32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823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21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998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173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5348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54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0523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698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0873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6048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1223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6398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157375" y="1889450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11575" y="1174325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DimL = 6         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3561450" y="1574525"/>
            <a:ext cx="7500" cy="111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5"/>
          <p:cNvSpPr txBox="1"/>
          <p:nvPr/>
        </p:nvSpPr>
        <p:spPr>
          <a:xfrm>
            <a:off x="5978200" y="1174325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DimF = 12         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602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777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4952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127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21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5302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32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0477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54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5652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0827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6002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1177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6352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152700" y="3248525"/>
            <a:ext cx="517500" cy="48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##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111575" y="2729825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DimL = 6         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3561450" y="3130025"/>
            <a:ext cx="7500" cy="111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5978200" y="2729825"/>
            <a:ext cx="10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DimF = 12         </a:t>
            </a:r>
            <a:endParaRPr/>
          </a:p>
        </p:txBody>
      </p:sp>
      <p:cxnSp>
        <p:nvCxnSpPr>
          <p:cNvPr id="109" name="Google Shape;109;p15"/>
          <p:cNvCxnSpPr>
            <a:stCxn id="81" idx="2"/>
            <a:endCxn id="94" idx="0"/>
          </p:cNvCxnSpPr>
          <p:nvPr/>
        </p:nvCxnSpPr>
        <p:spPr>
          <a:xfrm flipH="1">
            <a:off x="718825" y="2369450"/>
            <a:ext cx="1039800" cy="8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5"/>
          <p:cNvCxnSpPr>
            <a:stCxn id="82" idx="2"/>
            <a:endCxn id="95" idx="0"/>
          </p:cNvCxnSpPr>
          <p:nvPr/>
        </p:nvCxnSpPr>
        <p:spPr>
          <a:xfrm flipH="1">
            <a:off x="1236325" y="2369450"/>
            <a:ext cx="1039800" cy="8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5"/>
          <p:cNvCxnSpPr>
            <a:stCxn id="84" idx="2"/>
            <a:endCxn id="96" idx="0"/>
          </p:cNvCxnSpPr>
          <p:nvPr/>
        </p:nvCxnSpPr>
        <p:spPr>
          <a:xfrm flipH="1">
            <a:off x="1753825" y="2369450"/>
            <a:ext cx="1557300" cy="8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5"/>
          <p:cNvCxnSpPr>
            <a:stCxn id="80" idx="2"/>
            <a:endCxn id="97" idx="0"/>
          </p:cNvCxnSpPr>
          <p:nvPr/>
        </p:nvCxnSpPr>
        <p:spPr>
          <a:xfrm>
            <a:off x="1241125" y="2369450"/>
            <a:ext cx="1030200" cy="8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>
            <a:stCxn id="79" idx="2"/>
            <a:endCxn id="98" idx="0"/>
          </p:cNvCxnSpPr>
          <p:nvPr/>
        </p:nvCxnSpPr>
        <p:spPr>
          <a:xfrm>
            <a:off x="723625" y="2369450"/>
            <a:ext cx="2065200" cy="8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>
            <a:stCxn id="83" idx="2"/>
          </p:cNvCxnSpPr>
          <p:nvPr/>
        </p:nvCxnSpPr>
        <p:spPr>
          <a:xfrm>
            <a:off x="2793625" y="2369450"/>
            <a:ext cx="528000" cy="84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1890712" y="941784"/>
            <a:ext cx="3373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3200"/>
              <a:buFont typeface="Architects Daughter"/>
              <a:buNone/>
            </a:pPr>
            <a:r>
              <a:rPr lang="es" sz="3200" b="1" i="0" u="none">
                <a:solidFill>
                  <a:srgbClr val="333F50"/>
                </a:solidFill>
                <a:latin typeface="Calibri"/>
                <a:ea typeface="Calibri"/>
                <a:cs typeface="Calibri"/>
                <a:sym typeface="Calibri"/>
              </a:rPr>
              <a:t>Cómo funciona?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4925" y="104775"/>
            <a:ext cx="806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Ordenación de vectores - Algoritmo de selección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84175" y="1884759"/>
            <a:ext cx="7632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 un algoritmo de dimL pasadas.  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27037" y="2396728"/>
            <a:ext cx="7632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 cada pasada 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55650" y="2893219"/>
            <a:ext cx="82581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 elige el mínimo en el vector a partir de la posición (i+1) hasta el final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06437" y="3702844"/>
            <a:ext cx="82581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s" sz="24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 el mínimo de vector es más chico que lo que está almacenado en la posición i del vector se intercambia.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8724900" y="4864894"/>
            <a:ext cx="419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lang="es" sz="1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35</a:t>
            </a:r>
            <a:endParaRPr/>
          </a:p>
        </p:txBody>
      </p:sp>
      <p:graphicFrame>
        <p:nvGraphicFramePr>
          <p:cNvPr id="130" name="Google Shape;130;p17"/>
          <p:cNvGraphicFramePr/>
          <p:nvPr/>
        </p:nvGraphicFramePr>
        <p:xfrm>
          <a:off x="603850" y="10523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{74872B90-F2DE-4766-9DB6-C8D014C82712}</a:tableStyleId>
              </a:tblPr>
              <a:tblGrid>
                <a:gridCol w="476250"/>
                <a:gridCol w="476250"/>
                <a:gridCol w="476250"/>
                <a:gridCol w="476250"/>
                <a:gridCol w="477825"/>
                <a:gridCol w="476250"/>
                <a:gridCol w="476250"/>
                <a:gridCol w="476250"/>
                <a:gridCol w="476250"/>
                <a:gridCol w="476250"/>
              </a:tblGrid>
              <a:tr h="42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31" name="Google Shape;131;p17"/>
          <p:cNvGrpSpPr/>
          <p:nvPr/>
        </p:nvGrpSpPr>
        <p:grpSpPr>
          <a:xfrm>
            <a:off x="603854" y="1173975"/>
            <a:ext cx="1439843" cy="345814"/>
            <a:chOff x="539552" y="2890465"/>
            <a:chExt cx="1440131" cy="459493"/>
          </a:xfrm>
        </p:grpSpPr>
        <p:sp>
          <p:nvSpPr>
            <p:cNvPr id="132" name="Google Shape;132;p17"/>
            <p:cNvSpPr txBox="1"/>
            <p:nvPr/>
          </p:nvSpPr>
          <p:spPr>
            <a:xfrm>
              <a:off x="1539883" y="2899958"/>
              <a:ext cx="439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539552" y="2890465"/>
              <a:ext cx="55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977792" y="2896794"/>
              <a:ext cx="527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sp>
        <p:nvSpPr>
          <p:cNvPr id="135" name="Google Shape;135;p17"/>
          <p:cNvSpPr txBox="1"/>
          <p:nvPr/>
        </p:nvSpPr>
        <p:spPr>
          <a:xfrm>
            <a:off x="2589812" y="727269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Architects Daughter"/>
              <a:buNone/>
            </a:pPr>
            <a:r>
              <a:rPr lang="es" sz="2000" b="1" i="0" u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dim física = 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14925" y="716553"/>
            <a:ext cx="22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2000"/>
              <a:buFont typeface="Architects Daughter"/>
              <a:buNone/>
            </a:pPr>
            <a:r>
              <a:rPr lang="es" sz="2000" b="1" i="0" u="non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dim lógica=6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094512" y="1176134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610450" y="1173753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981925" y="1160656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34925" y="104775"/>
            <a:ext cx="806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Ordenación de vectores - Algoritmo de selección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818300" y="1027200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 original</a:t>
            </a:r>
            <a:endParaRPr/>
          </a:p>
        </p:txBody>
      </p:sp>
      <p:graphicFrame>
        <p:nvGraphicFramePr>
          <p:cNvPr id="142" name="Google Shape;142;p17"/>
          <p:cNvGraphicFramePr/>
          <p:nvPr/>
        </p:nvGraphicFramePr>
        <p:xfrm>
          <a:off x="603838" y="1654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{74872B90-F2DE-4766-9DB6-C8D014C82712}</a:tableStyleId>
              </a:tblPr>
              <a:tblGrid>
                <a:gridCol w="476250"/>
                <a:gridCol w="476250"/>
                <a:gridCol w="476250"/>
                <a:gridCol w="476250"/>
                <a:gridCol w="477825"/>
                <a:gridCol w="476250"/>
                <a:gridCol w="476250"/>
                <a:gridCol w="476250"/>
                <a:gridCol w="476250"/>
                <a:gridCol w="476250"/>
              </a:tblGrid>
              <a:tr h="42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43" name="Google Shape;143;p17"/>
          <p:cNvGrpSpPr/>
          <p:nvPr/>
        </p:nvGrpSpPr>
        <p:grpSpPr>
          <a:xfrm>
            <a:off x="603841" y="1776225"/>
            <a:ext cx="1439843" cy="345814"/>
            <a:chOff x="539552" y="2890465"/>
            <a:chExt cx="1440131" cy="459493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1539883" y="2899958"/>
              <a:ext cx="439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539552" y="2890465"/>
              <a:ext cx="55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977792" y="2896794"/>
              <a:ext cx="527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sp>
        <p:nvSpPr>
          <p:cNvPr id="147" name="Google Shape;147;p17"/>
          <p:cNvSpPr txBox="1"/>
          <p:nvPr/>
        </p:nvSpPr>
        <p:spPr>
          <a:xfrm>
            <a:off x="2094500" y="1778384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610438" y="1776003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2981913" y="1762906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graphicFrame>
        <p:nvGraphicFramePr>
          <p:cNvPr id="150" name="Google Shape;150;p17"/>
          <p:cNvGraphicFramePr/>
          <p:nvPr/>
        </p:nvGraphicFramePr>
        <p:xfrm>
          <a:off x="603838" y="2255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{74872B90-F2DE-4766-9DB6-C8D014C82712}</a:tableStyleId>
              </a:tblPr>
              <a:tblGrid>
                <a:gridCol w="476250"/>
                <a:gridCol w="476250"/>
                <a:gridCol w="476250"/>
                <a:gridCol w="476250"/>
                <a:gridCol w="477825"/>
                <a:gridCol w="476250"/>
                <a:gridCol w="476250"/>
                <a:gridCol w="476250"/>
                <a:gridCol w="476250"/>
                <a:gridCol w="476250"/>
              </a:tblGrid>
              <a:tr h="42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51" name="Google Shape;151;p17"/>
          <p:cNvGrpSpPr/>
          <p:nvPr/>
        </p:nvGrpSpPr>
        <p:grpSpPr>
          <a:xfrm>
            <a:off x="603841" y="2377200"/>
            <a:ext cx="1439843" cy="345814"/>
            <a:chOff x="539552" y="2890465"/>
            <a:chExt cx="1440131" cy="459493"/>
          </a:xfrm>
        </p:grpSpPr>
        <p:sp>
          <p:nvSpPr>
            <p:cNvPr id="152" name="Google Shape;152;p17"/>
            <p:cNvSpPr txBox="1"/>
            <p:nvPr/>
          </p:nvSpPr>
          <p:spPr>
            <a:xfrm>
              <a:off x="1539883" y="2899958"/>
              <a:ext cx="439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 b="0" i="0" u="none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539552" y="2890465"/>
              <a:ext cx="55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977792" y="2896794"/>
              <a:ext cx="527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sp>
        <p:nvSpPr>
          <p:cNvPr id="155" name="Google Shape;155;p17"/>
          <p:cNvSpPr txBox="1"/>
          <p:nvPr/>
        </p:nvSpPr>
        <p:spPr>
          <a:xfrm>
            <a:off x="2094500" y="2379359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2556526" y="2376975"/>
            <a:ext cx="49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981913" y="2363881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603838" y="29177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{74872B90-F2DE-4766-9DB6-C8D014C82712}</a:tableStyleId>
              </a:tblPr>
              <a:tblGrid>
                <a:gridCol w="476250"/>
                <a:gridCol w="476250"/>
                <a:gridCol w="476250"/>
                <a:gridCol w="476250"/>
                <a:gridCol w="477825"/>
                <a:gridCol w="476250"/>
                <a:gridCol w="476250"/>
                <a:gridCol w="476250"/>
                <a:gridCol w="476250"/>
                <a:gridCol w="476250"/>
              </a:tblGrid>
              <a:tr h="42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59" name="Google Shape;159;p17"/>
          <p:cNvGrpSpPr/>
          <p:nvPr/>
        </p:nvGrpSpPr>
        <p:grpSpPr>
          <a:xfrm>
            <a:off x="603841" y="3039450"/>
            <a:ext cx="1439843" cy="345814"/>
            <a:chOff x="539552" y="2890465"/>
            <a:chExt cx="1440131" cy="459493"/>
          </a:xfrm>
        </p:grpSpPr>
        <p:sp>
          <p:nvSpPr>
            <p:cNvPr id="160" name="Google Shape;160;p17"/>
            <p:cNvSpPr txBox="1"/>
            <p:nvPr/>
          </p:nvSpPr>
          <p:spPr>
            <a:xfrm>
              <a:off x="1539883" y="2899958"/>
              <a:ext cx="439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539552" y="2890465"/>
              <a:ext cx="55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977792" y="2896794"/>
              <a:ext cx="527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sp>
        <p:nvSpPr>
          <p:cNvPr id="163" name="Google Shape;163;p17"/>
          <p:cNvSpPr txBox="1"/>
          <p:nvPr/>
        </p:nvSpPr>
        <p:spPr>
          <a:xfrm>
            <a:off x="2094500" y="3041609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540552" y="3039225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2981913" y="3026131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592325" y="1627025"/>
            <a:ext cx="509700" cy="474600"/>
          </a:xfrm>
          <a:prstGeom prst="rect">
            <a:avLst/>
          </a:prstGeom>
          <a:solidFill>
            <a:srgbClr val="F1C232">
              <a:alpha val="370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5818300" y="166422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pasada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865725" y="229632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pasada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5865725" y="2928413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pasada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865725" y="3521613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Cuarta pasada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865725" y="411482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Quinta pasada</a:t>
            </a:r>
            <a:endParaRPr/>
          </a:p>
        </p:txBody>
      </p:sp>
      <p:graphicFrame>
        <p:nvGraphicFramePr>
          <p:cNvPr id="172" name="Google Shape;172;p17"/>
          <p:cNvGraphicFramePr/>
          <p:nvPr/>
        </p:nvGraphicFramePr>
        <p:xfrm>
          <a:off x="592313" y="35340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{74872B90-F2DE-4766-9DB6-C8D014C82712}</a:tableStyleId>
              </a:tblPr>
              <a:tblGrid>
                <a:gridCol w="476250"/>
                <a:gridCol w="476250"/>
                <a:gridCol w="476250"/>
                <a:gridCol w="476250"/>
                <a:gridCol w="477825"/>
                <a:gridCol w="476250"/>
                <a:gridCol w="476250"/>
                <a:gridCol w="476250"/>
                <a:gridCol w="476250"/>
                <a:gridCol w="476250"/>
              </a:tblGrid>
              <a:tr h="42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73" name="Google Shape;173;p17"/>
          <p:cNvGrpSpPr/>
          <p:nvPr/>
        </p:nvGrpSpPr>
        <p:grpSpPr>
          <a:xfrm>
            <a:off x="592316" y="3655675"/>
            <a:ext cx="1439843" cy="345814"/>
            <a:chOff x="539552" y="2890465"/>
            <a:chExt cx="1440131" cy="459493"/>
          </a:xfrm>
        </p:grpSpPr>
        <p:sp>
          <p:nvSpPr>
            <p:cNvPr id="174" name="Google Shape;174;p17"/>
            <p:cNvSpPr txBox="1"/>
            <p:nvPr/>
          </p:nvSpPr>
          <p:spPr>
            <a:xfrm>
              <a:off x="1539883" y="2899958"/>
              <a:ext cx="439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539552" y="2890465"/>
              <a:ext cx="55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977792" y="2896794"/>
              <a:ext cx="527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sp>
        <p:nvSpPr>
          <p:cNvPr id="177" name="Google Shape;177;p17"/>
          <p:cNvSpPr txBox="1"/>
          <p:nvPr/>
        </p:nvSpPr>
        <p:spPr>
          <a:xfrm>
            <a:off x="2082975" y="3657834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529027" y="3655450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2970388" y="3642356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graphicFrame>
        <p:nvGraphicFramePr>
          <p:cNvPr id="180" name="Google Shape;180;p17"/>
          <p:cNvGraphicFramePr/>
          <p:nvPr/>
        </p:nvGraphicFramePr>
        <p:xfrm>
          <a:off x="592313" y="4104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{74872B90-F2DE-4766-9DB6-C8D014C82712}</a:tableStyleId>
              </a:tblPr>
              <a:tblGrid>
                <a:gridCol w="476250"/>
                <a:gridCol w="476250"/>
                <a:gridCol w="476250"/>
                <a:gridCol w="476250"/>
                <a:gridCol w="477825"/>
                <a:gridCol w="476250"/>
                <a:gridCol w="476250"/>
                <a:gridCol w="476250"/>
                <a:gridCol w="476250"/>
                <a:gridCol w="476250"/>
              </a:tblGrid>
              <a:tr h="42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34350" marB="343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17"/>
          <p:cNvGrpSpPr/>
          <p:nvPr/>
        </p:nvGrpSpPr>
        <p:grpSpPr>
          <a:xfrm>
            <a:off x="592316" y="4225875"/>
            <a:ext cx="1439843" cy="345814"/>
            <a:chOff x="539552" y="2890465"/>
            <a:chExt cx="1440131" cy="459493"/>
          </a:xfrm>
        </p:grpSpPr>
        <p:sp>
          <p:nvSpPr>
            <p:cNvPr id="182" name="Google Shape;182;p17"/>
            <p:cNvSpPr txBox="1"/>
            <p:nvPr/>
          </p:nvSpPr>
          <p:spPr>
            <a:xfrm>
              <a:off x="1539883" y="2899958"/>
              <a:ext cx="439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539552" y="2890465"/>
              <a:ext cx="558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977792" y="2896794"/>
              <a:ext cx="527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600"/>
                <a:buFont typeface="Calibri"/>
                <a:buNone/>
              </a:pPr>
              <a:r>
                <a:rPr lang="es" sz="1600">
                  <a:solidFill>
                    <a:srgbClr val="40404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  <p:sp>
        <p:nvSpPr>
          <p:cNvPr id="185" name="Google Shape;185;p17"/>
          <p:cNvSpPr txBox="1"/>
          <p:nvPr/>
        </p:nvSpPr>
        <p:spPr>
          <a:xfrm>
            <a:off x="2082975" y="4228034"/>
            <a:ext cx="43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2529027" y="4225650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2970388" y="4212556"/>
            <a:ext cx="50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lang="es" sz="1600" b="0" i="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592325" y="2259600"/>
            <a:ext cx="963900" cy="474600"/>
          </a:xfrm>
          <a:prstGeom prst="rect">
            <a:avLst/>
          </a:prstGeom>
          <a:solidFill>
            <a:srgbClr val="F1C232">
              <a:alpha val="370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592325" y="2891225"/>
            <a:ext cx="1440000" cy="474600"/>
          </a:xfrm>
          <a:prstGeom prst="rect">
            <a:avLst/>
          </a:prstGeom>
          <a:solidFill>
            <a:srgbClr val="F1C232">
              <a:alpha val="370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592254" y="3484425"/>
            <a:ext cx="1936800" cy="474600"/>
          </a:xfrm>
          <a:prstGeom prst="rect">
            <a:avLst/>
          </a:prstGeom>
          <a:solidFill>
            <a:srgbClr val="F1C232">
              <a:alpha val="370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592249" y="4058175"/>
            <a:ext cx="2394300" cy="474600"/>
          </a:xfrm>
          <a:prstGeom prst="rect">
            <a:avLst/>
          </a:prstGeom>
          <a:solidFill>
            <a:srgbClr val="F1C232">
              <a:alpha val="370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/>
        </p:nvSpPr>
        <p:spPr>
          <a:xfrm>
            <a:off x="34925" y="104775"/>
            <a:ext cx="806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Ordenación de vectores - Algoritmo de selección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13712" y="905384"/>
            <a:ext cx="7389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ordenamos</a:t>
            </a: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tam = 150;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type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numeros= array [1..tam]  of integer;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var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VN: numeros;  dimL:integer;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llenarNumeros (VN,dimL);  </a:t>
            </a:r>
            <a:r>
              <a:rPr lang="es" sz="1800" b="0" i="1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//ya está hecho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540A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rgbClr val="93540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00" b="0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ordenar(VN,dimL);</a:t>
            </a:r>
            <a:endParaRPr sz="18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" sz="18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-1587" y="691753"/>
            <a:ext cx="89661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Ordenar (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v: numeros; dimLog: integer);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i, j, p, item: integer;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i:=1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dimLog-1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 i="1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{busca el mínimo v[p]</a:t>
            </a:r>
            <a:r>
              <a:rPr lang="es" sz="1800" i="1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 i="1" u="non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entre v[i] , ..., v[N] }</a:t>
            </a:r>
            <a:endParaRPr sz="1800" i="0" u="non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:=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:= i+1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dimLog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v[ j ] &lt; v[ p ]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p:=j; </a:t>
            </a:r>
            <a:r>
              <a:rPr lang="es" sz="1800" i="1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800" i="1" u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1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    {intercambia v[i] y v[p] }</a:t>
            </a:r>
            <a:r>
              <a:rPr lang="es" sz="1800" i="1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item := v[ p ];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p ] := v[ i ];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i ] := item;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solas"/>
              <a:buNone/>
            </a:pPr>
            <a:r>
              <a:rPr lang="es" sz="18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8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4925" y="104775"/>
            <a:ext cx="8066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lang="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Ordenación de vectores - Selección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Presentación en pantalla (16:9)</PresentationFormat>
  <Paragraphs>125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Architects Daughter</vt:lpstr>
      <vt:lpstr>Arial</vt:lpstr>
      <vt:lpstr>Tahoma</vt:lpstr>
      <vt:lpstr>Consolas</vt:lpstr>
      <vt:lpstr>Simple Light</vt:lpstr>
      <vt:lpstr>Ordenación vectores</vt:lpstr>
      <vt:lpstr>Presentación de PowerPoint</vt:lpstr>
      <vt:lpstr>CADP – Ordenación de vectores - Ejemplo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Ordenación vectores</dc:title>
  <cp:lastModifiedBy>María Lucía Violini</cp:lastModifiedBy>
  <cp:revision>1</cp:revision>
  <dcterms:modified xsi:type="dcterms:W3CDTF">2023-04-20T16:48:37Z</dcterms:modified>
</cp:coreProperties>
</file>