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5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623050" cy="981075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ndara" panose="020E0502030303020204" pitchFamily="34" charset="0"/>
      <p:regular r:id="rId13"/>
      <p:bold r:id="rId14"/>
      <p:italic r:id="rId15"/>
      <p:boldItalic r:id="rId16"/>
    </p:embeddedFont>
    <p:embeddedFont>
      <p:font typeface="Caveat" panose="020B0604020202020204" charset="0"/>
      <p:regular r:id="rId17"/>
      <p:bold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Oswald" panose="00000500000000000000" pitchFamily="2" charset="0"/>
      <p:regular r:id="rId27"/>
      <p:bold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A95076-920E-457E-AD54-5551473EE05A}">
  <a:tblStyle styleId="{26A95076-920E-457E-AD54-5551473EE0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9" Type="http://schemas.openxmlformats.org/officeDocument/2006/relationships/theme" Target="theme/theme1.xml"/><Relationship Id="rId21" Type="http://schemas.openxmlformats.org/officeDocument/2006/relationships/font" Target="fonts/font13.fntdata"/><Relationship Id="rId34" Type="http://schemas.openxmlformats.org/officeDocument/2006/relationships/font" Target="fonts/font26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font" Target="fonts/font25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font" Target="fonts/font2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36" Type="http://schemas.openxmlformats.org/officeDocument/2006/relationships/font" Target="fonts/font28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font" Target="fonts/font23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35" Type="http://schemas.openxmlformats.org/officeDocument/2006/relationships/font" Target="fonts/font27.fntdata"/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27" y="758825"/>
            <a:ext cx="6487500" cy="364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754c927c67_0_0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g754c927c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58825"/>
            <a:ext cx="648811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27" y="758825"/>
            <a:ext cx="6487500" cy="364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27" y="758825"/>
            <a:ext cx="6487500" cy="364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27" y="758825"/>
            <a:ext cx="6487500" cy="364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27" y="758825"/>
            <a:ext cx="6487500" cy="364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2057400" y="171450"/>
            <a:ext cx="67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311700" y="2815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Explicación</a:t>
            </a:r>
            <a:r>
              <a:rPr lang="en-US" sz="2000" dirty="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P6 - </a:t>
            </a:r>
            <a:r>
              <a:rPr lang="en-US" dirty="0" err="1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Parte</a:t>
            </a:r>
            <a:r>
              <a:rPr lang="en-US" dirty="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1</a:t>
            </a:r>
            <a:endParaRPr dirty="0">
              <a:solidFill>
                <a:srgbClr val="59595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3">
            <a:alphaModFix/>
          </a:blip>
          <a:srcRect r="13217"/>
          <a:stretch/>
        </p:blipFill>
        <p:spPr>
          <a:xfrm>
            <a:off x="5954675" y="4508125"/>
            <a:ext cx="3118324" cy="5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/>
        </p:nvSpPr>
        <p:spPr>
          <a:xfrm>
            <a:off x="336325" y="4631419"/>
            <a:ext cx="2442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Oswald"/>
                <a:ea typeface="Oswald"/>
                <a:cs typeface="Oswald"/>
                <a:sym typeface="Oswald"/>
              </a:rPr>
              <a:t>CADP 2023</a:t>
            </a:r>
            <a:endParaRPr sz="19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Listas</a:t>
            </a:r>
            <a:endParaRPr sz="25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/>
        </p:nvSpPr>
        <p:spPr>
          <a:xfrm>
            <a:off x="539750" y="1440656"/>
            <a:ext cx="823740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18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Ejercicio 1</a:t>
            </a:r>
            <a:endParaRPr sz="1800" i="0" u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17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Escriba un programa que lea y almacene información de jugadores de básquet. De cada jugador se lee: dni, apellido y nombre, y altura en cm. La lectura finaliza cuando se lee el jugador con dni 0, el cual no debe procesarse. </a:t>
            </a:r>
            <a:endParaRPr sz="17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r="-691" b="17535"/>
          <a:stretch/>
        </p:blipFill>
        <p:spPr>
          <a:xfrm>
            <a:off x="5797550" y="4148150"/>
            <a:ext cx="9309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t="1272" r="-3480" b="26997"/>
          <a:stretch/>
        </p:blipFill>
        <p:spPr>
          <a:xfrm>
            <a:off x="4878930" y="4250525"/>
            <a:ext cx="930950" cy="8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6"/>
          <p:cNvPicPr preferRelativeResize="0"/>
          <p:nvPr/>
        </p:nvPicPr>
        <p:blipFill rotWithShape="1">
          <a:blip r:embed="rId5">
            <a:alphaModFix/>
          </a:blip>
          <a:srcRect b="27649"/>
          <a:stretch/>
        </p:blipFill>
        <p:spPr>
          <a:xfrm>
            <a:off x="1979602" y="4123125"/>
            <a:ext cx="1016000" cy="9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6"/>
          <p:cNvPicPr preferRelativeResize="0"/>
          <p:nvPr/>
        </p:nvPicPr>
        <p:blipFill rotWithShape="1">
          <a:blip r:embed="rId6">
            <a:alphaModFix/>
          </a:blip>
          <a:srcRect b="22473"/>
          <a:stretch/>
        </p:blipFill>
        <p:spPr>
          <a:xfrm>
            <a:off x="3009305" y="4182675"/>
            <a:ext cx="930950" cy="9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 rotWithShape="1">
          <a:blip r:embed="rId7">
            <a:alphaModFix/>
          </a:blip>
          <a:srcRect b="14674"/>
          <a:stretch/>
        </p:blipFill>
        <p:spPr>
          <a:xfrm>
            <a:off x="3897302" y="4064800"/>
            <a:ext cx="930950" cy="10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/>
          <p:nvPr/>
        </p:nvSpPr>
        <p:spPr>
          <a:xfrm>
            <a:off x="678550" y="3046227"/>
            <a:ext cx="82185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i="0" u="none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¿Cómo se representa la información de un jugador?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i="0" u="none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¿En qué estructura de datos se puede almacenar la información de todos los jugadores?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361962" y="426075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Listas - </a:t>
            </a:r>
            <a:r>
              <a:rPr lang="en-US" sz="3100">
                <a:latin typeface="Economica"/>
                <a:ea typeface="Economica"/>
                <a:cs typeface="Economica"/>
                <a:sym typeface="Economica"/>
              </a:rPr>
              <a:t>Agregar adelante</a:t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6414408" y="1662892"/>
            <a:ext cx="1728900" cy="17934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4585608" y="1662892"/>
            <a:ext cx="1728900" cy="17934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2756808" y="1662892"/>
            <a:ext cx="1728900" cy="17934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928008" y="1662892"/>
            <a:ext cx="1728900" cy="17934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0" name="Google Shape;60;p7"/>
          <p:cNvGraphicFramePr/>
          <p:nvPr/>
        </p:nvGraphicFramePr>
        <p:xfrm>
          <a:off x="3649662" y="4006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{26A95076-920E-457E-AD54-5551473EE05A}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Dni</a:t>
                      </a:r>
                      <a:r>
                        <a:rPr lang="en-US" sz="1100" i="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35369325</a:t>
                      </a:r>
                      <a:endParaRPr sz="11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AyN</a:t>
                      </a:r>
                      <a:r>
                        <a:rPr lang="en-US" sz="1100" i="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Lopez Pedro</a:t>
                      </a:r>
                      <a:endParaRPr sz="11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Alt</a:t>
                      </a:r>
                      <a:r>
                        <a:rPr lang="en-US" sz="1100" i="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198</a:t>
                      </a: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</a:t>
                      </a:r>
                      <a:endParaRPr sz="1100"/>
                    </a:p>
                  </a:txBody>
                  <a:tcPr marL="91325" marR="91325" marT="34100" marB="341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325" marR="91325" marT="34100" marB="341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Google Shape;61;p7"/>
          <p:cNvSpPr txBox="1"/>
          <p:nvPr/>
        </p:nvSpPr>
        <p:spPr>
          <a:xfrm>
            <a:off x="5618224" y="3572316"/>
            <a:ext cx="725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49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lang="en-US" sz="1600" b="1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6284912" y="3811506"/>
            <a:ext cx="358800" cy="16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3" name="Google Shape;63;p7"/>
          <p:cNvCxnSpPr/>
          <p:nvPr/>
        </p:nvCxnSpPr>
        <p:spPr>
          <a:xfrm>
            <a:off x="3001962" y="4240131"/>
            <a:ext cx="649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aphicFrame>
        <p:nvGraphicFramePr>
          <p:cNvPr id="64" name="Google Shape;64;p7"/>
          <p:cNvGraphicFramePr/>
          <p:nvPr/>
        </p:nvGraphicFramePr>
        <p:xfrm>
          <a:off x="5737225" y="40270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{26A95076-920E-457E-AD54-5551473EE05A}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Dni</a:t>
                      </a:r>
                      <a:r>
                        <a:rPr lang="en-US" sz="1100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32658968</a:t>
                      </a:r>
                      <a:endParaRPr sz="13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AyN</a:t>
                      </a:r>
                      <a:r>
                        <a:rPr lang="en-US" sz="1100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García Pablo</a:t>
                      </a:r>
                      <a:endParaRPr sz="13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Alt</a:t>
                      </a:r>
                      <a:r>
                        <a:rPr lang="en-US" sz="1100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218    </a:t>
                      </a: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 sz="1100"/>
                    </a:p>
                  </a:txBody>
                  <a:tcPr marL="91450" marR="91450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L="91450" marR="91450" marT="34275" marB="342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65;p7"/>
          <p:cNvGraphicFramePr/>
          <p:nvPr/>
        </p:nvGraphicFramePr>
        <p:xfrm>
          <a:off x="1487487" y="4024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{26A95076-920E-457E-AD54-5551473EE05A}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Dni</a:t>
                      </a:r>
                      <a:r>
                        <a:rPr lang="en-US" sz="1100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30058396</a:t>
                      </a:r>
                      <a:endParaRPr sz="11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AyN</a:t>
                      </a:r>
                      <a:r>
                        <a:rPr lang="en-US" sz="1100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Perez Juan</a:t>
                      </a:r>
                      <a:endParaRPr sz="11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Alt</a:t>
                      </a:r>
                      <a:r>
                        <a:rPr lang="en-US" sz="1100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205 </a:t>
                      </a: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</a:t>
                      </a:r>
                      <a:endParaRPr sz="1100"/>
                    </a:p>
                  </a:txBody>
                  <a:tcPr marL="91425" marR="91425" marT="34075" marB="340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075" marB="340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" name="Google Shape;66;p7"/>
          <p:cNvCxnSpPr/>
          <p:nvPr/>
        </p:nvCxnSpPr>
        <p:spPr>
          <a:xfrm>
            <a:off x="5018087" y="4240131"/>
            <a:ext cx="719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7" name="Google Shape;67;p7"/>
          <p:cNvSpPr txBox="1"/>
          <p:nvPr/>
        </p:nvSpPr>
        <p:spPr>
          <a:xfrm>
            <a:off x="3286125" y="3626959"/>
            <a:ext cx="725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49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lang="en-US" sz="1600" b="1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cxnSp>
        <p:nvCxnSpPr>
          <p:cNvPr id="68" name="Google Shape;68;p7"/>
          <p:cNvCxnSpPr/>
          <p:nvPr/>
        </p:nvCxnSpPr>
        <p:spPr>
          <a:xfrm>
            <a:off x="3995737" y="3844843"/>
            <a:ext cx="358800" cy="16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9" name="Google Shape;69;p7"/>
          <p:cNvSpPr txBox="1"/>
          <p:nvPr/>
        </p:nvSpPr>
        <p:spPr>
          <a:xfrm>
            <a:off x="1252055" y="3555145"/>
            <a:ext cx="723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49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lang="en-US" sz="1600" b="1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cxnSp>
        <p:nvCxnSpPr>
          <p:cNvPr id="70" name="Google Shape;70;p7"/>
          <p:cNvCxnSpPr/>
          <p:nvPr/>
        </p:nvCxnSpPr>
        <p:spPr>
          <a:xfrm>
            <a:off x="1920875" y="3810315"/>
            <a:ext cx="142800" cy="267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1" name="Google Shape;71;p7"/>
          <p:cNvSpPr txBox="1"/>
          <p:nvPr/>
        </p:nvSpPr>
        <p:spPr>
          <a:xfrm>
            <a:off x="3221037" y="3532900"/>
            <a:ext cx="1908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49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lang="en-US" sz="1600" b="1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="0" i="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= NlL</a:t>
            </a:r>
            <a:endParaRPr/>
          </a:p>
        </p:txBody>
      </p:sp>
      <p:pic>
        <p:nvPicPr>
          <p:cNvPr id="72" name="Google Shape;72;p7"/>
          <p:cNvPicPr preferRelativeResize="0"/>
          <p:nvPr/>
        </p:nvPicPr>
        <p:blipFill rotWithShape="1">
          <a:blip r:embed="rId3">
            <a:alphaModFix/>
          </a:blip>
          <a:srcRect b="27649"/>
          <a:stretch/>
        </p:blipFill>
        <p:spPr>
          <a:xfrm>
            <a:off x="4898475" y="1693442"/>
            <a:ext cx="979500" cy="9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4">
            <a:alphaModFix/>
          </a:blip>
          <a:srcRect b="22473"/>
          <a:stretch/>
        </p:blipFill>
        <p:spPr>
          <a:xfrm>
            <a:off x="3183375" y="1805367"/>
            <a:ext cx="833900" cy="9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5">
            <a:alphaModFix/>
          </a:blip>
          <a:srcRect b="14674"/>
          <a:stretch/>
        </p:blipFill>
        <p:spPr>
          <a:xfrm>
            <a:off x="1237025" y="1743712"/>
            <a:ext cx="906150" cy="10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7"/>
          <p:cNvSpPr txBox="1"/>
          <p:nvPr/>
        </p:nvSpPr>
        <p:spPr>
          <a:xfrm>
            <a:off x="4562475" y="2682867"/>
            <a:ext cx="17289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Dni</a:t>
            </a:r>
            <a:r>
              <a:rPr lang="en-US" sz="14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30058396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ApyNom</a:t>
            </a:r>
            <a:r>
              <a:rPr lang="en-US" sz="14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Perez Juan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Altura</a:t>
            </a:r>
            <a:r>
              <a:rPr lang="en-US" sz="14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205      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2755900" y="2704293"/>
            <a:ext cx="2029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Dni</a:t>
            </a:r>
            <a:r>
              <a:rPr lang="en-US" sz="14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35369325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ApyNom</a:t>
            </a:r>
            <a:r>
              <a:rPr lang="en-US" sz="14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Lopez Pedro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Altura</a:t>
            </a:r>
            <a:r>
              <a:rPr lang="en-US" sz="14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198      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899233" y="2686417"/>
            <a:ext cx="20298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Dni</a:t>
            </a:r>
            <a:r>
              <a:rPr lang="en-US" sz="14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32658968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ApyNom</a:t>
            </a:r>
            <a:r>
              <a:rPr lang="en-US" sz="14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García Pablo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Altura</a:t>
            </a:r>
            <a:r>
              <a:rPr lang="en-US" sz="14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218      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6451600" y="2673189"/>
            <a:ext cx="9795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Dni</a:t>
            </a:r>
            <a:r>
              <a:rPr lang="en-US" sz="14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0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ApyNom</a:t>
            </a:r>
            <a:r>
              <a:rPr lang="en-US" sz="14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Altura</a:t>
            </a:r>
            <a:r>
              <a:rPr lang="en-US" sz="14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     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1487476" y="4647270"/>
            <a:ext cx="5972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Notar que quedaron almacenados en el orden inverso al leído</a:t>
            </a:r>
            <a:endParaRPr sz="20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361962" y="426075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Listas - </a:t>
            </a:r>
            <a:r>
              <a:rPr lang="en-US" sz="3100">
                <a:latin typeface="Economica"/>
                <a:ea typeface="Economica"/>
                <a:cs typeface="Economica"/>
                <a:sym typeface="Economica"/>
              </a:rPr>
              <a:t>Agregar adelante</a:t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454066" y="1169825"/>
            <a:ext cx="3000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Ejercicio 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/>
        </p:nvSpPr>
        <p:spPr>
          <a:xfrm>
            <a:off x="4067175" y="141684"/>
            <a:ext cx="5076900" cy="6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body" idx="4294967295"/>
          </p:nvPr>
        </p:nvSpPr>
        <p:spPr>
          <a:xfrm>
            <a:off x="612775" y="1073950"/>
            <a:ext cx="3006900" cy="263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-US" sz="130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ejercicio; 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30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jugador = </a:t>
            </a:r>
            <a:r>
              <a:rPr lang="en-US" sz="1300" b="1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record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30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dni: integer;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30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nomyAp: string[30];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30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altura: integer;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30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 b="1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300" b="1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30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lista = ^nodo;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30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30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nodo = </a:t>
            </a:r>
            <a:r>
              <a:rPr lang="en-US" sz="1300" b="1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record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30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dato: jugador;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30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sig : lista;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30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300" b="1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30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30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8"/>
          <p:cNvSpPr txBox="1"/>
          <p:nvPr/>
        </p:nvSpPr>
        <p:spPr>
          <a:xfrm>
            <a:off x="3813175" y="783250"/>
            <a:ext cx="5179500" cy="4207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procedure agregarAdelante(var L:lista; j:jugador);</a:t>
            </a:r>
            <a:endParaRPr i="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nue: lista;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new (nue);  		</a:t>
            </a:r>
            <a:r>
              <a:rPr lang="en-US" i="1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{Creo un nodo}</a:t>
            </a:r>
            <a:endParaRPr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nue^.dato := j; 	</a:t>
            </a:r>
            <a:r>
              <a:rPr lang="en-US" i="1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{Cargo el dato}</a:t>
            </a:r>
            <a:endParaRPr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nue^.sig := L; 	</a:t>
            </a:r>
            <a:r>
              <a:rPr lang="en-US" i="1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i="1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i="1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ealizo el en</a:t>
            </a:r>
            <a:r>
              <a:rPr lang="en-US" i="1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i="1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ace}</a:t>
            </a:r>
            <a:endParaRPr i="1" u="none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L:= nue;  		</a:t>
            </a:r>
            <a:r>
              <a:rPr lang="en-US" i="1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{Actualizo el primero}</a:t>
            </a:r>
            <a:endParaRPr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procedure cargarLista(var L:lista);</a:t>
            </a:r>
            <a:endParaRPr i="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j: jugador;</a:t>
            </a:r>
            <a:endParaRPr i="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i="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leerJugador(j); </a:t>
            </a:r>
            <a:r>
              <a:rPr lang="en-US" i="1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{lee un registro de jugador}</a:t>
            </a:r>
            <a:endParaRPr i="1" u="none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while(j.dni &lt;&gt; 0) do begin</a:t>
            </a:r>
            <a:endParaRPr i="1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agregarAdelante(L, j);</a:t>
            </a:r>
            <a:endParaRPr i="1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leerJugador(j);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i="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8"/>
          <p:cNvSpPr txBox="1"/>
          <p:nvPr/>
        </p:nvSpPr>
        <p:spPr>
          <a:xfrm>
            <a:off x="2711450" y="2301478"/>
            <a:ext cx="180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8"/>
          <p:cNvSpPr txBox="1"/>
          <p:nvPr/>
        </p:nvSpPr>
        <p:spPr>
          <a:xfrm>
            <a:off x="438149" y="273675"/>
            <a:ext cx="3541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Listas - </a:t>
            </a:r>
            <a:r>
              <a:rPr lang="en-US" sz="3100">
                <a:latin typeface="Economica"/>
                <a:ea typeface="Economica"/>
                <a:cs typeface="Economica"/>
                <a:sym typeface="Economica"/>
              </a:rPr>
              <a:t>Agregar adelante</a:t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1" name="Google Shape;91;p8"/>
          <p:cNvSpPr txBox="1"/>
          <p:nvPr/>
        </p:nvSpPr>
        <p:spPr>
          <a:xfrm>
            <a:off x="639375" y="3782675"/>
            <a:ext cx="3000000" cy="118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 </a:t>
            </a:r>
            <a:r>
              <a:rPr lang="en-US" sz="1300" i="1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{PROGRAMA PRINCIPAL}</a:t>
            </a:r>
            <a:endParaRPr sz="13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L: lista;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L:= nil;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cargarLista(L); 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/>
        </p:nvSpPr>
        <p:spPr>
          <a:xfrm>
            <a:off x="453300" y="1679475"/>
            <a:ext cx="804960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18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Ejercicio </a:t>
            </a:r>
            <a:r>
              <a:rPr lang="en-US" sz="1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1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1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partir de la lista generada en el Ejercicio 1, informar la cantidad de jugadores con dni par.</a:t>
            </a:r>
            <a:endParaRPr sz="17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361962" y="426075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Listas - </a:t>
            </a:r>
            <a:r>
              <a:rPr lang="en-US" sz="3100">
                <a:latin typeface="Economica"/>
                <a:ea typeface="Economica"/>
                <a:cs typeface="Economica"/>
                <a:sym typeface="Economica"/>
              </a:rPr>
              <a:t>Recorrido</a:t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8" name="Google Shape;98;p9"/>
          <p:cNvPicPr preferRelativeResize="0"/>
          <p:nvPr/>
        </p:nvPicPr>
        <p:blipFill rotWithShape="1">
          <a:blip r:embed="rId3">
            <a:alphaModFix/>
          </a:blip>
          <a:srcRect r="-694" b="17539"/>
          <a:stretch/>
        </p:blipFill>
        <p:spPr>
          <a:xfrm>
            <a:off x="5797550" y="4148150"/>
            <a:ext cx="9309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/>
          <p:cNvPicPr preferRelativeResize="0"/>
          <p:nvPr/>
        </p:nvPicPr>
        <p:blipFill rotWithShape="1">
          <a:blip r:embed="rId4">
            <a:alphaModFix/>
          </a:blip>
          <a:srcRect t="1269" r="-3476" b="26999"/>
          <a:stretch/>
        </p:blipFill>
        <p:spPr>
          <a:xfrm>
            <a:off x="4878930" y="4250525"/>
            <a:ext cx="930950" cy="8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 rotWithShape="1">
          <a:blip r:embed="rId5">
            <a:alphaModFix/>
          </a:blip>
          <a:srcRect b="27651"/>
          <a:stretch/>
        </p:blipFill>
        <p:spPr>
          <a:xfrm>
            <a:off x="1979602" y="4123125"/>
            <a:ext cx="1016000" cy="9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 rotWithShape="1">
          <a:blip r:embed="rId6">
            <a:alphaModFix/>
          </a:blip>
          <a:srcRect b="22474"/>
          <a:stretch/>
        </p:blipFill>
        <p:spPr>
          <a:xfrm>
            <a:off x="3009305" y="4182675"/>
            <a:ext cx="930950" cy="9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9"/>
          <p:cNvPicPr preferRelativeResize="0"/>
          <p:nvPr/>
        </p:nvPicPr>
        <p:blipFill rotWithShape="1">
          <a:blip r:embed="rId7">
            <a:alphaModFix/>
          </a:blip>
          <a:srcRect b="14675"/>
          <a:stretch/>
        </p:blipFill>
        <p:spPr>
          <a:xfrm>
            <a:off x="3897302" y="4064800"/>
            <a:ext cx="930950" cy="10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Presentación en pantalla (16:9)</PresentationFormat>
  <Paragraphs>81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8" baseType="lpstr">
      <vt:lpstr>Economica</vt:lpstr>
      <vt:lpstr>Arial</vt:lpstr>
      <vt:lpstr>Consolas</vt:lpstr>
      <vt:lpstr>Roboto Condensed Light</vt:lpstr>
      <vt:lpstr>Times New Roman</vt:lpstr>
      <vt:lpstr>Candara</vt:lpstr>
      <vt:lpstr>Roboto Condensed</vt:lpstr>
      <vt:lpstr>Courier New</vt:lpstr>
      <vt:lpstr>Calibri</vt:lpstr>
      <vt:lpstr>Caveat</vt:lpstr>
      <vt:lpstr>Oswald</vt:lpstr>
      <vt:lpstr>1_Tema de Office</vt:lpstr>
      <vt:lpstr>6_Tema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Lucia Violini</cp:lastModifiedBy>
  <cp:revision>1</cp:revision>
  <dcterms:modified xsi:type="dcterms:W3CDTF">2023-05-16T19:20:20Z</dcterms:modified>
</cp:coreProperties>
</file>