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  <p:sldMasterId id="214748365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623050" cy="981075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ndara" panose="020E0502030303020204" pitchFamily="34" charset="0"/>
      <p:regular r:id="rId12"/>
      <p:bold r:id="rId13"/>
      <p:italic r:id="rId14"/>
      <p:boldItalic r:id="rId15"/>
    </p:embeddedFont>
    <p:embeddedFont>
      <p:font typeface="Caveat" panose="020B0604020202020204" charset="0"/>
      <p:regular r:id="rId16"/>
      <p:bold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Economica" panose="020B0604020202020204" charset="0"/>
      <p:regular r:id="rId22"/>
      <p:bold r:id="rId23"/>
      <p:italic r:id="rId24"/>
      <p:boldItalic r:id="rId25"/>
    </p:embeddedFont>
    <p:embeddedFont>
      <p:font typeface="Oswald" panose="00000500000000000000" pitchFamily="2" charset="0"/>
      <p:regular r:id="rId26"/>
      <p:bold r:id="rId27"/>
    </p:embeddedFont>
    <p:embeddedFont>
      <p:font typeface="Roboto Condensed" panose="02000000000000000000" pitchFamily="2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>
          <p15:clr>
            <a:srgbClr val="9AA0A6"/>
          </p15:clr>
        </p15:guide>
        <p15:guide id="4" orient="horz" pos="96">
          <p15:clr>
            <a:srgbClr val="9AA0A6"/>
          </p15:clr>
        </p15:guide>
        <p15:guide id="5" orient="horz" pos="1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C5F15A-EB82-4856-942D-E45A2403E959}">
  <a:tblStyle styleId="{B5C5F15A-EB82-4856-942D-E45A2403E9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  <p:guide orient="horz"/>
        <p:guide orient="horz" pos="96"/>
        <p:guide orient="horz"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9" Type="http://schemas.openxmlformats.org/officeDocument/2006/relationships/tableStyles" Target="tableStyles.xml"/><Relationship Id="rId21" Type="http://schemas.openxmlformats.org/officeDocument/2006/relationships/font" Target="fonts/font14.fntdata"/><Relationship Id="rId34" Type="http://schemas.openxmlformats.org/officeDocument/2006/relationships/font" Target="fonts/font27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33" Type="http://schemas.openxmlformats.org/officeDocument/2006/relationships/font" Target="fonts/font26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font" Target="fonts/font25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36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font" Target="fonts/font24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font" Target="fonts/font23.fntdata"/><Relationship Id="rId35" Type="http://schemas.openxmlformats.org/officeDocument/2006/relationships/font" Target="fonts/font28.fntdata"/><Relationship Id="rId8" Type="http://schemas.openxmlformats.org/officeDocument/2006/relationships/font" Target="fonts/font1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27" y="758825"/>
            <a:ext cx="6487500" cy="364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76da115d63_0_46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g76da115d6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58825"/>
            <a:ext cx="648811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27" y="758825"/>
            <a:ext cx="6487500" cy="364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27" y="758825"/>
            <a:ext cx="6487500" cy="364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27" y="758825"/>
            <a:ext cx="6487500" cy="364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2057400" y="171450"/>
            <a:ext cx="67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311700" y="2815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Explicación</a:t>
            </a:r>
            <a:r>
              <a:rPr lang="en-US" sz="2000" dirty="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P6 - </a:t>
            </a:r>
            <a:r>
              <a:rPr lang="en-US" dirty="0" err="1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Parte</a:t>
            </a:r>
            <a:r>
              <a:rPr lang="en-US" dirty="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2</a:t>
            </a:r>
            <a:endParaRPr dirty="0">
              <a:solidFill>
                <a:srgbClr val="59595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3">
            <a:alphaModFix/>
          </a:blip>
          <a:srcRect r="13217"/>
          <a:stretch/>
        </p:blipFill>
        <p:spPr>
          <a:xfrm>
            <a:off x="5954675" y="4508125"/>
            <a:ext cx="3118324" cy="5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/>
        </p:nvSpPr>
        <p:spPr>
          <a:xfrm>
            <a:off x="336325" y="4631419"/>
            <a:ext cx="2442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Oswald"/>
                <a:ea typeface="Oswald"/>
                <a:cs typeface="Oswald"/>
                <a:sym typeface="Oswald"/>
              </a:rPr>
              <a:t>CADP 2023</a:t>
            </a:r>
            <a:endParaRPr sz="19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Listas</a:t>
            </a:r>
            <a:endParaRPr sz="25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/>
        </p:nvSpPr>
        <p:spPr>
          <a:xfrm>
            <a:off x="539750" y="1445050"/>
            <a:ext cx="8237400" cy="16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17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Ejercicio </a:t>
            </a:r>
            <a:r>
              <a:rPr lang="en-US" sz="17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1700" b="1" i="0" u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1700">
                <a:latin typeface="Roboto Condensed"/>
                <a:ea typeface="Roboto Condensed"/>
                <a:cs typeface="Roboto Condensed"/>
                <a:sym typeface="Roboto Condensed"/>
              </a:rPr>
              <a:t>Escriba un programa que lea y almacene información de jugadores de básquet. De cada jugador se lee: dni, apellido y nombre, y altura en cm. La lectura finaliza cuando se lee el jugador con dni 0, el cual no debe procesarse. L</a:t>
            </a:r>
            <a:r>
              <a:rPr lang="en-US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información de los jugadores debe quedar almacenada en el mismo orden en que fue leída.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r="-691" b="17535"/>
          <a:stretch/>
        </p:blipFill>
        <p:spPr>
          <a:xfrm>
            <a:off x="5718216" y="4148150"/>
            <a:ext cx="9177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t="1272" r="-3480" b="26997"/>
          <a:stretch/>
        </p:blipFill>
        <p:spPr>
          <a:xfrm>
            <a:off x="4752975" y="4250525"/>
            <a:ext cx="996950" cy="8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6"/>
          <p:cNvPicPr preferRelativeResize="0"/>
          <p:nvPr/>
        </p:nvPicPr>
        <p:blipFill rotWithShape="1">
          <a:blip r:embed="rId5">
            <a:alphaModFix/>
          </a:blip>
          <a:srcRect b="27649"/>
          <a:stretch/>
        </p:blipFill>
        <p:spPr>
          <a:xfrm>
            <a:off x="1979602" y="4123125"/>
            <a:ext cx="1016000" cy="9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6"/>
          <p:cNvPicPr preferRelativeResize="0"/>
          <p:nvPr/>
        </p:nvPicPr>
        <p:blipFill rotWithShape="1">
          <a:blip r:embed="rId6">
            <a:alphaModFix/>
          </a:blip>
          <a:srcRect b="22473"/>
          <a:stretch/>
        </p:blipFill>
        <p:spPr>
          <a:xfrm>
            <a:off x="2903526" y="4182675"/>
            <a:ext cx="917750" cy="9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/>
          <p:cNvPicPr preferRelativeResize="0"/>
          <p:nvPr/>
        </p:nvPicPr>
        <p:blipFill rotWithShape="1">
          <a:blip r:embed="rId7">
            <a:alphaModFix/>
          </a:blip>
          <a:srcRect b="14674"/>
          <a:stretch/>
        </p:blipFill>
        <p:spPr>
          <a:xfrm>
            <a:off x="3797791" y="4064800"/>
            <a:ext cx="917750" cy="10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/>
          <p:nvPr/>
        </p:nvSpPr>
        <p:spPr>
          <a:xfrm>
            <a:off x="661127" y="3368125"/>
            <a:ext cx="79071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i="0" u="none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¿Cómo debería realizarse la carga?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491250" y="426075"/>
            <a:ext cx="81003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Listas - </a:t>
            </a:r>
            <a:r>
              <a:rPr lang="en-US" sz="3100">
                <a:latin typeface="Economica"/>
                <a:ea typeface="Economica"/>
                <a:cs typeface="Economica"/>
                <a:sym typeface="Economica"/>
              </a:rPr>
              <a:t>Agregar atrás</a:t>
            </a:r>
            <a:endParaRPr sz="31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/>
        </p:nvSpPr>
        <p:spPr>
          <a:xfrm>
            <a:off x="361957" y="426075"/>
            <a:ext cx="3397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Listas - </a:t>
            </a:r>
            <a:r>
              <a:rPr lang="en-US" sz="3100">
                <a:latin typeface="Economica"/>
                <a:ea typeface="Economica"/>
                <a:cs typeface="Economica"/>
                <a:sym typeface="Economica"/>
              </a:rPr>
              <a:t>Agregar atrás</a:t>
            </a:r>
            <a:endParaRPr sz="3100"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57" name="Google Shape;57;p7"/>
          <p:cNvGraphicFramePr/>
          <p:nvPr/>
        </p:nvGraphicFramePr>
        <p:xfrm>
          <a:off x="3994150" y="40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{B5C5F15A-EB82-4856-942D-E45A2403E959}</a:tableStyleId>
              </a:tblPr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Dni</a:t>
                      </a: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35369325</a:t>
                      </a:r>
                      <a:endParaRPr sz="11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AyN</a:t>
                      </a: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Lopez Pedro</a:t>
                      </a:r>
                      <a:endParaRPr sz="11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</a:t>
                      </a: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198        </a:t>
                      </a:r>
                      <a:endParaRPr sz="1100"/>
                    </a:p>
                  </a:txBody>
                  <a:tcPr marL="91275" marR="91275" marT="34100" marB="341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L="91275" marR="91275" marT="34100" marB="341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Google Shape;58;p7"/>
          <p:cNvSpPr txBox="1"/>
          <p:nvPr/>
        </p:nvSpPr>
        <p:spPr>
          <a:xfrm>
            <a:off x="1995487" y="3629025"/>
            <a:ext cx="504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87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lang="en-US" sz="1600" b="1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ult</a:t>
            </a:r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2185987" y="3869531"/>
            <a:ext cx="358800" cy="162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0" name="Google Shape;60;p7"/>
          <p:cNvCxnSpPr/>
          <p:nvPr/>
        </p:nvCxnSpPr>
        <p:spPr>
          <a:xfrm>
            <a:off x="5540375" y="4296965"/>
            <a:ext cx="649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aphicFrame>
        <p:nvGraphicFramePr>
          <p:cNvPr id="61" name="Google Shape;61;p7"/>
          <p:cNvGraphicFramePr/>
          <p:nvPr/>
        </p:nvGraphicFramePr>
        <p:xfrm>
          <a:off x="1638300" y="408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{B5C5F15A-EB82-4856-942D-E45A2403E959}</a:tableStyleId>
              </a:tblPr>
              <a:tblGrid>
                <a:gridCol w="129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Dni</a:t>
                      </a: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32658968</a:t>
                      </a:r>
                      <a:endParaRPr sz="11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AyN</a:t>
                      </a: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García Pablo</a:t>
                      </a:r>
                      <a:endParaRPr sz="11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</a:t>
                      </a: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218        </a:t>
                      </a:r>
                      <a:endParaRPr sz="1100"/>
                    </a:p>
                  </a:txBody>
                  <a:tcPr marL="91525" marR="91525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L="91525" marR="91525" marT="34275" marB="342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Google Shape;62;p7"/>
          <p:cNvGraphicFramePr/>
          <p:nvPr/>
        </p:nvGraphicFramePr>
        <p:xfrm>
          <a:off x="6180137" y="4031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{B5C5F15A-EB82-4856-942D-E45A2403E959}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Dni</a:t>
                      </a: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30058396</a:t>
                      </a:r>
                      <a:endParaRPr sz="11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AyN</a:t>
                      </a: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Perez Juan</a:t>
                      </a:r>
                      <a:endParaRPr sz="11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</a:t>
                      </a: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205        </a:t>
                      </a:r>
                      <a:endParaRPr sz="1100"/>
                    </a:p>
                  </a:txBody>
                  <a:tcPr marL="91425" marR="91425" marT="34075" marB="340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L="91425" marR="91425" marT="34075" marB="340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" name="Google Shape;63;p7"/>
          <p:cNvCxnSpPr/>
          <p:nvPr/>
        </p:nvCxnSpPr>
        <p:spPr>
          <a:xfrm>
            <a:off x="3286125" y="4313634"/>
            <a:ext cx="719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4" name="Google Shape;64;p7"/>
          <p:cNvSpPr txBox="1"/>
          <p:nvPr/>
        </p:nvSpPr>
        <p:spPr>
          <a:xfrm>
            <a:off x="666750" y="4202906"/>
            <a:ext cx="822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lang="en-US" sz="1600" b="1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b="0" i="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= NlL</a:t>
            </a:r>
            <a:endParaRPr/>
          </a:p>
        </p:txBody>
      </p:sp>
      <p:sp>
        <p:nvSpPr>
          <p:cNvPr id="65" name="Google Shape;65;p7"/>
          <p:cNvSpPr txBox="1"/>
          <p:nvPr/>
        </p:nvSpPr>
        <p:spPr>
          <a:xfrm>
            <a:off x="1695450" y="4723200"/>
            <a:ext cx="5590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Notar que quedaron almacenados en el orden leído</a:t>
            </a:r>
            <a:endParaRPr sz="20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982082" y="3601147"/>
            <a:ext cx="725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49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lang="en-US" sz="1600" b="1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cxnSp>
        <p:nvCxnSpPr>
          <p:cNvPr id="67" name="Google Shape;67;p7"/>
          <p:cNvCxnSpPr/>
          <p:nvPr/>
        </p:nvCxnSpPr>
        <p:spPr>
          <a:xfrm>
            <a:off x="1697037" y="3881438"/>
            <a:ext cx="358800" cy="162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8" name="Google Shape;68;p7"/>
          <p:cNvSpPr txBox="1"/>
          <p:nvPr/>
        </p:nvSpPr>
        <p:spPr>
          <a:xfrm>
            <a:off x="3714750" y="3629025"/>
            <a:ext cx="8685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49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lang="en-US" sz="1600" b="1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ult</a:t>
            </a:r>
            <a:endParaRPr/>
          </a:p>
        </p:txBody>
      </p:sp>
      <p:cxnSp>
        <p:nvCxnSpPr>
          <p:cNvPr id="69" name="Google Shape;69;p7"/>
          <p:cNvCxnSpPr/>
          <p:nvPr/>
        </p:nvCxnSpPr>
        <p:spPr>
          <a:xfrm>
            <a:off x="4391025" y="3881438"/>
            <a:ext cx="358800" cy="162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0" name="Google Shape;70;p7"/>
          <p:cNvSpPr txBox="1"/>
          <p:nvPr/>
        </p:nvSpPr>
        <p:spPr>
          <a:xfrm>
            <a:off x="5902325" y="3629025"/>
            <a:ext cx="8685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49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lang="en-US" sz="1600" b="1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ult</a:t>
            </a:r>
            <a:endParaRPr/>
          </a:p>
        </p:txBody>
      </p:sp>
      <p:cxnSp>
        <p:nvCxnSpPr>
          <p:cNvPr id="71" name="Google Shape;71;p7"/>
          <p:cNvCxnSpPr/>
          <p:nvPr/>
        </p:nvCxnSpPr>
        <p:spPr>
          <a:xfrm>
            <a:off x="6578600" y="3881438"/>
            <a:ext cx="358800" cy="162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2" name="Google Shape;72;p7"/>
          <p:cNvSpPr txBox="1"/>
          <p:nvPr/>
        </p:nvSpPr>
        <p:spPr>
          <a:xfrm>
            <a:off x="2995700" y="4221356"/>
            <a:ext cx="290400" cy="216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5395912" y="4080272"/>
            <a:ext cx="231900" cy="341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7"/>
          <p:cNvSpPr txBox="1"/>
          <p:nvPr/>
        </p:nvSpPr>
        <p:spPr>
          <a:xfrm>
            <a:off x="5135300" y="450550"/>
            <a:ext cx="33978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20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El puntero al primer nodo de la lista se mantiene fijo y el puntero al último se va actualizando</a:t>
            </a:r>
            <a:endParaRPr sz="20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6414408" y="1662892"/>
            <a:ext cx="1728900" cy="17934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4585608" y="1662892"/>
            <a:ext cx="1728900" cy="17934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2756808" y="1662892"/>
            <a:ext cx="1728900" cy="17934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928008" y="1662892"/>
            <a:ext cx="1728900" cy="17934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/>
          <p:nvPr/>
        </p:nvSpPr>
        <p:spPr>
          <a:xfrm>
            <a:off x="3286125" y="3626959"/>
            <a:ext cx="725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49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lang="en-US" sz="1600" b="1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pic>
        <p:nvPicPr>
          <p:cNvPr id="80" name="Google Shape;80;p7"/>
          <p:cNvPicPr preferRelativeResize="0"/>
          <p:nvPr/>
        </p:nvPicPr>
        <p:blipFill rotWithShape="1">
          <a:blip r:embed="rId3">
            <a:alphaModFix/>
          </a:blip>
          <a:srcRect b="27651"/>
          <a:stretch/>
        </p:blipFill>
        <p:spPr>
          <a:xfrm>
            <a:off x="4898475" y="1693442"/>
            <a:ext cx="979500" cy="9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4">
            <a:alphaModFix/>
          </a:blip>
          <a:srcRect b="22474"/>
          <a:stretch/>
        </p:blipFill>
        <p:spPr>
          <a:xfrm>
            <a:off x="3183375" y="1805367"/>
            <a:ext cx="833900" cy="9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5">
            <a:alphaModFix/>
          </a:blip>
          <a:srcRect b="14675"/>
          <a:stretch/>
        </p:blipFill>
        <p:spPr>
          <a:xfrm>
            <a:off x="1237025" y="1743712"/>
            <a:ext cx="906150" cy="10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 txBox="1"/>
          <p:nvPr/>
        </p:nvSpPr>
        <p:spPr>
          <a:xfrm>
            <a:off x="4562475" y="2682867"/>
            <a:ext cx="17289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Dni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30058396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ApyNom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Perez Juan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Altura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205       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" name="Google Shape;84;p7"/>
          <p:cNvSpPr txBox="1"/>
          <p:nvPr/>
        </p:nvSpPr>
        <p:spPr>
          <a:xfrm>
            <a:off x="2755900" y="2704293"/>
            <a:ext cx="2029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Dni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35369325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ApyNom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Lopez Pedro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Altura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198       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5" name="Google Shape;85;p7"/>
          <p:cNvSpPr txBox="1"/>
          <p:nvPr/>
        </p:nvSpPr>
        <p:spPr>
          <a:xfrm>
            <a:off x="899233" y="2686417"/>
            <a:ext cx="20298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Dni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32658968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ApyNom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García Pablo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Altura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218       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" name="Google Shape;86;p7"/>
          <p:cNvSpPr txBox="1"/>
          <p:nvPr/>
        </p:nvSpPr>
        <p:spPr>
          <a:xfrm>
            <a:off x="6451600" y="2673189"/>
            <a:ext cx="9795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Dni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0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ApyNom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Altura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      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454066" y="1169825"/>
            <a:ext cx="3000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Ejercicio 1</a:t>
            </a:r>
            <a:endParaRPr sz="18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811475" y="912350"/>
            <a:ext cx="3292350" cy="2816350"/>
          </a:xfrm>
          <a:custGeom>
            <a:avLst/>
            <a:gdLst/>
            <a:ahLst/>
            <a:cxnLst/>
            <a:rect l="l" t="t" r="r" b="b"/>
            <a:pathLst>
              <a:path w="131694" h="112654" extrusionOk="0">
                <a:moveTo>
                  <a:pt x="131694" y="0"/>
                </a:moveTo>
                <a:cubicBezTo>
                  <a:pt x="115034" y="8551"/>
                  <a:pt x="53682" y="32527"/>
                  <a:pt x="31733" y="51303"/>
                </a:cubicBezTo>
                <a:cubicBezTo>
                  <a:pt x="9784" y="70079"/>
                  <a:pt x="5289" y="102429"/>
                  <a:pt x="0" y="112654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/>
        </p:nvSpPr>
        <p:spPr>
          <a:xfrm>
            <a:off x="3624150" y="93875"/>
            <a:ext cx="5465400" cy="4952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45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cargarLista(</a:t>
            </a:r>
            <a:r>
              <a:rPr lang="en-US" sz="145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L:lista);</a:t>
            </a:r>
            <a:endParaRPr sz="14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45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j: jugador; </a:t>
            </a:r>
            <a:r>
              <a:rPr lang="en-US" sz="14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50" b="1" i="0" u="non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ULT: lista;</a:t>
            </a:r>
            <a:endParaRPr sz="145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45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leerJugador(j); 				</a:t>
            </a:r>
            <a:endParaRPr sz="145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5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(j.dni &lt;&gt; 0) </a:t>
            </a:r>
            <a:r>
              <a:rPr lang="en-US" sz="145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 begin</a:t>
            </a:r>
            <a:endParaRPr sz="1450" b="1" i="1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agregarAtras(L, </a:t>
            </a:r>
            <a:r>
              <a:rPr lang="en-US" sz="1450" b="1" i="0" u="non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ULT</a:t>
            </a: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j);	</a:t>
            </a:r>
            <a:endParaRPr sz="1450" i="1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leerJugador(j);</a:t>
            </a:r>
            <a:endParaRPr sz="14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45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4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45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50" b="1" i="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45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agregarAtras(</a:t>
            </a:r>
            <a:r>
              <a:rPr lang="en-US" sz="145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L, </a:t>
            </a:r>
            <a:r>
              <a:rPr lang="en-US" sz="1450" i="0" u="non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ULT</a:t>
            </a: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:lista; j:jugador);</a:t>
            </a:r>
            <a:endParaRPr sz="1450" i="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45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nue: lista;</a:t>
            </a:r>
            <a:endParaRPr sz="14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45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new (nue); 			</a:t>
            </a:r>
            <a:r>
              <a:rPr lang="en-US" sz="1450" i="1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{Creo un nodo}</a:t>
            </a:r>
            <a:endParaRPr sz="145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nue^.dato := j; 		</a:t>
            </a:r>
            <a:r>
              <a:rPr lang="en-US" sz="1450" i="1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{Cargo el dato}</a:t>
            </a:r>
            <a:endParaRPr sz="1450" i="1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nue^.sig := nil;		</a:t>
            </a:r>
            <a:r>
              <a:rPr lang="en-US" sz="1450" i="1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{Inicializo enlace en nil}</a:t>
            </a:r>
            <a:endParaRPr sz="14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5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 L = nil) </a:t>
            </a:r>
            <a:r>
              <a:rPr lang="en-US" sz="145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then 	</a:t>
            </a:r>
            <a:r>
              <a:rPr lang="en-US" sz="1450" i="1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{Si la lista está vacía}</a:t>
            </a:r>
            <a:endParaRPr sz="1450" b="1" i="1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L:= nue			</a:t>
            </a:r>
            <a:r>
              <a:rPr lang="en-US" sz="1450" i="1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{Actualizo el inicio}</a:t>
            </a:r>
            <a:endParaRPr sz="14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5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				</a:t>
            </a:r>
            <a:r>
              <a:rPr lang="en-US" sz="1450" i="1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{Si la lista no está vacía}</a:t>
            </a:r>
            <a:endParaRPr sz="14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ULT</a:t>
            </a: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^.sig := nue</a:t>
            </a:r>
            <a:r>
              <a:rPr lang="en-US" sz="14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 	</a:t>
            </a:r>
            <a:r>
              <a:rPr lang="en-US" sz="1300" i="1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{Realizo enlace con el último}</a:t>
            </a:r>
            <a:r>
              <a:rPr lang="en-US" sz="1450" i="1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600"/>
              <a:buFont typeface="Courier New"/>
              <a:buNone/>
            </a:pPr>
            <a:r>
              <a:rPr lang="en-US" sz="1450" i="1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ULT</a:t>
            </a: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:= nue;			</a:t>
            </a:r>
            <a:r>
              <a:rPr lang="en-US" sz="1450" i="1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{Actualizo el último}</a:t>
            </a:r>
            <a:endParaRPr sz="1450" i="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45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45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50" i="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8"/>
          <p:cNvSpPr txBox="1"/>
          <p:nvPr/>
        </p:nvSpPr>
        <p:spPr>
          <a:xfrm>
            <a:off x="2711450" y="2301478"/>
            <a:ext cx="180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438149" y="273675"/>
            <a:ext cx="3541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Listas - </a:t>
            </a:r>
            <a:r>
              <a:rPr lang="en-US" sz="3100">
                <a:latin typeface="Economica"/>
                <a:ea typeface="Economica"/>
                <a:cs typeface="Economica"/>
                <a:sym typeface="Economica"/>
              </a:rPr>
              <a:t>Agregar atrás</a:t>
            </a:r>
            <a:endParaRPr sz="31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6" name="Google Shape;96;p8"/>
          <p:cNvSpPr txBox="1"/>
          <p:nvPr/>
        </p:nvSpPr>
        <p:spPr>
          <a:xfrm>
            <a:off x="431568" y="1073950"/>
            <a:ext cx="3006900" cy="263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ejercicio; 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jugador = </a:t>
            </a:r>
            <a:r>
              <a:rPr lang="en-US" sz="13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record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dni: integer;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nomyAp: string[30];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altura: integer;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lista = ^nodo;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nodo = </a:t>
            </a:r>
            <a:r>
              <a:rPr lang="en-US" sz="13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record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dato: jugador;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sig : lista;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3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458168" y="3782675"/>
            <a:ext cx="3000000" cy="118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 </a:t>
            </a:r>
            <a:r>
              <a:rPr lang="en-US" sz="1300" i="1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{PROGRAMA PRINCIPAL}</a:t>
            </a:r>
            <a:endParaRPr sz="13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L: lista;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L:= nil;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cargarLista(L); 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Presentación en pantalla (16:9)</PresentationFormat>
  <Paragraphs>86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7" baseType="lpstr">
      <vt:lpstr>Calibri</vt:lpstr>
      <vt:lpstr>Oswald</vt:lpstr>
      <vt:lpstr>Roboto Condensed Light</vt:lpstr>
      <vt:lpstr>Times New Roman</vt:lpstr>
      <vt:lpstr>Courier New</vt:lpstr>
      <vt:lpstr>Roboto Condensed</vt:lpstr>
      <vt:lpstr>Caveat</vt:lpstr>
      <vt:lpstr>Candara</vt:lpstr>
      <vt:lpstr>Arial</vt:lpstr>
      <vt:lpstr>Consolas</vt:lpstr>
      <vt:lpstr>Economica</vt:lpstr>
      <vt:lpstr>1_Tema de Office</vt:lpstr>
      <vt:lpstr>6_Tema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Lucia Violini</cp:lastModifiedBy>
  <cp:revision>1</cp:revision>
  <dcterms:modified xsi:type="dcterms:W3CDTF">2023-05-16T19:20:40Z</dcterms:modified>
</cp:coreProperties>
</file>