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0"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1" roundtripDataSignature="AMtx7mgHFctNCCp6xBXmKYHizh2zuSK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26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 name="Google Shape;2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 name="Google Shape;3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 name="Google Shape;3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 name="Google Shape;3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16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54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207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1"/>
        <p:cNvGrpSpPr/>
        <p:nvPr/>
      </p:nvGrpSpPr>
      <p:grpSpPr>
        <a:xfrm>
          <a:off x="0" y="0"/>
          <a:ext cx="0" cy="0"/>
          <a:chOff x="0" y="0"/>
          <a:chExt cx="0" cy="0"/>
        </a:xfrm>
      </p:grpSpPr>
      <p:pic>
        <p:nvPicPr>
          <p:cNvPr id="12" name="Google Shape;12;p7"/>
          <p:cNvPicPr preferRelativeResize="0"/>
          <p:nvPr/>
        </p:nvPicPr>
        <p:blipFill rotWithShape="1">
          <a:blip r:embed="rId2">
            <a:alphaModFix/>
          </a:blip>
          <a:srcRect/>
          <a:stretch/>
        </p:blipFill>
        <p:spPr>
          <a:xfrm>
            <a:off x="0" y="0"/>
            <a:ext cx="9144000" cy="687918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Diseño personalizado">
  <p:cSld name="2_Diseño personalizado">
    <p:spTree>
      <p:nvGrpSpPr>
        <p:cNvPr id="1" name="Shape 13"/>
        <p:cNvGrpSpPr/>
        <p:nvPr/>
      </p:nvGrpSpPr>
      <p:grpSpPr>
        <a:xfrm>
          <a:off x="0" y="0"/>
          <a:ext cx="0" cy="0"/>
          <a:chOff x="0" y="0"/>
          <a:chExt cx="0" cy="0"/>
        </a:xfrm>
      </p:grpSpPr>
      <p:pic>
        <p:nvPicPr>
          <p:cNvPr id="14" name="Google Shape;14;p8"/>
          <p:cNvPicPr preferRelativeResize="0"/>
          <p:nvPr/>
        </p:nvPicPr>
        <p:blipFill rotWithShape="1">
          <a:blip r:embed="rId2">
            <a:alphaModFix/>
          </a:blip>
          <a:srcRect/>
          <a:stretch/>
        </p:blipFill>
        <p:spPr>
          <a:xfrm>
            <a:off x="0" y="6531"/>
            <a:ext cx="9144000" cy="684493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a:stretch/>
        </p:blipFill>
        <p:spPr>
          <a:xfrm>
            <a:off x="0" y="6531"/>
            <a:ext cx="9144000" cy="684493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Diseño personalizado">
  <p:cSld name="6_Diseño personalizado">
    <p:spTree>
      <p:nvGrpSpPr>
        <p:cNvPr id="1" name="Shape 17"/>
        <p:cNvGrpSpPr/>
        <p:nvPr/>
      </p:nvGrpSpPr>
      <p:grpSpPr>
        <a:xfrm>
          <a:off x="0" y="0"/>
          <a:ext cx="0" cy="0"/>
          <a:chOff x="0" y="0"/>
          <a:chExt cx="0" cy="0"/>
        </a:xfrm>
      </p:grpSpPr>
      <p:pic>
        <p:nvPicPr>
          <p:cNvPr id="18" name="Google Shape;18;p10"/>
          <p:cNvPicPr preferRelativeResize="0"/>
          <p:nvPr/>
        </p:nvPicPr>
        <p:blipFill rotWithShape="1">
          <a:blip r:embed="rId2">
            <a:alphaModFix/>
          </a:blip>
          <a:srcRect/>
          <a:stretch/>
        </p:blipFill>
        <p:spPr>
          <a:xfrm>
            <a:off x="0" y="6531"/>
            <a:ext cx="9144000" cy="684493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7_Diseño personalizado">
  <p:cSld name="7_Diseño personalizado">
    <p:spTree>
      <p:nvGrpSpPr>
        <p:cNvPr id="1" name="Shape 19"/>
        <p:cNvGrpSpPr/>
        <p:nvPr/>
      </p:nvGrpSpPr>
      <p:grpSpPr>
        <a:xfrm>
          <a:off x="0" y="0"/>
          <a:ext cx="0" cy="0"/>
          <a:chOff x="0" y="0"/>
          <a:chExt cx="0" cy="0"/>
        </a:xfrm>
      </p:grpSpPr>
      <p:pic>
        <p:nvPicPr>
          <p:cNvPr id="20" name="Google Shape;20;p11"/>
          <p:cNvPicPr preferRelativeResize="0"/>
          <p:nvPr/>
        </p:nvPicPr>
        <p:blipFill rotWithShape="1">
          <a:blip r:embed="rId2">
            <a:alphaModFix/>
          </a:blip>
          <a:srcRect/>
          <a:stretch/>
        </p:blipFill>
        <p:spPr>
          <a:xfrm>
            <a:off x="0" y="6531"/>
            <a:ext cx="9144000" cy="684493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8_Diseño personalizado">
  <p:cSld name="8_Diseño personalizado">
    <p:spTree>
      <p:nvGrpSpPr>
        <p:cNvPr id="1" name="Shape 21"/>
        <p:cNvGrpSpPr/>
        <p:nvPr/>
      </p:nvGrpSpPr>
      <p:grpSpPr>
        <a:xfrm>
          <a:off x="0" y="0"/>
          <a:ext cx="0" cy="0"/>
          <a:chOff x="0" y="0"/>
          <a:chExt cx="0" cy="0"/>
        </a:xfrm>
      </p:grpSpPr>
      <p:pic>
        <p:nvPicPr>
          <p:cNvPr id="22" name="Google Shape;22;p12"/>
          <p:cNvPicPr preferRelativeResize="0"/>
          <p:nvPr/>
        </p:nvPicPr>
        <p:blipFill rotWithShape="1">
          <a:blip r:embed="rId2">
            <a:alphaModFix/>
          </a:blip>
          <a:srcRect/>
          <a:stretch/>
        </p:blipFill>
        <p:spPr>
          <a:xfrm>
            <a:off x="0" y="6531"/>
            <a:ext cx="9144000" cy="684493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_Diseño personalizado">
  <p:cSld name="9_Diseño personalizado">
    <p:spTree>
      <p:nvGrpSpPr>
        <p:cNvPr id="1" name="Shape 23"/>
        <p:cNvGrpSpPr/>
        <p:nvPr/>
      </p:nvGrpSpPr>
      <p:grpSpPr>
        <a:xfrm>
          <a:off x="0" y="0"/>
          <a:ext cx="0" cy="0"/>
          <a:chOff x="0" y="0"/>
          <a:chExt cx="0" cy="0"/>
        </a:xfrm>
      </p:grpSpPr>
      <p:pic>
        <p:nvPicPr>
          <p:cNvPr id="24" name="Google Shape;24;p13"/>
          <p:cNvPicPr preferRelativeResize="0"/>
          <p:nvPr/>
        </p:nvPicPr>
        <p:blipFill rotWithShape="1">
          <a:blip r:embed="rId2">
            <a:alphaModFix/>
          </a:blip>
          <a:srcRect/>
          <a:stretch/>
        </p:blipFill>
        <p:spPr>
          <a:xfrm>
            <a:off x="0" y="6531"/>
            <a:ext cx="9144000" cy="684493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_Diseño personalizado">
  <p:cSld name="10_Diseño personalizado">
    <p:spTree>
      <p:nvGrpSpPr>
        <p:cNvPr id="1" name="Shape 25"/>
        <p:cNvGrpSpPr/>
        <p:nvPr/>
      </p:nvGrpSpPr>
      <p:grpSpPr>
        <a:xfrm>
          <a:off x="0" y="0"/>
          <a:ext cx="0" cy="0"/>
          <a:chOff x="0" y="0"/>
          <a:chExt cx="0" cy="0"/>
        </a:xfrm>
      </p:grpSpPr>
      <p:pic>
        <p:nvPicPr>
          <p:cNvPr id="26" name="Google Shape;26;p14"/>
          <p:cNvPicPr preferRelativeResize="0"/>
          <p:nvPr/>
        </p:nvPicPr>
        <p:blipFill rotWithShape="1">
          <a:blip r:embed="rId2">
            <a:alphaModFix/>
          </a:blip>
          <a:srcRect/>
          <a:stretch/>
        </p:blipFill>
        <p:spPr>
          <a:xfrm>
            <a:off x="0" y="6531"/>
            <a:ext cx="9144000" cy="68449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xxxxxxxxx@usantoto.edu.c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2"/>
          <p:cNvSpPr txBox="1"/>
          <p:nvPr/>
        </p:nvSpPr>
        <p:spPr>
          <a:xfrm>
            <a:off x="96716" y="1779351"/>
            <a:ext cx="9144000" cy="32932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3200" b="1" i="0" u="none" strike="noStrike" cap="none" dirty="0" err="1">
                <a:solidFill>
                  <a:schemeClr val="dk1"/>
                </a:solidFill>
                <a:latin typeface="Calibri"/>
                <a:ea typeface="Calibri"/>
                <a:cs typeface="Calibri"/>
                <a:sym typeface="Calibri"/>
              </a:rPr>
              <a:t>Faculty</a:t>
            </a:r>
            <a:r>
              <a:rPr lang="es-CO" sz="3200" b="1" i="0" u="none" strike="noStrike" cap="none" dirty="0">
                <a:solidFill>
                  <a:schemeClr val="dk1"/>
                </a:solidFill>
                <a:latin typeface="Calibri"/>
                <a:ea typeface="Calibri"/>
                <a:cs typeface="Calibri"/>
                <a:sym typeface="Calibri"/>
              </a:rPr>
              <a:t>: </a:t>
            </a:r>
            <a:r>
              <a:rPr lang="es-CO" sz="3200" b="0" i="0" u="none" strike="noStrike" cap="none" dirty="0" err="1">
                <a:solidFill>
                  <a:schemeClr val="dk1"/>
                </a:solidFill>
                <a:latin typeface="Calibri"/>
                <a:ea typeface="Calibri"/>
                <a:cs typeface="Calibri"/>
                <a:sym typeface="Calibri"/>
              </a:rPr>
              <a:t>Systems</a:t>
            </a:r>
            <a:r>
              <a:rPr lang="es-CO" sz="3200" b="0" i="0" u="none" strike="noStrike" cap="none" dirty="0">
                <a:solidFill>
                  <a:schemeClr val="dk1"/>
                </a:solidFill>
                <a:latin typeface="Calibri"/>
                <a:ea typeface="Calibri"/>
                <a:cs typeface="Calibri"/>
                <a:sym typeface="Calibri"/>
              </a:rPr>
              <a:t> </a:t>
            </a:r>
            <a:r>
              <a:rPr lang="es-CO" sz="3200" b="0" i="0" u="none" strike="noStrike" cap="none" dirty="0" err="1">
                <a:solidFill>
                  <a:schemeClr val="dk1"/>
                </a:solidFill>
                <a:latin typeface="Calibri"/>
                <a:ea typeface="Calibri"/>
                <a:cs typeface="Calibri"/>
                <a:sym typeface="Calibri"/>
              </a:rPr>
              <a:t>engineer</a:t>
            </a: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3200" b="1" dirty="0" err="1">
                <a:solidFill>
                  <a:schemeClr val="dk1"/>
                </a:solidFill>
                <a:latin typeface="Calibri"/>
                <a:ea typeface="Calibri"/>
                <a:cs typeface="Calibri"/>
                <a:sym typeface="Calibri"/>
              </a:rPr>
              <a:t>Course</a:t>
            </a:r>
            <a:r>
              <a:rPr lang="es-CO" sz="3200" b="1"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Introduction</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of</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Programming</a:t>
            </a: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3200" b="1" dirty="0" err="1">
                <a:solidFill>
                  <a:schemeClr val="dk1"/>
                </a:solidFill>
                <a:latin typeface="Calibri"/>
                <a:ea typeface="Calibri"/>
                <a:cs typeface="Calibri"/>
                <a:sym typeface="Calibri"/>
              </a:rPr>
              <a:t>Topic</a:t>
            </a:r>
            <a:r>
              <a:rPr lang="es-CO" sz="3200" b="1" dirty="0">
                <a:solidFill>
                  <a:schemeClr val="dk1"/>
                </a:solidFill>
                <a:latin typeface="Calibri"/>
                <a:ea typeface="Calibri"/>
                <a:cs typeface="Calibri"/>
                <a:sym typeface="Calibri"/>
              </a:rPr>
              <a:t>: Fundamentals </a:t>
            </a:r>
            <a:r>
              <a:rPr lang="es-CO" sz="3200" b="1" dirty="0" err="1">
                <a:solidFill>
                  <a:schemeClr val="dk1"/>
                </a:solidFill>
                <a:latin typeface="Calibri"/>
                <a:ea typeface="Calibri"/>
                <a:cs typeface="Calibri"/>
                <a:sym typeface="Calibri"/>
              </a:rPr>
              <a:t>of</a:t>
            </a:r>
            <a:r>
              <a:rPr lang="es-CO" sz="3200" b="1" dirty="0">
                <a:solidFill>
                  <a:schemeClr val="dk1"/>
                </a:solidFill>
                <a:latin typeface="Calibri"/>
                <a:ea typeface="Calibri"/>
                <a:cs typeface="Calibri"/>
                <a:sym typeface="Calibri"/>
              </a:rPr>
              <a:t> software </a:t>
            </a:r>
            <a:r>
              <a:rPr lang="es-CO" sz="3200" b="1" dirty="0" err="1">
                <a:solidFill>
                  <a:schemeClr val="dk1"/>
                </a:solidFill>
                <a:latin typeface="Calibri"/>
                <a:ea typeface="Calibri"/>
                <a:cs typeface="Calibri"/>
                <a:sym typeface="Calibri"/>
              </a:rPr>
              <a:t>programming</a:t>
            </a:r>
            <a:r>
              <a:rPr lang="es-CO" sz="3200" b="1" dirty="0">
                <a:solidFill>
                  <a:schemeClr val="dk1"/>
                </a:solidFill>
                <a:latin typeface="Calibri"/>
                <a:ea typeface="Calibri"/>
                <a:cs typeface="Calibri"/>
                <a:sym typeface="Calibri"/>
              </a:rPr>
              <a:t> </a:t>
            </a:r>
            <a:r>
              <a:rPr lang="es-CO" sz="2800" b="1" dirty="0">
                <a:solidFill>
                  <a:schemeClr val="dk1"/>
                </a:solidFill>
                <a:latin typeface="Calibri"/>
                <a:ea typeface="Calibri"/>
                <a:cs typeface="Calibri"/>
                <a:sym typeface="Calibri"/>
              </a:rPr>
              <a:t>________________________________________________</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2800" b="1" dirty="0" err="1">
                <a:solidFill>
                  <a:schemeClr val="dk1"/>
                </a:solidFill>
                <a:latin typeface="Calibri"/>
                <a:ea typeface="Calibri"/>
                <a:cs typeface="Calibri"/>
                <a:sym typeface="Calibri"/>
              </a:rPr>
              <a:t>Socializer</a:t>
            </a:r>
            <a:r>
              <a:rPr lang="es-CO" sz="2800" b="1" dirty="0">
                <a:solidFill>
                  <a:schemeClr val="dk1"/>
                </a:solidFill>
                <a:latin typeface="Calibri"/>
                <a:ea typeface="Calibri"/>
                <a:cs typeface="Calibri"/>
                <a:sym typeface="Calibri"/>
              </a:rPr>
              <a:t>:</a:t>
            </a:r>
            <a:r>
              <a:rPr lang="es-CO" sz="2800" dirty="0">
                <a:solidFill>
                  <a:schemeClr val="dk1"/>
                </a:solidFill>
                <a:latin typeface="Calibri"/>
                <a:ea typeface="Calibri"/>
                <a:cs typeface="Calibri"/>
                <a:sym typeface="Calibri"/>
              </a:rPr>
              <a:t> 	Luis Fernando Castellanos Guarin</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2800" b="1" dirty="0">
                <a:solidFill>
                  <a:schemeClr val="dk1"/>
                </a:solidFill>
                <a:latin typeface="Calibri"/>
                <a:ea typeface="Calibri"/>
                <a:cs typeface="Calibri"/>
                <a:sym typeface="Calibri"/>
              </a:rPr>
              <a:t>Email:</a:t>
            </a:r>
            <a:r>
              <a:rPr lang="es-CO" sz="2800" dirty="0">
                <a:solidFill>
                  <a:schemeClr val="dk1"/>
                </a:solidFill>
                <a:latin typeface="Calibri"/>
                <a:ea typeface="Calibri"/>
                <a:cs typeface="Calibri"/>
                <a:sym typeface="Calibri"/>
              </a:rPr>
              <a:t> 	</a:t>
            </a:r>
            <a:r>
              <a:rPr lang="es-CO" sz="2800" u="sng" dirty="0">
                <a:solidFill>
                  <a:schemeClr val="dk1"/>
                </a:solidFill>
                <a:latin typeface="Calibri"/>
                <a:ea typeface="Calibri"/>
                <a:cs typeface="Calibri"/>
                <a:sym typeface="Calibri"/>
                <a:hlinkClick r:id="rId3"/>
              </a:rPr>
              <a:t>Luis.castellanosg@usantoto.edu.co</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2800" b="1" dirty="0" err="1">
                <a:solidFill>
                  <a:schemeClr val="dk1"/>
                </a:solidFill>
                <a:latin typeface="Calibri"/>
                <a:ea typeface="Calibri"/>
                <a:cs typeface="Calibri"/>
                <a:sym typeface="Calibri"/>
              </a:rPr>
              <a:t>Phone</a:t>
            </a:r>
            <a:r>
              <a:rPr lang="es-CO" sz="2800" b="1" dirty="0">
                <a:solidFill>
                  <a:schemeClr val="dk1"/>
                </a:solidFill>
                <a:latin typeface="Calibri"/>
                <a:ea typeface="Calibri"/>
                <a:cs typeface="Calibri"/>
                <a:sym typeface="Calibri"/>
              </a:rPr>
              <a:t>: </a:t>
            </a:r>
            <a:r>
              <a:rPr lang="es-CO" sz="2800" dirty="0">
                <a:solidFill>
                  <a:schemeClr val="dk1"/>
                </a:solidFill>
                <a:latin typeface="Calibri"/>
                <a:ea typeface="Calibri"/>
                <a:cs typeface="Calibri"/>
                <a:sym typeface="Calibri"/>
              </a:rPr>
              <a:t>         3214582098</a:t>
            </a:r>
            <a:endParaRPr sz="32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3"/>
          <p:cNvSpPr txBox="1"/>
          <p:nvPr/>
        </p:nvSpPr>
        <p:spPr>
          <a:xfrm>
            <a:off x="-1" y="889326"/>
            <a:ext cx="9223131" cy="424731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s-CO" sz="3200" b="1" u="sng" dirty="0" err="1">
                <a:solidFill>
                  <a:schemeClr val="dk1"/>
                </a:solidFill>
                <a:latin typeface="Calibri"/>
                <a:ea typeface="Calibri"/>
                <a:cs typeface="Calibri"/>
                <a:sym typeface="Calibri"/>
              </a:rPr>
              <a:t>Topics</a:t>
            </a:r>
            <a:endParaRPr sz="3200" b="1" dirty="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2400"/>
              <a:buFont typeface="Arial"/>
              <a:buChar char="•"/>
            </a:pPr>
            <a:r>
              <a:rPr lang="es-CO" sz="2400" b="1" dirty="0" err="1">
                <a:solidFill>
                  <a:schemeClr val="dk1"/>
                </a:solidFill>
                <a:latin typeface="Calibri"/>
                <a:ea typeface="Calibri"/>
                <a:cs typeface="Calibri"/>
                <a:sym typeface="Calibri"/>
              </a:rPr>
              <a:t>Course</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Introduction</a:t>
            </a:r>
            <a:r>
              <a:rPr lang="es-CO" sz="2400" b="1" dirty="0">
                <a:solidFill>
                  <a:schemeClr val="dk1"/>
                </a:solidFill>
                <a:latin typeface="Calibri"/>
                <a:ea typeface="Calibri"/>
                <a:cs typeface="Calibri"/>
                <a:sym typeface="Calibri"/>
              </a:rPr>
              <a:t>    </a:t>
            </a:r>
            <a:r>
              <a:rPr lang="es-CO" sz="2400" b="1" dirty="0">
                <a:solidFill>
                  <a:srgbClr val="A5A5A5"/>
                </a:solidFill>
                <a:latin typeface="Calibri"/>
                <a:ea typeface="Calibri"/>
                <a:cs typeface="Calibri"/>
                <a:sym typeface="Calibri"/>
              </a:rPr>
              <a:t>/ Introducción al curso</a:t>
            </a:r>
            <a:endParaRPr sz="2400" b="1" dirty="0">
              <a:solidFill>
                <a:srgbClr val="A5A5A5"/>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2400"/>
              <a:buFont typeface="Arial"/>
              <a:buChar char="•"/>
            </a:pPr>
            <a:r>
              <a:rPr lang="es-CO" sz="2400" b="1" dirty="0" err="1">
                <a:solidFill>
                  <a:schemeClr val="dk1"/>
                </a:solidFill>
                <a:latin typeface="Calibri"/>
                <a:ea typeface="Calibri"/>
                <a:cs typeface="Calibri"/>
                <a:sym typeface="Calibri"/>
              </a:rPr>
              <a:t>Course</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Objective</a:t>
            </a:r>
            <a:r>
              <a:rPr lang="es-CO" sz="2400" b="1" dirty="0">
                <a:solidFill>
                  <a:schemeClr val="dk1"/>
                </a:solidFill>
                <a:latin typeface="Calibri"/>
                <a:ea typeface="Calibri"/>
                <a:cs typeface="Calibri"/>
                <a:sym typeface="Calibri"/>
              </a:rPr>
              <a:t>        </a:t>
            </a:r>
            <a:r>
              <a:rPr lang="es-CO" sz="2400" b="1" dirty="0">
                <a:solidFill>
                  <a:srgbClr val="A5A5A5"/>
                </a:solidFill>
                <a:latin typeface="Calibri"/>
                <a:ea typeface="Calibri"/>
                <a:cs typeface="Calibri"/>
                <a:sym typeface="Calibri"/>
              </a:rPr>
              <a:t>/ Objetivo del curso</a:t>
            </a:r>
            <a:endParaRPr dirty="0"/>
          </a:p>
          <a:p>
            <a:pPr marL="285750" marR="0" lvl="0" indent="-285750" algn="just" rtl="0">
              <a:lnSpc>
                <a:spcPct val="150000"/>
              </a:lnSpc>
              <a:spcBef>
                <a:spcPts val="0"/>
              </a:spcBef>
              <a:spcAft>
                <a:spcPts val="0"/>
              </a:spcAft>
              <a:buClr>
                <a:schemeClr val="dk1"/>
              </a:buClr>
              <a:buSzPts val="2400"/>
              <a:buFont typeface="Arial"/>
              <a:buChar char="•"/>
            </a:pPr>
            <a:r>
              <a:rPr lang="es-CO" sz="2400" b="1" dirty="0" err="1">
                <a:solidFill>
                  <a:schemeClr val="dk1"/>
                </a:solidFill>
                <a:latin typeface="Calibri"/>
                <a:ea typeface="Calibri"/>
                <a:cs typeface="Calibri"/>
                <a:sym typeface="Calibri"/>
              </a:rPr>
              <a:t>Contents</a:t>
            </a:r>
            <a:r>
              <a:rPr lang="es-CO" sz="2400" b="1" dirty="0">
                <a:solidFill>
                  <a:schemeClr val="dk1"/>
                </a:solidFill>
                <a:latin typeface="Calibri"/>
                <a:ea typeface="Calibri"/>
                <a:cs typeface="Calibri"/>
                <a:sym typeface="Calibri"/>
              </a:rPr>
              <a:t>/</a:t>
            </a:r>
            <a:r>
              <a:rPr lang="es-CO" sz="2400" b="1" dirty="0" err="1">
                <a:solidFill>
                  <a:schemeClr val="dk1"/>
                </a:solidFill>
                <a:latin typeface="Calibri"/>
                <a:ea typeface="Calibri"/>
                <a:cs typeface="Calibri"/>
                <a:sym typeface="Calibri"/>
              </a:rPr>
              <a:t>Activities</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of</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the</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course</a:t>
            </a:r>
            <a:r>
              <a:rPr lang="es-CO" sz="2400" b="1" dirty="0">
                <a:solidFill>
                  <a:schemeClr val="dk1"/>
                </a:solidFill>
                <a:latin typeface="Calibri"/>
                <a:ea typeface="Calibri"/>
                <a:cs typeface="Calibri"/>
                <a:sym typeface="Calibri"/>
              </a:rPr>
              <a:t> </a:t>
            </a:r>
            <a:r>
              <a:rPr lang="es-CO" sz="2400" b="1" dirty="0">
                <a:solidFill>
                  <a:srgbClr val="A5A5A5"/>
                </a:solidFill>
                <a:latin typeface="Calibri"/>
                <a:ea typeface="Calibri"/>
                <a:cs typeface="Calibri"/>
                <a:sym typeface="Calibri"/>
              </a:rPr>
              <a:t>/ contenidos y actividades del curso</a:t>
            </a:r>
            <a:endParaRPr dirty="0"/>
          </a:p>
          <a:p>
            <a:pPr marL="285750" marR="0" lvl="0" indent="-285750" algn="just" rtl="0">
              <a:lnSpc>
                <a:spcPct val="150000"/>
              </a:lnSpc>
              <a:spcBef>
                <a:spcPts val="0"/>
              </a:spcBef>
              <a:spcAft>
                <a:spcPts val="0"/>
              </a:spcAft>
              <a:buClr>
                <a:schemeClr val="dk1"/>
              </a:buClr>
              <a:buSzPts val="2400"/>
              <a:buFont typeface="Arial"/>
              <a:buChar char="•"/>
            </a:pPr>
            <a:r>
              <a:rPr lang="es-CO" sz="2400" b="1" dirty="0" err="1">
                <a:solidFill>
                  <a:schemeClr val="dk1"/>
                </a:solidFill>
                <a:latin typeface="Calibri"/>
                <a:ea typeface="Calibri"/>
                <a:cs typeface="Calibri"/>
                <a:sym typeface="Calibri"/>
              </a:rPr>
              <a:t>Heading</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of</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the</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course</a:t>
            </a:r>
            <a:r>
              <a:rPr lang="es-CO" sz="2400" b="1" dirty="0">
                <a:solidFill>
                  <a:schemeClr val="dk1"/>
                </a:solidFill>
                <a:latin typeface="Calibri"/>
                <a:ea typeface="Calibri"/>
                <a:cs typeface="Calibri"/>
                <a:sym typeface="Calibri"/>
              </a:rPr>
              <a:t>      </a:t>
            </a:r>
            <a:r>
              <a:rPr lang="es-CO" sz="2400" b="1" dirty="0">
                <a:solidFill>
                  <a:srgbClr val="A5A5A5"/>
                </a:solidFill>
                <a:latin typeface="Calibri"/>
                <a:ea typeface="Calibri"/>
                <a:cs typeface="Calibri"/>
                <a:sym typeface="Calibri"/>
              </a:rPr>
              <a:t>/rubrica del curso</a:t>
            </a:r>
            <a:endParaRPr dirty="0"/>
          </a:p>
          <a:p>
            <a:pPr marL="285750" marR="0" lvl="0" indent="-285750" algn="just" rtl="0">
              <a:lnSpc>
                <a:spcPct val="150000"/>
              </a:lnSpc>
              <a:spcBef>
                <a:spcPts val="0"/>
              </a:spcBef>
              <a:spcAft>
                <a:spcPts val="0"/>
              </a:spcAft>
              <a:buClr>
                <a:schemeClr val="dk1"/>
              </a:buClr>
              <a:buSzPts val="2400"/>
              <a:buFont typeface="Arial"/>
              <a:buChar char="•"/>
            </a:pPr>
            <a:r>
              <a:rPr lang="es-CO" sz="2400" b="1" dirty="0" err="1">
                <a:solidFill>
                  <a:schemeClr val="dk1"/>
                </a:solidFill>
                <a:latin typeface="Calibri"/>
                <a:ea typeface="Calibri"/>
                <a:cs typeface="Calibri"/>
                <a:sym typeface="Calibri"/>
              </a:rPr>
              <a:t>How</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the</a:t>
            </a:r>
            <a:r>
              <a:rPr lang="es-CO" sz="2400" b="1" dirty="0">
                <a:solidFill>
                  <a:schemeClr val="dk1"/>
                </a:solidFill>
                <a:latin typeface="Calibri"/>
                <a:ea typeface="Calibri"/>
                <a:cs typeface="Calibri"/>
                <a:sym typeface="Calibri"/>
              </a:rPr>
              <a:t> score </a:t>
            </a:r>
            <a:r>
              <a:rPr lang="es-CO" sz="2400" b="1" dirty="0" err="1">
                <a:solidFill>
                  <a:schemeClr val="dk1"/>
                </a:solidFill>
                <a:latin typeface="Calibri"/>
                <a:ea typeface="Calibri"/>
                <a:cs typeface="Calibri"/>
                <a:sym typeface="Calibri"/>
              </a:rPr>
              <a:t>on</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the</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course</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is</a:t>
            </a:r>
            <a:r>
              <a:rPr lang="es-CO" sz="2400" b="1" dirty="0">
                <a:solidFill>
                  <a:schemeClr val="dk1"/>
                </a:solidFill>
                <a:latin typeface="Calibri"/>
                <a:ea typeface="Calibri"/>
                <a:cs typeface="Calibri"/>
                <a:sym typeface="Calibri"/>
              </a:rPr>
              <a:t> </a:t>
            </a:r>
            <a:r>
              <a:rPr lang="es-CO" sz="2400" b="1" dirty="0" err="1">
                <a:solidFill>
                  <a:schemeClr val="dk1"/>
                </a:solidFill>
                <a:latin typeface="Calibri"/>
                <a:ea typeface="Calibri"/>
                <a:cs typeface="Calibri"/>
                <a:sym typeface="Calibri"/>
              </a:rPr>
              <a:t>calculated</a:t>
            </a:r>
            <a:endParaRPr dirty="0"/>
          </a:p>
          <a:p>
            <a:pPr marL="285750" marR="0" lvl="0" indent="-133350" algn="just" rtl="0">
              <a:lnSpc>
                <a:spcPct val="150000"/>
              </a:lnSpc>
              <a:spcBef>
                <a:spcPts val="0"/>
              </a:spcBef>
              <a:spcAft>
                <a:spcPts val="0"/>
              </a:spcAft>
              <a:buClr>
                <a:schemeClr val="dk1"/>
              </a:buClr>
              <a:buSzPts val="2400"/>
              <a:buFont typeface="Arial"/>
              <a:buNone/>
            </a:pPr>
            <a:endParaRPr sz="2400" b="1" dirty="0">
              <a:solidFill>
                <a:srgbClr val="A5A5A5"/>
              </a:solidFill>
              <a:latin typeface="Calibri"/>
              <a:ea typeface="Calibri"/>
              <a:cs typeface="Calibri"/>
              <a:sym typeface="Calibri"/>
            </a:endParaRPr>
          </a:p>
        </p:txBody>
      </p:sp>
      <p:sp>
        <p:nvSpPr>
          <p:cNvPr id="42" name="Google Shape;42;p3"/>
          <p:cNvSpPr/>
          <p:nvPr/>
        </p:nvSpPr>
        <p:spPr>
          <a:xfrm>
            <a:off x="3591351" y="1383458"/>
            <a:ext cx="5184576" cy="571500"/>
          </a:xfrm>
          <a:prstGeom prst="rect">
            <a:avLst/>
          </a:prstGeom>
          <a:noFill/>
          <a:ln>
            <a:noFill/>
          </a:ln>
        </p:spPr>
        <p:txBody>
          <a:bodyPr spcFirstLastPara="1" wrap="square" lIns="91425" tIns="45700" rIns="91425" bIns="45700" anchor="t" anchorCtr="0">
            <a:noAutofit/>
          </a:bodyPr>
          <a:lstStyle/>
          <a:p>
            <a:pPr marL="457200" marR="0" lvl="1" indent="0" algn="r" rtl="0">
              <a:spcBef>
                <a:spcPts val="0"/>
              </a:spcBef>
              <a:spcAft>
                <a:spcPts val="0"/>
              </a:spcAft>
              <a:buNone/>
            </a:pPr>
            <a:endParaRPr sz="2400" b="1" i="0" u="sng"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4"/>
          <p:cNvSpPr/>
          <p:nvPr/>
        </p:nvSpPr>
        <p:spPr>
          <a:xfrm>
            <a:off x="0" y="422962"/>
            <a:ext cx="5184576" cy="571500"/>
          </a:xfrm>
          <a:prstGeom prst="rect">
            <a:avLst/>
          </a:prstGeom>
          <a:solidFill>
            <a:srgbClr val="0849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2400" b="1">
                <a:solidFill>
                  <a:schemeClr val="lt1"/>
                </a:solidFill>
                <a:latin typeface="Calibri"/>
                <a:ea typeface="Calibri"/>
                <a:cs typeface="Calibri"/>
                <a:sym typeface="Calibri"/>
              </a:rPr>
              <a:t>Course Introduction</a:t>
            </a:r>
            <a:endParaRPr sz="2400" b="1" u="sng">
              <a:solidFill>
                <a:schemeClr val="lt1"/>
              </a:solidFill>
              <a:latin typeface="Calibri"/>
              <a:ea typeface="Calibri"/>
              <a:cs typeface="Calibri"/>
              <a:sym typeface="Calibri"/>
            </a:endParaRPr>
          </a:p>
          <a:p>
            <a:pPr marL="0" marR="0" lvl="0" indent="0" algn="l" rtl="0">
              <a:spcBef>
                <a:spcPts val="0"/>
              </a:spcBef>
              <a:spcAft>
                <a:spcPts val="0"/>
              </a:spcAft>
              <a:buNone/>
            </a:pPr>
            <a:endParaRPr sz="2400" b="1" u="sng">
              <a:solidFill>
                <a:schemeClr val="lt1"/>
              </a:solidFill>
              <a:latin typeface="Calibri"/>
              <a:ea typeface="Calibri"/>
              <a:cs typeface="Calibri"/>
              <a:sym typeface="Calibri"/>
            </a:endParaRPr>
          </a:p>
        </p:txBody>
      </p:sp>
      <p:sp>
        <p:nvSpPr>
          <p:cNvPr id="48" name="Google Shape;48;p4"/>
          <p:cNvSpPr/>
          <p:nvPr/>
        </p:nvSpPr>
        <p:spPr>
          <a:xfrm>
            <a:off x="179512" y="1556792"/>
            <a:ext cx="8712968" cy="403187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1800">
                <a:solidFill>
                  <a:schemeClr val="dk1"/>
                </a:solidFill>
                <a:latin typeface="Calibri"/>
                <a:ea typeface="Calibri"/>
                <a:cs typeface="Calibri"/>
                <a:sym typeface="Calibri"/>
              </a:rPr>
              <a:t>Welcome to the world of programming! I think the best way to learn to program is to really “</a:t>
            </a:r>
            <a:r>
              <a:rPr lang="es-CO" sz="2000" b="1" i="1">
                <a:solidFill>
                  <a:schemeClr val="dk1"/>
                </a:solidFill>
                <a:latin typeface="Calibri"/>
                <a:ea typeface="Calibri"/>
                <a:cs typeface="Calibri"/>
                <a:sym typeface="Calibri"/>
              </a:rPr>
              <a:t>programming and programming and programming and if you run out or get bored you should return to reschedule</a:t>
            </a:r>
            <a:r>
              <a:rPr lang="es-CO" sz="1800">
                <a:solidFill>
                  <a:schemeClr val="dk1"/>
                </a:solidFill>
                <a:latin typeface="Calibri"/>
                <a:ea typeface="Calibri"/>
                <a:cs typeface="Calibri"/>
                <a:sym typeface="Calibri"/>
              </a:rPr>
              <a:t>”, so let's build our first example programs. In the exercises we will not try to immediately understand the computer programming, only with the study, the practice, and the good disposition of each one, as we advance in the course several of the “mysteries” will be revealed.</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s-CO" sz="1800">
                <a:solidFill>
                  <a:srgbClr val="A5A5A5"/>
                </a:solidFill>
                <a:latin typeface="Calibri"/>
                <a:ea typeface="Calibri"/>
                <a:cs typeface="Calibri"/>
                <a:sym typeface="Calibri"/>
              </a:rPr>
              <a:t>Bienvenido al mundo de la programación! Creo que la mejor manera de aprender a programar es “</a:t>
            </a:r>
            <a:r>
              <a:rPr lang="es-CO" sz="1800" i="1">
                <a:solidFill>
                  <a:srgbClr val="A5A5A5"/>
                </a:solidFill>
                <a:latin typeface="Calibri"/>
                <a:ea typeface="Calibri"/>
                <a:cs typeface="Calibri"/>
                <a:sym typeface="Calibri"/>
              </a:rPr>
              <a:t>programando y programando y programando y si te agotas o te aburres vuelves a programar</a:t>
            </a:r>
            <a:r>
              <a:rPr lang="es-CO" sz="1800">
                <a:solidFill>
                  <a:srgbClr val="A5A5A5"/>
                </a:solidFill>
                <a:latin typeface="Calibri"/>
                <a:ea typeface="Calibri"/>
                <a:cs typeface="Calibri"/>
                <a:sym typeface="Calibri"/>
              </a:rPr>
              <a:t>”, así que vamos a construir nuestros primeros programas de ejemplo. En los ejercicios no pretenderemos comprender de inmediato la programación de computadores, solo con el estudio, la práctica, y la buena disposición de cada uno, a medida que avancemos en el curso se revelarán varios de los “misterios”. </a:t>
            </a:r>
            <a:endParaRPr sz="1800">
              <a:solidFill>
                <a:srgbClr val="A5A5A5"/>
              </a:solidFill>
              <a:latin typeface="Calibri"/>
              <a:ea typeface="Calibri"/>
              <a:cs typeface="Calibri"/>
              <a:sym typeface="Calibri"/>
            </a:endParaRPr>
          </a:p>
          <a:p>
            <a:pPr marL="0" marR="0" lvl="0" indent="0" algn="just" rtl="0">
              <a:spcBef>
                <a:spcPts val="0"/>
              </a:spcBef>
              <a:spcAft>
                <a:spcPts val="0"/>
              </a:spcAft>
              <a:buNone/>
            </a:pPr>
            <a:endParaRPr sz="18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4"/>
          <p:cNvSpPr/>
          <p:nvPr/>
        </p:nvSpPr>
        <p:spPr>
          <a:xfrm>
            <a:off x="0" y="422962"/>
            <a:ext cx="5184576" cy="571500"/>
          </a:xfrm>
          <a:prstGeom prst="rect">
            <a:avLst/>
          </a:prstGeom>
          <a:solidFill>
            <a:srgbClr val="084970"/>
          </a:solidFill>
          <a:ln>
            <a:noFill/>
          </a:ln>
        </p:spPr>
        <p:txBody>
          <a:bodyPr spcFirstLastPara="1" wrap="square" lIns="91425" tIns="45700" rIns="91425" bIns="45700" anchor="ctr" anchorCtr="0">
            <a:noAutofit/>
          </a:bodyPr>
          <a:lstStyle/>
          <a:p>
            <a:pPr lvl="0"/>
            <a:r>
              <a:rPr lang="es-CO" sz="2400" b="1" dirty="0" err="1">
                <a:solidFill>
                  <a:schemeClr val="lt1"/>
                </a:solidFill>
                <a:latin typeface="Calibri"/>
                <a:ea typeface="Calibri"/>
                <a:cs typeface="Calibri"/>
                <a:sym typeface="Calibri"/>
              </a:rPr>
              <a:t>Course</a:t>
            </a:r>
            <a:r>
              <a:rPr lang="es-CO" sz="2400" b="1" dirty="0">
                <a:solidFill>
                  <a:schemeClr val="lt1"/>
                </a:solidFill>
                <a:latin typeface="Calibri"/>
                <a:ea typeface="Calibri"/>
                <a:cs typeface="Calibri"/>
                <a:sym typeface="Calibri"/>
              </a:rPr>
              <a:t> </a:t>
            </a:r>
            <a:r>
              <a:rPr lang="es-CO" sz="2400" b="1" dirty="0" err="1">
                <a:solidFill>
                  <a:schemeClr val="lt1"/>
                </a:solidFill>
                <a:latin typeface="Calibri"/>
                <a:ea typeface="Calibri"/>
                <a:cs typeface="Calibri"/>
                <a:sym typeface="Calibri"/>
              </a:rPr>
              <a:t>Objective</a:t>
            </a:r>
            <a:r>
              <a:rPr lang="es-CO" sz="2400" b="1" dirty="0">
                <a:solidFill>
                  <a:schemeClr val="lt1"/>
                </a:solidFill>
                <a:latin typeface="Calibri"/>
                <a:ea typeface="Calibri"/>
                <a:cs typeface="Calibri"/>
                <a:sym typeface="Calibri"/>
              </a:rPr>
              <a:t> </a:t>
            </a:r>
            <a:endParaRPr sz="2400" b="1" u="sng" dirty="0">
              <a:solidFill>
                <a:schemeClr val="lt1"/>
              </a:solidFill>
              <a:latin typeface="Calibri"/>
              <a:ea typeface="Calibri"/>
              <a:cs typeface="Calibri"/>
              <a:sym typeface="Calibri"/>
            </a:endParaRPr>
          </a:p>
        </p:txBody>
      </p:sp>
      <p:sp>
        <p:nvSpPr>
          <p:cNvPr id="48" name="Google Shape;48;p4"/>
          <p:cNvSpPr/>
          <p:nvPr/>
        </p:nvSpPr>
        <p:spPr>
          <a:xfrm>
            <a:off x="193182" y="1556792"/>
            <a:ext cx="8699297" cy="3414453"/>
          </a:xfrm>
          <a:prstGeom prst="rect">
            <a:avLst/>
          </a:prstGeom>
          <a:noFill/>
          <a:ln>
            <a:noFill/>
          </a:ln>
        </p:spPr>
        <p:txBody>
          <a:bodyPr spcFirstLastPara="1" wrap="square" lIns="91425" tIns="45700" rIns="91425" bIns="45700" anchor="t" anchorCtr="0">
            <a:spAutoFit/>
          </a:bodyPr>
          <a:lstStyle/>
          <a:p>
            <a:pPr lvl="0" algn="just"/>
            <a:r>
              <a:rPr lang="es-ES" sz="1800" dirty="0">
                <a:solidFill>
                  <a:schemeClr val="dk1"/>
                </a:solidFill>
                <a:latin typeface="Calibri"/>
                <a:ea typeface="Calibri"/>
                <a:cs typeface="Calibri"/>
                <a:sym typeface="Calibri"/>
              </a:rPr>
              <a:t>Para dar respuesta a la misión del programa en cuanto a “propiciar espacios […] fundamentados en… análisis y generación de nuevos conocimientos, con los cuales es posible alcanzar […] el desarrollo y el avance tecnológico” (</a:t>
            </a:r>
            <a:r>
              <a:rPr lang="es-ES" sz="1800" dirty="0" err="1">
                <a:solidFill>
                  <a:schemeClr val="dk1"/>
                </a:solidFill>
                <a:latin typeface="Calibri"/>
                <a:ea typeface="Calibri"/>
                <a:cs typeface="Calibri"/>
                <a:sym typeface="Calibri"/>
              </a:rPr>
              <a:t>USTA</a:t>
            </a:r>
            <a:r>
              <a:rPr lang="es-ES" sz="1800" dirty="0">
                <a:solidFill>
                  <a:schemeClr val="dk1"/>
                </a:solidFill>
                <a:latin typeface="Calibri"/>
                <a:ea typeface="Calibri"/>
                <a:cs typeface="Calibri"/>
                <a:sym typeface="Calibri"/>
              </a:rPr>
              <a:t>, 2010a, p.1). y para contribuir con el objetivo general del programa, referido a “Formar ingenieros que ingresen al servicio profesional dotados de las técnicas más actualizadas del pensamiento, gestión, análisis, diseño, implementación, puesta a punto y mantenimiento de los proyectos propios de la Ingeniería de Sistemas e Informática …” (</a:t>
            </a:r>
            <a:r>
              <a:rPr lang="es-ES" sz="1800" dirty="0" err="1">
                <a:solidFill>
                  <a:schemeClr val="dk1"/>
                </a:solidFill>
                <a:latin typeface="Calibri"/>
                <a:ea typeface="Calibri"/>
                <a:cs typeface="Calibri"/>
                <a:sym typeface="Calibri"/>
              </a:rPr>
              <a:t>USTA</a:t>
            </a:r>
            <a:r>
              <a:rPr lang="es-ES" sz="1800" dirty="0">
                <a:solidFill>
                  <a:schemeClr val="dk1"/>
                </a:solidFill>
                <a:latin typeface="Calibri"/>
                <a:ea typeface="Calibri"/>
                <a:cs typeface="Calibri"/>
                <a:sym typeface="Calibri"/>
              </a:rPr>
              <a:t>, 2010a, p.8).</a:t>
            </a:r>
          </a:p>
          <a:p>
            <a:pPr lvl="0" algn="just"/>
            <a:endParaRPr lang="es-ES" sz="1800" dirty="0">
              <a:solidFill>
                <a:schemeClr val="dk1"/>
              </a:solidFill>
              <a:latin typeface="Calibri"/>
              <a:ea typeface="Calibri"/>
              <a:cs typeface="Calibri"/>
              <a:sym typeface="Calibri"/>
            </a:endParaRPr>
          </a:p>
          <a:p>
            <a:pPr lvl="0" algn="just"/>
            <a:r>
              <a:rPr lang="es-ES" sz="1800" dirty="0">
                <a:solidFill>
                  <a:schemeClr val="dk1"/>
                </a:solidFill>
                <a:latin typeface="Calibri"/>
                <a:ea typeface="Calibri"/>
                <a:cs typeface="Calibri"/>
                <a:sym typeface="Calibri"/>
              </a:rPr>
              <a:t>El espacio académico de introducción a la programación busca que el estudiante identifique </a:t>
            </a:r>
            <a:r>
              <a:rPr lang="es-ES" sz="1800" b="1" dirty="0">
                <a:solidFill>
                  <a:schemeClr val="dk1"/>
                </a:solidFill>
                <a:latin typeface="Calibri"/>
                <a:ea typeface="Calibri"/>
                <a:cs typeface="Calibri"/>
                <a:sym typeface="Calibri"/>
              </a:rPr>
              <a:t>de manera lógica todos los aspectos relacionados a una situación particular</a:t>
            </a:r>
            <a:r>
              <a:rPr lang="es-ES" sz="1800" dirty="0">
                <a:solidFill>
                  <a:schemeClr val="dk1"/>
                </a:solidFill>
                <a:latin typeface="Calibri"/>
                <a:ea typeface="Calibri"/>
                <a:cs typeface="Calibri"/>
                <a:sym typeface="Calibri"/>
              </a:rPr>
              <a:t>, de tal manera que evidencie la necesidad de seguir un flujo de pasos que le permita llegar a una solución, haciendo uso de </a:t>
            </a:r>
            <a:r>
              <a:rPr lang="es-ES" sz="1800" b="1" dirty="0">
                <a:solidFill>
                  <a:schemeClr val="dk1"/>
                </a:solidFill>
                <a:latin typeface="Calibri"/>
                <a:ea typeface="Calibri"/>
                <a:cs typeface="Calibri"/>
                <a:sym typeface="Calibri"/>
              </a:rPr>
              <a:t>elementos propios de la programación</a:t>
            </a:r>
            <a:r>
              <a:rPr lang="es-ES" sz="1800" dirty="0">
                <a:solidFill>
                  <a:schemeClr val="dk1"/>
                </a:solidFill>
                <a:latin typeface="Calibri"/>
                <a:ea typeface="Calibri"/>
                <a:cs typeface="Calibri"/>
                <a:sym typeface="Calibri"/>
              </a:rPr>
              <a:t>.</a:t>
            </a:r>
            <a:endParaRPr sz="18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91222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4"/>
          <p:cNvSpPr/>
          <p:nvPr/>
        </p:nvSpPr>
        <p:spPr>
          <a:xfrm>
            <a:off x="0" y="422962"/>
            <a:ext cx="5184576" cy="571500"/>
          </a:xfrm>
          <a:prstGeom prst="rect">
            <a:avLst/>
          </a:prstGeom>
          <a:solidFill>
            <a:srgbClr val="084970"/>
          </a:solidFill>
          <a:ln>
            <a:noFill/>
          </a:ln>
        </p:spPr>
        <p:txBody>
          <a:bodyPr spcFirstLastPara="1" wrap="square" lIns="91425" tIns="45700" rIns="91425" bIns="45700" anchor="ctr" anchorCtr="0">
            <a:noAutofit/>
          </a:bodyPr>
          <a:lstStyle/>
          <a:p>
            <a:pPr lvl="0"/>
            <a:r>
              <a:rPr lang="en-US" sz="2400" b="1" dirty="0">
                <a:solidFill>
                  <a:schemeClr val="lt1"/>
                </a:solidFill>
                <a:latin typeface="Calibri"/>
                <a:ea typeface="Calibri"/>
                <a:cs typeface="Calibri"/>
                <a:sym typeface="Calibri"/>
              </a:rPr>
              <a:t>Contents/Activities of the course </a:t>
            </a:r>
            <a:endParaRPr sz="2400" b="1" u="sng" dirty="0">
              <a:solidFill>
                <a:schemeClr val="lt1"/>
              </a:solidFill>
              <a:latin typeface="Calibri"/>
              <a:ea typeface="Calibri"/>
              <a:cs typeface="Calibri"/>
              <a:sym typeface="Calibri"/>
            </a:endParaRPr>
          </a:p>
        </p:txBody>
      </p:sp>
      <p:sp>
        <p:nvSpPr>
          <p:cNvPr id="48" name="Google Shape;48;p4"/>
          <p:cNvSpPr/>
          <p:nvPr/>
        </p:nvSpPr>
        <p:spPr>
          <a:xfrm>
            <a:off x="222351" y="1166862"/>
            <a:ext cx="8699297" cy="4524275"/>
          </a:xfrm>
          <a:prstGeom prst="rect">
            <a:avLst/>
          </a:prstGeom>
          <a:noFill/>
          <a:ln>
            <a:noFill/>
          </a:ln>
        </p:spPr>
        <p:txBody>
          <a:bodyPr spcFirstLastPara="1" wrap="square" lIns="91425" tIns="45700" rIns="91425" bIns="45700" anchor="t" anchorCtr="0">
            <a:spAutoFit/>
          </a:bodyPr>
          <a:lstStyle/>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Fundamentos de la programación de software</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Introducción al uso de herramientas CASE para programación.</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Conceptos del uso de herramientas </a:t>
            </a:r>
            <a:r>
              <a:rPr lang="es-ES" sz="1800" dirty="0" err="1">
                <a:solidFill>
                  <a:schemeClr val="tx1"/>
                </a:solidFill>
                <a:latin typeface="Calibri"/>
                <a:ea typeface="Calibri"/>
                <a:cs typeface="Calibri"/>
                <a:sym typeface="Calibri"/>
              </a:rPr>
              <a:t>drag&amp;drop</a:t>
            </a:r>
            <a:r>
              <a:rPr lang="es-ES" sz="1800" dirty="0">
                <a:solidFill>
                  <a:schemeClr val="tx1"/>
                </a:solidFill>
                <a:latin typeface="Calibri"/>
                <a:ea typeface="Calibri"/>
                <a:cs typeface="Calibri"/>
                <a:sym typeface="Calibri"/>
              </a:rPr>
              <a:t> en programación</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Estructura condicional en un diagrama y su símil en código Java y PYTHON</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Estructura condicional simple y compleja de uso de </a:t>
            </a:r>
            <a:r>
              <a:rPr lang="es-ES" sz="1800" dirty="0" err="1">
                <a:solidFill>
                  <a:schemeClr val="tx1"/>
                </a:solidFill>
                <a:latin typeface="Calibri"/>
                <a:ea typeface="Calibri"/>
                <a:cs typeface="Calibri"/>
                <a:sym typeface="Calibri"/>
              </a:rPr>
              <a:t>IF</a:t>
            </a:r>
            <a:endParaRPr lang="es-ES" sz="1800" dirty="0">
              <a:solidFill>
                <a:schemeClr val="tx1"/>
              </a:solidFill>
              <a:latin typeface="Calibri"/>
              <a:ea typeface="Calibri"/>
              <a:cs typeface="Calibri"/>
              <a:sym typeface="Calibri"/>
            </a:endParaRP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Ciclo </a:t>
            </a:r>
            <a:r>
              <a:rPr lang="es-ES" sz="1800" dirty="0" err="1">
                <a:solidFill>
                  <a:schemeClr val="tx1"/>
                </a:solidFill>
                <a:latin typeface="Calibri"/>
                <a:ea typeface="Calibri"/>
                <a:cs typeface="Calibri"/>
                <a:sym typeface="Calibri"/>
              </a:rPr>
              <a:t>FOR</a:t>
            </a:r>
            <a:r>
              <a:rPr lang="es-ES" sz="1800" dirty="0">
                <a:solidFill>
                  <a:schemeClr val="tx1"/>
                </a:solidFill>
                <a:latin typeface="Calibri"/>
                <a:ea typeface="Calibri"/>
                <a:cs typeface="Calibri"/>
                <a:sym typeface="Calibri"/>
              </a:rPr>
              <a:t>, diagramas y su representación en código</a:t>
            </a:r>
          </a:p>
          <a:p>
            <a:pPr marL="285750" lvl="0" indent="-285750" algn="just">
              <a:buFont typeface="Arial" panose="020B0604020202020204" pitchFamily="34" charset="0"/>
              <a:buChar char="•"/>
            </a:pPr>
            <a:r>
              <a:rPr lang="es-CO" sz="1800" dirty="0">
                <a:solidFill>
                  <a:schemeClr val="tx1"/>
                </a:solidFill>
                <a:latin typeface="Calibri"/>
                <a:ea typeface="Calibri"/>
                <a:cs typeface="Calibri"/>
                <a:sym typeface="Calibri"/>
              </a:rPr>
              <a:t>Ciclo </a:t>
            </a:r>
            <a:r>
              <a:rPr lang="es-CO" sz="1800" dirty="0" err="1">
                <a:solidFill>
                  <a:schemeClr val="tx1"/>
                </a:solidFill>
                <a:latin typeface="Calibri"/>
                <a:ea typeface="Calibri"/>
                <a:cs typeface="Calibri"/>
                <a:sym typeface="Calibri"/>
              </a:rPr>
              <a:t>FOR</a:t>
            </a:r>
            <a:r>
              <a:rPr lang="es-CO" sz="1800" dirty="0">
                <a:solidFill>
                  <a:schemeClr val="tx1"/>
                </a:solidFill>
                <a:latin typeface="Calibri"/>
                <a:ea typeface="Calibri"/>
                <a:cs typeface="Calibri"/>
                <a:sym typeface="Calibri"/>
              </a:rPr>
              <a:t> con uso de sentencias </a:t>
            </a:r>
            <a:r>
              <a:rPr lang="es-CO" sz="1800" dirty="0" err="1">
                <a:solidFill>
                  <a:schemeClr val="tx1"/>
                </a:solidFill>
                <a:latin typeface="Calibri"/>
                <a:ea typeface="Calibri"/>
                <a:cs typeface="Calibri"/>
                <a:sym typeface="Calibri"/>
              </a:rPr>
              <a:t>IF</a:t>
            </a:r>
            <a:r>
              <a:rPr lang="es-CO" sz="1800" dirty="0">
                <a:solidFill>
                  <a:schemeClr val="tx1"/>
                </a:solidFill>
                <a:latin typeface="Calibri"/>
                <a:ea typeface="Calibri"/>
                <a:cs typeface="Calibri"/>
                <a:sym typeface="Calibri"/>
              </a:rPr>
              <a:t> o uso anidado.</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Ciclo </a:t>
            </a:r>
            <a:r>
              <a:rPr lang="es-ES" sz="1800" dirty="0" err="1">
                <a:solidFill>
                  <a:schemeClr val="tx1"/>
                </a:solidFill>
                <a:latin typeface="Calibri"/>
                <a:ea typeface="Calibri"/>
                <a:cs typeface="Calibri"/>
                <a:sym typeface="Calibri"/>
              </a:rPr>
              <a:t>WHILE</a:t>
            </a:r>
            <a:r>
              <a:rPr lang="es-ES" sz="1800" dirty="0">
                <a:solidFill>
                  <a:schemeClr val="tx1"/>
                </a:solidFill>
                <a:latin typeface="Calibri"/>
                <a:ea typeface="Calibri"/>
                <a:cs typeface="Calibri"/>
                <a:sym typeface="Calibri"/>
              </a:rPr>
              <a:t> y su uso con otras estructuras condicionales.</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Ejercicios y talleres con ciclos </a:t>
            </a:r>
            <a:r>
              <a:rPr lang="es-ES" sz="1800" dirty="0" err="1">
                <a:solidFill>
                  <a:schemeClr val="tx1"/>
                </a:solidFill>
                <a:latin typeface="Calibri"/>
                <a:ea typeface="Calibri"/>
                <a:cs typeface="Calibri"/>
                <a:sym typeface="Calibri"/>
              </a:rPr>
              <a:t>While</a:t>
            </a:r>
            <a:r>
              <a:rPr lang="es-ES" sz="1800" dirty="0">
                <a:solidFill>
                  <a:schemeClr val="tx1"/>
                </a:solidFill>
                <a:latin typeface="Calibri"/>
                <a:ea typeface="Calibri"/>
                <a:cs typeface="Calibri"/>
                <a:sym typeface="Calibri"/>
              </a:rPr>
              <a:t>, </a:t>
            </a:r>
            <a:r>
              <a:rPr lang="es-ES" sz="1800" dirty="0" err="1">
                <a:solidFill>
                  <a:schemeClr val="tx1"/>
                </a:solidFill>
                <a:latin typeface="Calibri"/>
                <a:ea typeface="Calibri"/>
                <a:cs typeface="Calibri"/>
                <a:sym typeface="Calibri"/>
              </a:rPr>
              <a:t>FOR</a:t>
            </a:r>
            <a:r>
              <a:rPr lang="es-ES" sz="1800" dirty="0">
                <a:solidFill>
                  <a:schemeClr val="tx1"/>
                </a:solidFill>
                <a:latin typeface="Calibri"/>
                <a:ea typeface="Calibri"/>
                <a:cs typeface="Calibri"/>
                <a:sym typeface="Calibri"/>
              </a:rPr>
              <a:t>, estructuras condicionales y estructuras de opciones</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Programación de soluciones a  problemas matemáticos usando ciclos.</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Funciones y procedimientos en la programación de software</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Manejo de información usando arreglos unidimensionales</a:t>
            </a:r>
          </a:p>
          <a:p>
            <a:pPr marL="285750" lvl="0" indent="-285750" algn="just">
              <a:buFont typeface="Arial" panose="020B0604020202020204" pitchFamily="34" charset="0"/>
              <a:buChar char="•"/>
            </a:pPr>
            <a:r>
              <a:rPr lang="es-ES" sz="1800" dirty="0">
                <a:solidFill>
                  <a:schemeClr val="tx1"/>
                </a:solidFill>
                <a:latin typeface="Calibri"/>
                <a:ea typeface="Calibri"/>
                <a:cs typeface="Calibri"/>
                <a:sym typeface="Calibri"/>
              </a:rPr>
              <a:t>Operaciones </a:t>
            </a:r>
            <a:r>
              <a:rPr lang="es-ES" sz="1800" dirty="0" err="1">
                <a:solidFill>
                  <a:schemeClr val="tx1"/>
                </a:solidFill>
                <a:latin typeface="Calibri"/>
                <a:ea typeface="Calibri"/>
                <a:cs typeface="Calibri"/>
                <a:sym typeface="Calibri"/>
              </a:rPr>
              <a:t>matematicas</a:t>
            </a:r>
            <a:r>
              <a:rPr lang="es-ES" sz="1800" dirty="0">
                <a:solidFill>
                  <a:schemeClr val="tx1"/>
                </a:solidFill>
                <a:latin typeface="Calibri"/>
                <a:ea typeface="Calibri"/>
                <a:cs typeface="Calibri"/>
                <a:sym typeface="Calibri"/>
              </a:rPr>
              <a:t> simples con vectores</a:t>
            </a:r>
          </a:p>
          <a:p>
            <a:pPr marL="285750" lvl="0" indent="-285750" algn="just">
              <a:buFont typeface="Arial" panose="020B0604020202020204" pitchFamily="34" charset="0"/>
              <a:buChar char="•"/>
            </a:pPr>
            <a:r>
              <a:rPr lang="es-CO" sz="1800" dirty="0">
                <a:solidFill>
                  <a:schemeClr val="tx1"/>
                </a:solidFill>
                <a:latin typeface="Calibri"/>
                <a:ea typeface="Calibri"/>
                <a:cs typeface="Calibri"/>
                <a:sym typeface="Calibri"/>
              </a:rPr>
              <a:t>Operaciones  avanzadas con vectores.</a:t>
            </a:r>
          </a:p>
          <a:p>
            <a:pPr marL="285750" lvl="0" indent="-285750" algn="just">
              <a:buFont typeface="Arial" panose="020B0604020202020204" pitchFamily="34" charset="0"/>
              <a:buChar char="•"/>
            </a:pPr>
            <a:r>
              <a:rPr lang="es-CO" sz="1800" dirty="0">
                <a:solidFill>
                  <a:schemeClr val="tx1"/>
                </a:solidFill>
                <a:latin typeface="Calibri"/>
                <a:ea typeface="Calibri"/>
                <a:cs typeface="Calibri"/>
                <a:sym typeface="Calibri"/>
              </a:rPr>
              <a:t>Arreglos multidimensionales simples</a:t>
            </a:r>
            <a:endParaRPr sz="180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54862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4"/>
          <p:cNvSpPr/>
          <p:nvPr/>
        </p:nvSpPr>
        <p:spPr>
          <a:xfrm>
            <a:off x="0" y="422962"/>
            <a:ext cx="5184576" cy="571500"/>
          </a:xfrm>
          <a:prstGeom prst="rect">
            <a:avLst/>
          </a:prstGeom>
          <a:solidFill>
            <a:srgbClr val="084970"/>
          </a:solidFill>
          <a:ln>
            <a:noFill/>
          </a:ln>
        </p:spPr>
        <p:txBody>
          <a:bodyPr spcFirstLastPara="1" wrap="square" lIns="91425" tIns="45700" rIns="91425" bIns="45700" anchor="ctr" anchorCtr="0">
            <a:noAutofit/>
          </a:bodyPr>
          <a:lstStyle/>
          <a:p>
            <a:pPr lvl="0"/>
            <a:r>
              <a:rPr lang="en-US" sz="2400" b="1" dirty="0">
                <a:solidFill>
                  <a:schemeClr val="lt1"/>
                </a:solidFill>
                <a:latin typeface="Calibri"/>
                <a:ea typeface="Calibri"/>
                <a:cs typeface="Calibri"/>
                <a:sym typeface="Calibri"/>
              </a:rPr>
              <a:t>Heading of the course </a:t>
            </a:r>
            <a:endParaRPr sz="2400" b="1" u="sng" dirty="0">
              <a:solidFill>
                <a:schemeClr val="lt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E54F8397-185B-4512-8234-F76C63FC3D4B}"/>
              </a:ext>
            </a:extLst>
          </p:cNvPr>
          <p:cNvPicPr>
            <a:picLocks noChangeAspect="1"/>
          </p:cNvPicPr>
          <p:nvPr/>
        </p:nvPicPr>
        <p:blipFill>
          <a:blip r:embed="rId3"/>
          <a:stretch>
            <a:fillRect/>
          </a:stretch>
        </p:blipFill>
        <p:spPr>
          <a:xfrm>
            <a:off x="0" y="2568950"/>
            <a:ext cx="9144000" cy="1720100"/>
          </a:xfrm>
          <a:prstGeom prst="rect">
            <a:avLst/>
          </a:prstGeom>
        </p:spPr>
      </p:pic>
    </p:spTree>
    <p:extLst>
      <p:ext uri="{BB962C8B-B14F-4D97-AF65-F5344CB8AC3E}">
        <p14:creationId xmlns:p14="http://schemas.microsoft.com/office/powerpoint/2010/main" val="20096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5"/>
          <p:cNvSpPr/>
          <p:nvPr/>
        </p:nvSpPr>
        <p:spPr>
          <a:xfrm>
            <a:off x="89858" y="218122"/>
            <a:ext cx="7016335" cy="523220"/>
          </a:xfrm>
          <a:custGeom>
            <a:avLst/>
            <a:gdLst/>
            <a:ahLst/>
            <a:cxnLst/>
            <a:rect l="l" t="t" r="r" b="b"/>
            <a:pathLst>
              <a:path w="4897377" h="527983" extrusionOk="0">
                <a:moveTo>
                  <a:pt x="0" y="4763"/>
                </a:moveTo>
                <a:lnTo>
                  <a:pt x="4897377" y="0"/>
                </a:lnTo>
                <a:lnTo>
                  <a:pt x="4478277" y="527983"/>
                </a:lnTo>
                <a:lnTo>
                  <a:pt x="0" y="527983"/>
                </a:lnTo>
                <a:lnTo>
                  <a:pt x="0" y="4763"/>
                </a:lnTo>
                <a:close/>
              </a:path>
            </a:pathLst>
          </a:custGeom>
          <a:gradFill>
            <a:gsLst>
              <a:gs pos="0">
                <a:srgbClr val="3E7FCD"/>
              </a:gs>
              <a:gs pos="100000">
                <a:srgbClr val="96C0FF"/>
              </a:gs>
            </a:gsLst>
            <a:lin ang="1620000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2800"/>
              <a:buFont typeface="Calibri"/>
              <a:buNone/>
            </a:pPr>
            <a:r>
              <a:rPr lang="es-CO" sz="2800" b="1" dirty="0" err="1">
                <a:solidFill>
                  <a:schemeClr val="dk1"/>
                </a:solidFill>
                <a:latin typeface="Calibri"/>
                <a:ea typeface="Calibri"/>
                <a:cs typeface="Calibri"/>
                <a:sym typeface="Calibri"/>
              </a:rPr>
              <a:t>How</a:t>
            </a:r>
            <a:r>
              <a:rPr lang="es-CO" sz="2800" b="1" dirty="0">
                <a:solidFill>
                  <a:schemeClr val="dk1"/>
                </a:solidFill>
                <a:latin typeface="Calibri"/>
                <a:ea typeface="Calibri"/>
                <a:cs typeface="Calibri"/>
                <a:sym typeface="Calibri"/>
              </a:rPr>
              <a:t> </a:t>
            </a:r>
            <a:r>
              <a:rPr lang="es-CO" sz="2800" b="1" dirty="0" err="1">
                <a:solidFill>
                  <a:schemeClr val="dk1"/>
                </a:solidFill>
                <a:latin typeface="Calibri"/>
                <a:ea typeface="Calibri"/>
                <a:cs typeface="Calibri"/>
                <a:sym typeface="Calibri"/>
              </a:rPr>
              <a:t>the</a:t>
            </a:r>
            <a:r>
              <a:rPr lang="es-CO" sz="2800" b="1" dirty="0">
                <a:solidFill>
                  <a:schemeClr val="dk1"/>
                </a:solidFill>
                <a:latin typeface="Calibri"/>
                <a:ea typeface="Calibri"/>
                <a:cs typeface="Calibri"/>
                <a:sym typeface="Calibri"/>
              </a:rPr>
              <a:t> score </a:t>
            </a:r>
            <a:r>
              <a:rPr lang="es-CO" sz="2800" b="1" dirty="0" err="1">
                <a:solidFill>
                  <a:schemeClr val="dk1"/>
                </a:solidFill>
                <a:latin typeface="Calibri"/>
                <a:ea typeface="Calibri"/>
                <a:cs typeface="Calibri"/>
                <a:sym typeface="Calibri"/>
              </a:rPr>
              <a:t>on</a:t>
            </a:r>
            <a:r>
              <a:rPr lang="es-CO" sz="2800" b="1" dirty="0">
                <a:solidFill>
                  <a:schemeClr val="dk1"/>
                </a:solidFill>
                <a:latin typeface="Calibri"/>
                <a:ea typeface="Calibri"/>
                <a:cs typeface="Calibri"/>
                <a:sym typeface="Calibri"/>
              </a:rPr>
              <a:t> </a:t>
            </a:r>
            <a:r>
              <a:rPr lang="es-CO" sz="2800" b="1" dirty="0" err="1">
                <a:solidFill>
                  <a:schemeClr val="dk1"/>
                </a:solidFill>
                <a:latin typeface="Calibri"/>
                <a:ea typeface="Calibri"/>
                <a:cs typeface="Calibri"/>
                <a:sym typeface="Calibri"/>
              </a:rPr>
              <a:t>the</a:t>
            </a:r>
            <a:r>
              <a:rPr lang="es-CO" sz="2800" b="1" dirty="0">
                <a:solidFill>
                  <a:schemeClr val="dk1"/>
                </a:solidFill>
                <a:latin typeface="Calibri"/>
                <a:ea typeface="Calibri"/>
                <a:cs typeface="Calibri"/>
                <a:sym typeface="Calibri"/>
              </a:rPr>
              <a:t> </a:t>
            </a:r>
            <a:r>
              <a:rPr lang="es-CO" sz="2800" b="1" dirty="0" err="1">
                <a:solidFill>
                  <a:schemeClr val="dk1"/>
                </a:solidFill>
                <a:latin typeface="Calibri"/>
                <a:ea typeface="Calibri"/>
                <a:cs typeface="Calibri"/>
                <a:sym typeface="Calibri"/>
              </a:rPr>
              <a:t>subject</a:t>
            </a:r>
            <a:r>
              <a:rPr lang="es-CO" sz="2800" b="1" dirty="0">
                <a:solidFill>
                  <a:schemeClr val="dk1"/>
                </a:solidFill>
                <a:latin typeface="Calibri"/>
                <a:ea typeface="Calibri"/>
                <a:cs typeface="Calibri"/>
                <a:sym typeface="Calibri"/>
              </a:rPr>
              <a:t> </a:t>
            </a:r>
            <a:r>
              <a:rPr lang="es-CO" sz="2800" b="1" dirty="0" err="1">
                <a:solidFill>
                  <a:schemeClr val="dk1"/>
                </a:solidFill>
                <a:latin typeface="Calibri"/>
                <a:ea typeface="Calibri"/>
                <a:cs typeface="Calibri"/>
                <a:sym typeface="Calibri"/>
              </a:rPr>
              <a:t>is</a:t>
            </a:r>
            <a:r>
              <a:rPr lang="es-CO" sz="2800" b="1" dirty="0">
                <a:solidFill>
                  <a:schemeClr val="dk1"/>
                </a:solidFill>
                <a:latin typeface="Calibri"/>
                <a:ea typeface="Calibri"/>
                <a:cs typeface="Calibri"/>
                <a:sym typeface="Calibri"/>
              </a:rPr>
              <a:t> </a:t>
            </a:r>
            <a:r>
              <a:rPr lang="es-CO" sz="2800" b="1" dirty="0" err="1">
                <a:solidFill>
                  <a:schemeClr val="dk1"/>
                </a:solidFill>
                <a:latin typeface="Calibri"/>
                <a:ea typeface="Calibri"/>
                <a:cs typeface="Calibri"/>
                <a:sym typeface="Calibri"/>
              </a:rPr>
              <a:t>calculated</a:t>
            </a:r>
            <a:endParaRPr sz="2800" b="1" dirty="0">
              <a:solidFill>
                <a:schemeClr val="dk1"/>
              </a:solidFill>
              <a:latin typeface="Calibri"/>
              <a:ea typeface="Calibri"/>
              <a:cs typeface="Calibri"/>
              <a:sym typeface="Calibri"/>
            </a:endParaRPr>
          </a:p>
        </p:txBody>
      </p:sp>
      <p:grpSp>
        <p:nvGrpSpPr>
          <p:cNvPr id="54" name="Google Shape;54;p5"/>
          <p:cNvGrpSpPr/>
          <p:nvPr/>
        </p:nvGrpSpPr>
        <p:grpSpPr>
          <a:xfrm>
            <a:off x="90947" y="875211"/>
            <a:ext cx="8921334" cy="4689566"/>
            <a:chOff x="1089" y="0"/>
            <a:chExt cx="8921334" cy="4689566"/>
          </a:xfrm>
        </p:grpSpPr>
        <p:sp>
          <p:nvSpPr>
            <p:cNvPr id="55" name="Google Shape;55;p5"/>
            <p:cNvSpPr/>
            <p:nvPr/>
          </p:nvSpPr>
          <p:spPr>
            <a:xfrm>
              <a:off x="1089" y="0"/>
              <a:ext cx="2832169" cy="4689566"/>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6" name="Google Shape;56;p5"/>
            <p:cNvSpPr txBox="1"/>
            <p:nvPr/>
          </p:nvSpPr>
          <p:spPr>
            <a:xfrm>
              <a:off x="1089" y="0"/>
              <a:ext cx="2832169" cy="1406869"/>
            </a:xfrm>
            <a:prstGeom prst="rect">
              <a:avLst/>
            </a:prstGeom>
            <a:noFill/>
            <a:ln>
              <a:noFill/>
            </a:ln>
          </p:spPr>
          <p:txBody>
            <a:bodyPr spcFirstLastPara="1" wrap="square" lIns="129525" tIns="129525" rIns="129525" bIns="129525" anchor="ctr" anchorCtr="0">
              <a:noAutofit/>
            </a:bodyPr>
            <a:lstStyle/>
            <a:p>
              <a:pPr marL="0" marR="0" lvl="0" indent="0" algn="ctr" rtl="0">
                <a:lnSpc>
                  <a:spcPct val="90000"/>
                </a:lnSpc>
                <a:spcBef>
                  <a:spcPts val="0"/>
                </a:spcBef>
                <a:spcAft>
                  <a:spcPts val="0"/>
                </a:spcAft>
                <a:buClr>
                  <a:schemeClr val="dk1"/>
                </a:buClr>
                <a:buSzPts val="3400"/>
                <a:buFont typeface="Calibri"/>
                <a:buNone/>
              </a:pPr>
              <a:r>
                <a:rPr lang="es-CO" sz="3400" dirty="0">
                  <a:solidFill>
                    <a:schemeClr val="dk1"/>
                  </a:solidFill>
                  <a:latin typeface="Calibri"/>
                  <a:ea typeface="Calibri"/>
                  <a:cs typeface="Calibri"/>
                  <a:sym typeface="Calibri"/>
                </a:rPr>
                <a:t>Primer corte (XX XXX)</a:t>
              </a:r>
              <a:endParaRPr sz="3400" dirty="0">
                <a:solidFill>
                  <a:schemeClr val="dk1"/>
                </a:solidFill>
                <a:latin typeface="Calibri"/>
                <a:ea typeface="Calibri"/>
                <a:cs typeface="Calibri"/>
                <a:sym typeface="Calibri"/>
              </a:endParaRPr>
            </a:p>
          </p:txBody>
        </p:sp>
        <p:sp>
          <p:nvSpPr>
            <p:cNvPr id="57" name="Google Shape;57;p5"/>
            <p:cNvSpPr/>
            <p:nvPr/>
          </p:nvSpPr>
          <p:spPr>
            <a:xfrm>
              <a:off x="284306" y="1406984"/>
              <a:ext cx="2265735" cy="68316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8" name="Google Shape;58;p5"/>
            <p:cNvSpPr txBox="1"/>
            <p:nvPr/>
          </p:nvSpPr>
          <p:spPr>
            <a:xfrm>
              <a:off x="304315" y="1426993"/>
              <a:ext cx="2225717" cy="643151"/>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60% Parcial/ trabajo </a:t>
              </a:r>
              <a:endParaRPr sz="1800">
                <a:solidFill>
                  <a:schemeClr val="dk1"/>
                </a:solidFill>
                <a:latin typeface="Calibri"/>
                <a:ea typeface="Calibri"/>
                <a:cs typeface="Calibri"/>
                <a:sym typeface="Calibri"/>
              </a:endParaRPr>
            </a:p>
          </p:txBody>
        </p:sp>
        <p:sp>
          <p:nvSpPr>
            <p:cNvPr id="59" name="Google Shape;59;p5"/>
            <p:cNvSpPr/>
            <p:nvPr/>
          </p:nvSpPr>
          <p:spPr>
            <a:xfrm>
              <a:off x="284306" y="2195257"/>
              <a:ext cx="2265735" cy="68316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0" name="Google Shape;60;p5"/>
            <p:cNvSpPr txBox="1"/>
            <p:nvPr/>
          </p:nvSpPr>
          <p:spPr>
            <a:xfrm>
              <a:off x="304315" y="2215266"/>
              <a:ext cx="2225717" cy="643151"/>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20% Trabajos en clase</a:t>
              </a:r>
              <a:endParaRPr sz="1800">
                <a:solidFill>
                  <a:schemeClr val="dk1"/>
                </a:solidFill>
                <a:latin typeface="Calibri"/>
                <a:ea typeface="Calibri"/>
                <a:cs typeface="Calibri"/>
                <a:sym typeface="Calibri"/>
              </a:endParaRPr>
            </a:p>
          </p:txBody>
        </p:sp>
        <p:sp>
          <p:nvSpPr>
            <p:cNvPr id="61" name="Google Shape;61;p5"/>
            <p:cNvSpPr/>
            <p:nvPr/>
          </p:nvSpPr>
          <p:spPr>
            <a:xfrm>
              <a:off x="284306" y="2983530"/>
              <a:ext cx="2265735" cy="68316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2" name="Google Shape;62;p5"/>
            <p:cNvSpPr txBox="1"/>
            <p:nvPr/>
          </p:nvSpPr>
          <p:spPr>
            <a:xfrm>
              <a:off x="304315" y="3003539"/>
              <a:ext cx="2225717" cy="643151"/>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10% Asistencia</a:t>
              </a:r>
              <a:endParaRPr sz="1800">
                <a:solidFill>
                  <a:schemeClr val="dk1"/>
                </a:solidFill>
                <a:latin typeface="Calibri"/>
                <a:ea typeface="Calibri"/>
                <a:cs typeface="Calibri"/>
                <a:sym typeface="Calibri"/>
              </a:endParaRPr>
            </a:p>
          </p:txBody>
        </p:sp>
        <p:sp>
          <p:nvSpPr>
            <p:cNvPr id="63" name="Google Shape;63;p5"/>
            <p:cNvSpPr/>
            <p:nvPr/>
          </p:nvSpPr>
          <p:spPr>
            <a:xfrm>
              <a:off x="284306" y="3771803"/>
              <a:ext cx="2265735" cy="68316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4" name="Google Shape;64;p5"/>
            <p:cNvSpPr txBox="1"/>
            <p:nvPr/>
          </p:nvSpPr>
          <p:spPr>
            <a:xfrm>
              <a:off x="304315" y="3791812"/>
              <a:ext cx="2225717" cy="643151"/>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10% Ortografía </a:t>
              </a:r>
              <a:endParaRPr sz="1800">
                <a:solidFill>
                  <a:schemeClr val="dk1"/>
                </a:solidFill>
                <a:latin typeface="Calibri"/>
                <a:ea typeface="Calibri"/>
                <a:cs typeface="Calibri"/>
                <a:sym typeface="Calibri"/>
              </a:endParaRPr>
            </a:p>
          </p:txBody>
        </p:sp>
        <p:sp>
          <p:nvSpPr>
            <p:cNvPr id="65" name="Google Shape;65;p5"/>
            <p:cNvSpPr/>
            <p:nvPr/>
          </p:nvSpPr>
          <p:spPr>
            <a:xfrm>
              <a:off x="3045671" y="0"/>
              <a:ext cx="2832169" cy="4689566"/>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6" name="Google Shape;66;p5"/>
            <p:cNvSpPr txBox="1"/>
            <p:nvPr/>
          </p:nvSpPr>
          <p:spPr>
            <a:xfrm>
              <a:off x="3045671" y="0"/>
              <a:ext cx="2832169" cy="1406869"/>
            </a:xfrm>
            <a:prstGeom prst="rect">
              <a:avLst/>
            </a:prstGeom>
            <a:noFill/>
            <a:ln>
              <a:noFill/>
            </a:ln>
          </p:spPr>
          <p:txBody>
            <a:bodyPr spcFirstLastPara="1" wrap="square" lIns="129525" tIns="129525" rIns="129525" bIns="129525" anchor="ctr" anchorCtr="0">
              <a:noAutofit/>
            </a:bodyPr>
            <a:lstStyle/>
            <a:p>
              <a:pPr marL="0" marR="0" lvl="0" indent="0" algn="ctr" rtl="0">
                <a:lnSpc>
                  <a:spcPct val="90000"/>
                </a:lnSpc>
                <a:spcBef>
                  <a:spcPts val="0"/>
                </a:spcBef>
                <a:spcAft>
                  <a:spcPts val="0"/>
                </a:spcAft>
                <a:buClr>
                  <a:schemeClr val="dk1"/>
                </a:buClr>
                <a:buSzPts val="3400"/>
                <a:buFont typeface="Calibri"/>
                <a:buNone/>
              </a:pPr>
              <a:r>
                <a:rPr lang="es-CO" sz="3400" dirty="0">
                  <a:solidFill>
                    <a:schemeClr val="dk1"/>
                  </a:solidFill>
                  <a:latin typeface="Calibri"/>
                  <a:ea typeface="Calibri"/>
                  <a:cs typeface="Calibri"/>
                  <a:sym typeface="Calibri"/>
                </a:rPr>
                <a:t>Segundo Corte (XX XXX)</a:t>
              </a:r>
              <a:endParaRPr sz="3400" dirty="0">
                <a:solidFill>
                  <a:schemeClr val="dk1"/>
                </a:solidFill>
                <a:latin typeface="Calibri"/>
                <a:ea typeface="Calibri"/>
                <a:cs typeface="Calibri"/>
                <a:sym typeface="Calibri"/>
              </a:endParaRPr>
            </a:p>
          </p:txBody>
        </p:sp>
        <p:sp>
          <p:nvSpPr>
            <p:cNvPr id="67" name="Google Shape;67;p5"/>
            <p:cNvSpPr/>
            <p:nvPr/>
          </p:nvSpPr>
          <p:spPr>
            <a:xfrm>
              <a:off x="3328888" y="1406984"/>
              <a:ext cx="2265735" cy="68316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8" name="Google Shape;68;p5"/>
            <p:cNvSpPr txBox="1"/>
            <p:nvPr/>
          </p:nvSpPr>
          <p:spPr>
            <a:xfrm>
              <a:off x="3348897" y="1426993"/>
              <a:ext cx="2225717" cy="643151"/>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60% Parcial/ trabajo </a:t>
              </a:r>
              <a:endParaRPr sz="1800">
                <a:solidFill>
                  <a:schemeClr val="dk1"/>
                </a:solidFill>
                <a:latin typeface="Calibri"/>
                <a:ea typeface="Calibri"/>
                <a:cs typeface="Calibri"/>
                <a:sym typeface="Calibri"/>
              </a:endParaRPr>
            </a:p>
          </p:txBody>
        </p:sp>
        <p:sp>
          <p:nvSpPr>
            <p:cNvPr id="69" name="Google Shape;69;p5"/>
            <p:cNvSpPr/>
            <p:nvPr/>
          </p:nvSpPr>
          <p:spPr>
            <a:xfrm>
              <a:off x="3328888" y="2195257"/>
              <a:ext cx="2265735" cy="68316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0" name="Google Shape;70;p5"/>
            <p:cNvSpPr txBox="1"/>
            <p:nvPr/>
          </p:nvSpPr>
          <p:spPr>
            <a:xfrm>
              <a:off x="3348897" y="2215266"/>
              <a:ext cx="2225717" cy="643151"/>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20% Trabajos en clase</a:t>
              </a:r>
              <a:endParaRPr sz="1800">
                <a:solidFill>
                  <a:schemeClr val="dk1"/>
                </a:solidFill>
                <a:latin typeface="Calibri"/>
                <a:ea typeface="Calibri"/>
                <a:cs typeface="Calibri"/>
                <a:sym typeface="Calibri"/>
              </a:endParaRPr>
            </a:p>
          </p:txBody>
        </p:sp>
        <p:sp>
          <p:nvSpPr>
            <p:cNvPr id="71" name="Google Shape;71;p5"/>
            <p:cNvSpPr/>
            <p:nvPr/>
          </p:nvSpPr>
          <p:spPr>
            <a:xfrm>
              <a:off x="3328888" y="2983530"/>
              <a:ext cx="2265735" cy="68316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2" name="Google Shape;72;p5"/>
            <p:cNvSpPr txBox="1"/>
            <p:nvPr/>
          </p:nvSpPr>
          <p:spPr>
            <a:xfrm>
              <a:off x="3348897" y="3003539"/>
              <a:ext cx="2225717" cy="643151"/>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10% Asistencia</a:t>
              </a:r>
              <a:endParaRPr sz="1800">
                <a:solidFill>
                  <a:schemeClr val="dk1"/>
                </a:solidFill>
                <a:latin typeface="Calibri"/>
                <a:ea typeface="Calibri"/>
                <a:cs typeface="Calibri"/>
                <a:sym typeface="Calibri"/>
              </a:endParaRPr>
            </a:p>
          </p:txBody>
        </p:sp>
        <p:sp>
          <p:nvSpPr>
            <p:cNvPr id="73" name="Google Shape;73;p5"/>
            <p:cNvSpPr/>
            <p:nvPr/>
          </p:nvSpPr>
          <p:spPr>
            <a:xfrm>
              <a:off x="3328888" y="3771803"/>
              <a:ext cx="2265735" cy="68316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4" name="Google Shape;74;p5"/>
            <p:cNvSpPr txBox="1"/>
            <p:nvPr/>
          </p:nvSpPr>
          <p:spPr>
            <a:xfrm>
              <a:off x="3348897" y="3791812"/>
              <a:ext cx="2225717" cy="643151"/>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10% Ortografía </a:t>
              </a:r>
              <a:endParaRPr sz="2000">
                <a:solidFill>
                  <a:schemeClr val="lt1"/>
                </a:solidFill>
                <a:latin typeface="Calibri"/>
                <a:ea typeface="Calibri"/>
                <a:cs typeface="Calibri"/>
                <a:sym typeface="Calibri"/>
              </a:endParaRPr>
            </a:p>
          </p:txBody>
        </p:sp>
        <p:sp>
          <p:nvSpPr>
            <p:cNvPr id="75" name="Google Shape;75;p5"/>
            <p:cNvSpPr/>
            <p:nvPr/>
          </p:nvSpPr>
          <p:spPr>
            <a:xfrm>
              <a:off x="6090254" y="0"/>
              <a:ext cx="2832169" cy="4689566"/>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6" name="Google Shape;76;p5"/>
            <p:cNvSpPr txBox="1"/>
            <p:nvPr/>
          </p:nvSpPr>
          <p:spPr>
            <a:xfrm>
              <a:off x="6090254" y="0"/>
              <a:ext cx="2832169" cy="1406869"/>
            </a:xfrm>
            <a:prstGeom prst="rect">
              <a:avLst/>
            </a:prstGeom>
            <a:noFill/>
            <a:ln>
              <a:noFill/>
            </a:ln>
          </p:spPr>
          <p:txBody>
            <a:bodyPr spcFirstLastPara="1" wrap="square" lIns="129525" tIns="129525" rIns="129525" bIns="129525" anchor="ctr" anchorCtr="0">
              <a:noAutofit/>
            </a:bodyPr>
            <a:lstStyle/>
            <a:p>
              <a:pPr marL="0" marR="0" lvl="0" indent="0" algn="ctr" rtl="0">
                <a:lnSpc>
                  <a:spcPct val="90000"/>
                </a:lnSpc>
                <a:spcBef>
                  <a:spcPts val="0"/>
                </a:spcBef>
                <a:spcAft>
                  <a:spcPts val="0"/>
                </a:spcAft>
                <a:buClr>
                  <a:schemeClr val="dk1"/>
                </a:buClr>
                <a:buSzPts val="3400"/>
                <a:buFont typeface="Calibri"/>
                <a:buNone/>
              </a:pPr>
              <a:r>
                <a:rPr lang="es-CO" sz="3400" dirty="0">
                  <a:solidFill>
                    <a:schemeClr val="dk1"/>
                  </a:solidFill>
                  <a:latin typeface="Calibri"/>
                  <a:ea typeface="Calibri"/>
                  <a:cs typeface="Calibri"/>
                  <a:sym typeface="Calibri"/>
                </a:rPr>
                <a:t>Tercer Corte (XX XXX)</a:t>
              </a:r>
              <a:endParaRPr sz="3400" dirty="0">
                <a:solidFill>
                  <a:schemeClr val="dk1"/>
                </a:solidFill>
                <a:latin typeface="Calibri"/>
                <a:ea typeface="Calibri"/>
                <a:cs typeface="Calibri"/>
                <a:sym typeface="Calibri"/>
              </a:endParaRPr>
            </a:p>
          </p:txBody>
        </p:sp>
        <p:sp>
          <p:nvSpPr>
            <p:cNvPr id="77" name="Google Shape;77;p5"/>
            <p:cNvSpPr/>
            <p:nvPr/>
          </p:nvSpPr>
          <p:spPr>
            <a:xfrm>
              <a:off x="6373471" y="1408243"/>
              <a:ext cx="2265735" cy="141396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8" name="Google Shape;78;p5"/>
            <p:cNvSpPr txBox="1"/>
            <p:nvPr/>
          </p:nvSpPr>
          <p:spPr>
            <a:xfrm>
              <a:off x="6414885" y="1449657"/>
              <a:ext cx="2182907" cy="1331140"/>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60% Parcial / trabajo /examen de certificación</a:t>
              </a:r>
              <a:endParaRPr sz="1800">
                <a:solidFill>
                  <a:schemeClr val="dk1"/>
                </a:solidFill>
                <a:latin typeface="Calibri"/>
                <a:ea typeface="Calibri"/>
                <a:cs typeface="Calibri"/>
                <a:sym typeface="Calibri"/>
              </a:endParaRPr>
            </a:p>
          </p:txBody>
        </p:sp>
        <p:sp>
          <p:nvSpPr>
            <p:cNvPr id="79" name="Google Shape;79;p5"/>
            <p:cNvSpPr/>
            <p:nvPr/>
          </p:nvSpPr>
          <p:spPr>
            <a:xfrm>
              <a:off x="6373471" y="3039745"/>
              <a:ext cx="2265735" cy="141396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0" name="Google Shape;80;p5"/>
            <p:cNvSpPr txBox="1"/>
            <p:nvPr/>
          </p:nvSpPr>
          <p:spPr>
            <a:xfrm>
              <a:off x="6414885" y="3081159"/>
              <a:ext cx="2182907" cy="1331140"/>
            </a:xfrm>
            <a:prstGeom prst="rect">
              <a:avLst/>
            </a:prstGeom>
            <a:noFill/>
            <a:ln>
              <a:noFill/>
            </a:ln>
          </p:spPr>
          <p:txBody>
            <a:bodyPr spcFirstLastPara="1" wrap="square" lIns="50800" tIns="38100" rIns="50800" bIns="381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CO" sz="2000">
                  <a:solidFill>
                    <a:schemeClr val="lt1"/>
                  </a:solidFill>
                  <a:latin typeface="Calibri"/>
                  <a:ea typeface="Calibri"/>
                  <a:cs typeface="Calibri"/>
                  <a:sym typeface="Calibri"/>
                </a:rPr>
                <a:t>40% Socialización</a:t>
              </a:r>
              <a:endParaRPr sz="1800">
                <a:solidFill>
                  <a:schemeClr val="dk1"/>
                </a:solidFill>
                <a:latin typeface="Calibri"/>
                <a:ea typeface="Calibri"/>
                <a:cs typeface="Calibri"/>
                <a:sym typeface="Calibri"/>
              </a:endParaRPr>
            </a:p>
          </p:txBody>
        </p:sp>
      </p:grpSp>
      <p:sp>
        <p:nvSpPr>
          <p:cNvPr id="81" name="Google Shape;81;p5"/>
          <p:cNvSpPr/>
          <p:nvPr/>
        </p:nvSpPr>
        <p:spPr>
          <a:xfrm>
            <a:off x="2630282" y="5613457"/>
            <a:ext cx="39430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FF"/>
              </a:buClr>
              <a:buSzPts val="1800"/>
              <a:buFont typeface="Calibri"/>
              <a:buNone/>
            </a:pPr>
            <a:r>
              <a:rPr lang="es-CO" sz="1800" b="1">
                <a:solidFill>
                  <a:srgbClr val="0000FF"/>
                </a:solidFill>
                <a:latin typeface="Calibri"/>
                <a:ea typeface="Calibri"/>
                <a:cs typeface="Calibri"/>
                <a:sym typeface="Calibri"/>
              </a:rPr>
              <a:t>Fecha máxima para cancelar 30 de abril</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648</Words>
  <Application>Microsoft Office PowerPoint</Application>
  <PresentationFormat>Presentación en pantalla (4:3)</PresentationFormat>
  <Paragraphs>53</Paragraphs>
  <Slides>8</Slides>
  <Notes>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Comunicaciones</dc:creator>
  <cp:lastModifiedBy>luis fernando castellanos guarin</cp:lastModifiedBy>
  <cp:revision>5</cp:revision>
  <dcterms:created xsi:type="dcterms:W3CDTF">2016-03-28T17:24:36Z</dcterms:created>
  <dcterms:modified xsi:type="dcterms:W3CDTF">2020-02-04T21:45:48Z</dcterms:modified>
</cp:coreProperties>
</file>