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 id="2147483660" r:id="rId6"/>
    <p:sldMasterId id="214748367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6858000" cx="12192000"/>
  <p:notesSz cx="6858000" cy="9144000"/>
  <p:embeddedFontLst>
    <p:embeddedFont>
      <p:font typeface="Arim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75" roundtripDataSignature="AMtx7miTxzy2ugd6oPFSeCmKqtcfZs1H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5A4832-DC61-4DB1-8288-296BD3F85212}">
  <a:tblStyle styleId="{B75A4832-DC61-4DB1-8288-296BD3F8521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07878C79-987C-4885-812A-692BAFA68341}" styleName="Table_1">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Arimo-italic.fntdata"/><Relationship Id="rId72" Type="http://schemas.openxmlformats.org/officeDocument/2006/relationships/font" Target="fonts/Arimo-bold.fntdata"/><Relationship Id="rId31" Type="http://schemas.openxmlformats.org/officeDocument/2006/relationships/slide" Target="slides/slide23.xml"/><Relationship Id="rId75" Type="http://customschemas.google.com/relationships/presentationmetadata" Target="metadata"/><Relationship Id="rId30" Type="http://schemas.openxmlformats.org/officeDocument/2006/relationships/slide" Target="slides/slide22.xml"/><Relationship Id="rId74" Type="http://schemas.openxmlformats.org/officeDocument/2006/relationships/font" Target="fonts/Arimo-boldItalic.fntdata"/><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Arimo-regular.fntdata"/><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613e4647e5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613e4647e5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613e4647e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613e4647e5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13e4647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g613e4647e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3" name="Google Shape;47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8" name="Google Shape;49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2" name="Google Shape;522;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7eede4d8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8" name="Google Shape;528;g7eede4d85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6" name="Google Shape;546;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4" name="Google Shape;564;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9" name="Google Shape;579;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2" name="Google Shape;592;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0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86" name="Shape 86"/>
        <p:cNvGrpSpPr/>
        <p:nvPr/>
      </p:nvGrpSpPr>
      <p:grpSpPr>
        <a:xfrm>
          <a:off x="0" y="0"/>
          <a:ext cx="0" cy="0"/>
          <a:chOff x="0" y="0"/>
          <a:chExt cx="0" cy="0"/>
        </a:xfrm>
      </p:grpSpPr>
      <p:sp>
        <p:nvSpPr>
          <p:cNvPr id="87" name="Google Shape;87;p1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9" name="Google Shape;89;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92" name="Shape 92"/>
        <p:cNvGrpSpPr/>
        <p:nvPr/>
      </p:nvGrpSpPr>
      <p:grpSpPr>
        <a:xfrm>
          <a:off x="0" y="0"/>
          <a:ext cx="0" cy="0"/>
          <a:chOff x="0" y="0"/>
          <a:chExt cx="0" cy="0"/>
        </a:xfrm>
      </p:grpSpPr>
      <p:sp>
        <p:nvSpPr>
          <p:cNvPr id="93" name="Google Shape;93;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98" name="Shape 98"/>
        <p:cNvGrpSpPr/>
        <p:nvPr/>
      </p:nvGrpSpPr>
      <p:grpSpPr>
        <a:xfrm>
          <a:off x="0" y="0"/>
          <a:ext cx="0" cy="0"/>
          <a:chOff x="0" y="0"/>
          <a:chExt cx="0" cy="0"/>
        </a:xfrm>
      </p:grpSpPr>
      <p:sp>
        <p:nvSpPr>
          <p:cNvPr id="99" name="Google Shape;99;p1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04" name="Shape 104"/>
        <p:cNvGrpSpPr/>
        <p:nvPr/>
      </p:nvGrpSpPr>
      <p:grpSpPr>
        <a:xfrm>
          <a:off x="0" y="0"/>
          <a:ext cx="0" cy="0"/>
          <a:chOff x="0" y="0"/>
          <a:chExt cx="0" cy="0"/>
        </a:xfrm>
      </p:grpSpPr>
      <p:sp>
        <p:nvSpPr>
          <p:cNvPr id="105" name="Google Shape;105;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11" name="Shape 111"/>
        <p:cNvGrpSpPr/>
        <p:nvPr/>
      </p:nvGrpSpPr>
      <p:grpSpPr>
        <a:xfrm>
          <a:off x="0" y="0"/>
          <a:ext cx="0" cy="0"/>
          <a:chOff x="0" y="0"/>
          <a:chExt cx="0" cy="0"/>
        </a:xfrm>
      </p:grpSpPr>
      <p:sp>
        <p:nvSpPr>
          <p:cNvPr id="112" name="Google Shape;112;p1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1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20" name="Shape 120"/>
        <p:cNvGrpSpPr/>
        <p:nvPr/>
      </p:nvGrpSpPr>
      <p:grpSpPr>
        <a:xfrm>
          <a:off x="0" y="0"/>
          <a:ext cx="0" cy="0"/>
          <a:chOff x="0" y="0"/>
          <a:chExt cx="0" cy="0"/>
        </a:xfrm>
      </p:grpSpPr>
      <p:sp>
        <p:nvSpPr>
          <p:cNvPr id="121" name="Google Shape;121;p1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25" name="Shape 125"/>
        <p:cNvGrpSpPr/>
        <p:nvPr/>
      </p:nvGrpSpPr>
      <p:grpSpPr>
        <a:xfrm>
          <a:off x="0" y="0"/>
          <a:ext cx="0" cy="0"/>
          <a:chOff x="0" y="0"/>
          <a:chExt cx="0" cy="0"/>
        </a:xfrm>
      </p:grpSpPr>
      <p:sp>
        <p:nvSpPr>
          <p:cNvPr id="126" name="Google Shape;126;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29" name="Shape 129"/>
        <p:cNvGrpSpPr/>
        <p:nvPr/>
      </p:nvGrpSpPr>
      <p:grpSpPr>
        <a:xfrm>
          <a:off x="0" y="0"/>
          <a:ext cx="0" cy="0"/>
          <a:chOff x="0" y="0"/>
          <a:chExt cx="0" cy="0"/>
        </a:xfrm>
      </p:grpSpPr>
      <p:sp>
        <p:nvSpPr>
          <p:cNvPr id="130" name="Google Shape;130;p1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1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1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1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36" name="Shape 136"/>
        <p:cNvGrpSpPr/>
        <p:nvPr/>
      </p:nvGrpSpPr>
      <p:grpSpPr>
        <a:xfrm>
          <a:off x="0" y="0"/>
          <a:ext cx="0" cy="0"/>
          <a:chOff x="0" y="0"/>
          <a:chExt cx="0" cy="0"/>
        </a:xfrm>
      </p:grpSpPr>
      <p:sp>
        <p:nvSpPr>
          <p:cNvPr id="137" name="Google Shape;137;p1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2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9" name="Google Shape;139;p1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43" name="Shape 143"/>
        <p:cNvGrpSpPr/>
        <p:nvPr/>
      </p:nvGrpSpPr>
      <p:grpSpPr>
        <a:xfrm>
          <a:off x="0" y="0"/>
          <a:ext cx="0" cy="0"/>
          <a:chOff x="0" y="0"/>
          <a:chExt cx="0" cy="0"/>
        </a:xfrm>
      </p:grpSpPr>
      <p:sp>
        <p:nvSpPr>
          <p:cNvPr id="144" name="Google Shape;144;p1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49" name="Shape 149"/>
        <p:cNvGrpSpPr/>
        <p:nvPr/>
      </p:nvGrpSpPr>
      <p:grpSpPr>
        <a:xfrm>
          <a:off x="0" y="0"/>
          <a:ext cx="0" cy="0"/>
          <a:chOff x="0" y="0"/>
          <a:chExt cx="0" cy="0"/>
        </a:xfrm>
      </p:grpSpPr>
      <p:sp>
        <p:nvSpPr>
          <p:cNvPr id="150" name="Google Shape;150;p1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Diseño personalizado">
  <p:cSld name="6_Diseño personalizado">
    <p:spTree>
      <p:nvGrpSpPr>
        <p:cNvPr id="161" name="Shape 161"/>
        <p:cNvGrpSpPr/>
        <p:nvPr/>
      </p:nvGrpSpPr>
      <p:grpSpPr>
        <a:xfrm>
          <a:off x="0" y="0"/>
          <a:ext cx="0" cy="0"/>
          <a:chOff x="0" y="0"/>
          <a:chExt cx="0" cy="0"/>
        </a:xfrm>
      </p:grpSpPr>
      <p:pic>
        <p:nvPicPr>
          <p:cNvPr id="162" name="Google Shape;162;p18"/>
          <p:cNvPicPr preferRelativeResize="0"/>
          <p:nvPr/>
        </p:nvPicPr>
        <p:blipFill rotWithShape="1">
          <a:blip r:embed="rId2">
            <a:alphaModFix/>
          </a:blip>
          <a:srcRect b="0" l="0" r="0" t="0"/>
          <a:stretch/>
        </p:blipFill>
        <p:spPr>
          <a:xfrm>
            <a:off x="0" y="6532"/>
            <a:ext cx="12192000" cy="6844937"/>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Diseño personalizado">
  <p:cSld name="7_Diseño personalizado">
    <p:spTree>
      <p:nvGrpSpPr>
        <p:cNvPr id="163" name="Shape 163"/>
        <p:cNvGrpSpPr/>
        <p:nvPr/>
      </p:nvGrpSpPr>
      <p:grpSpPr>
        <a:xfrm>
          <a:off x="0" y="0"/>
          <a:ext cx="0" cy="0"/>
          <a:chOff x="0" y="0"/>
          <a:chExt cx="0" cy="0"/>
        </a:xfrm>
      </p:grpSpPr>
      <p:pic>
        <p:nvPicPr>
          <p:cNvPr id="164" name="Google Shape;164;p19"/>
          <p:cNvPicPr preferRelativeResize="0"/>
          <p:nvPr/>
        </p:nvPicPr>
        <p:blipFill rotWithShape="1">
          <a:blip r:embed="rId2">
            <a:alphaModFix/>
          </a:blip>
          <a:srcRect b="0" l="0" r="0" t="0"/>
          <a:stretch/>
        </p:blipFill>
        <p:spPr>
          <a:xfrm>
            <a:off x="0" y="6532"/>
            <a:ext cx="12192000" cy="684493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4" name="Google Shape;84;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5" name="Google Shape;85;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Google Shape;158;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hyperlink" Target="https://www.tiobe.com/tiobe-inde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hyperlink" Target="mailto:xxxxxxxxx@usantoto.edu.c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24.png"/><Relationship Id="rId5" Type="http://schemas.openxmlformats.org/officeDocument/2006/relationships/hyperlink" Target="https://dfd.softonic.com/descarga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7.jpg"/><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2.jp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2.jpg"/><Relationship Id="rId4" Type="http://schemas.openxmlformats.org/officeDocument/2006/relationships/image" Target="../media/image19.jpg"/><Relationship Id="rId5"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2.jp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2.jp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2.jp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2.jp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3.xml"/><Relationship Id="rId3" Type="http://schemas.openxmlformats.org/officeDocument/2006/relationships/hyperlink" Target="https://forms.gle/9jcAdc3katSzo8w7A"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Relationship Id="rId3" Type="http://schemas.openxmlformats.org/officeDocument/2006/relationships/image" Target="../media/image3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jpg"/><Relationship Id="rId5"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0.xml"/><Relationship Id="rId3" Type="http://schemas.openxmlformats.org/officeDocument/2006/relationships/image" Target="../media/image29.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2.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8" name="Shape 16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74"/>
          <p:cNvSpPr txBox="1"/>
          <p:nvPr/>
        </p:nvSpPr>
        <p:spPr>
          <a:xfrm>
            <a:off x="1614197" y="475862"/>
            <a:ext cx="6848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Programming languages: Abstraction level </a:t>
            </a:r>
            <a:endParaRPr/>
          </a:p>
        </p:txBody>
      </p:sp>
      <p:sp>
        <p:nvSpPr>
          <p:cNvPr id="246" name="Google Shape;246;p74"/>
          <p:cNvSpPr/>
          <p:nvPr/>
        </p:nvSpPr>
        <p:spPr>
          <a:xfrm>
            <a:off x="8341897" y="418859"/>
            <a:ext cx="3689682" cy="707846"/>
          </a:xfrm>
          <a:custGeom>
            <a:rect b="b" l="l" r="r" t="t"/>
            <a:pathLst>
              <a:path extrusionOk="0" h="400110" w="5924377">
                <a:moveTo>
                  <a:pt x="0" y="0"/>
                </a:moveTo>
                <a:lnTo>
                  <a:pt x="4982402" y="9068"/>
                </a:lnTo>
                <a:lnTo>
                  <a:pt x="5924377" y="400110"/>
                </a:lnTo>
                <a:lnTo>
                  <a:pt x="1097068" y="400110"/>
                </a:lnTo>
                <a:lnTo>
                  <a:pt x="0" y="0"/>
                </a:lnTo>
                <a:close/>
              </a:path>
            </a:pathLst>
          </a:custGeom>
          <a:solidFill>
            <a:srgbClr val="139BB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    High level: example </a:t>
            </a:r>
            <a:endParaRPr/>
          </a:p>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           JAVA+PYTHON+PHP</a:t>
            </a:r>
            <a:endParaRPr b="1" i="0" sz="2000" u="none" cap="none" strike="noStrike">
              <a:solidFill>
                <a:schemeClr val="lt1"/>
              </a:solidFill>
              <a:latin typeface="Calibri"/>
              <a:ea typeface="Calibri"/>
              <a:cs typeface="Calibri"/>
              <a:sym typeface="Calibri"/>
            </a:endParaRPr>
          </a:p>
        </p:txBody>
      </p:sp>
      <p:sp>
        <p:nvSpPr>
          <p:cNvPr id="247" name="Google Shape;247;p74"/>
          <p:cNvSpPr txBox="1"/>
          <p:nvPr/>
        </p:nvSpPr>
        <p:spPr>
          <a:xfrm>
            <a:off x="1524001" y="1316049"/>
            <a:ext cx="4040987" cy="546559"/>
          </a:xfrm>
          <a:prstGeom prst="rect">
            <a:avLst/>
          </a:prstGeom>
          <a:noFill/>
          <a:ln>
            <a:noFill/>
          </a:ln>
        </p:spPr>
        <p:txBody>
          <a:bodyPr anchorCtr="0" anchor="t" bIns="50925" lIns="101875" spcFirstLastPara="1" rIns="101875" wrap="square" tIns="50925">
            <a:normAutofit/>
          </a:bodyPr>
          <a:lstStyle/>
          <a:p>
            <a:pPr indent="0" lvl="0" marL="0" marR="0" rtl="0" algn="l">
              <a:lnSpc>
                <a:spcPct val="100000"/>
              </a:lnSpc>
              <a:spcBef>
                <a:spcPts val="0"/>
              </a:spcBef>
              <a:spcAft>
                <a:spcPts val="0"/>
              </a:spcAft>
              <a:buNone/>
            </a:pPr>
            <a:r>
              <a:rPr b="0" i="0" lang="es-CO" sz="2400" u="none" cap="none" strike="noStrike">
                <a:solidFill>
                  <a:schemeClr val="dk1"/>
                </a:solidFill>
                <a:latin typeface="Calibri"/>
                <a:ea typeface="Calibri"/>
                <a:cs typeface="Calibri"/>
                <a:sym typeface="Calibri"/>
              </a:rPr>
              <a:t>Hola mundo / hello world</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248" name="Google Shape;248;p74"/>
          <p:cNvSpPr/>
          <p:nvPr/>
        </p:nvSpPr>
        <p:spPr>
          <a:xfrm>
            <a:off x="3128593" y="1931405"/>
            <a:ext cx="3033347" cy="1175912"/>
          </a:xfrm>
          <a:prstGeom prst="rect">
            <a:avLst/>
          </a:prstGeom>
          <a:solidFill>
            <a:srgbClr val="002451"/>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public class MyClass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public static void main(String args[])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System.out.println(“Hola mundo”);</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a:t>
            </a:r>
            <a:endParaRPr b="0" i="0" sz="1100" u="none" cap="none" strike="noStrike">
              <a:solidFill>
                <a:srgbClr val="FFFFFF"/>
              </a:solidFill>
              <a:latin typeface="Calibri"/>
              <a:ea typeface="Calibri"/>
              <a:cs typeface="Calibri"/>
              <a:sym typeface="Calibri"/>
            </a:endParaRPr>
          </a:p>
        </p:txBody>
      </p:sp>
      <p:sp>
        <p:nvSpPr>
          <p:cNvPr id="249" name="Google Shape;249;p74"/>
          <p:cNvSpPr/>
          <p:nvPr/>
        </p:nvSpPr>
        <p:spPr>
          <a:xfrm>
            <a:off x="3128596" y="4260297"/>
            <a:ext cx="3033347" cy="1514467"/>
          </a:xfrm>
          <a:prstGeom prst="rect">
            <a:avLst/>
          </a:prstGeom>
          <a:solidFill>
            <a:srgbClr val="002451"/>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&lt;html&gt;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&lt;head&gt;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&lt;title&gt;Prueba de PHP&lt;/title&gt;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&lt;/head&gt;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&lt;body&gt;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&lt;?php echo '&lt;p&gt;Hola Mundo&lt;/p&gt;'; ?&gt;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&lt;/body&gt;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&lt;/html&gt;</a:t>
            </a:r>
            <a:endParaRPr b="0" i="0" sz="1400" u="none" cap="none" strike="noStrike">
              <a:solidFill>
                <a:srgbClr val="000000"/>
              </a:solidFill>
              <a:latin typeface="Calibri"/>
              <a:ea typeface="Calibri"/>
              <a:cs typeface="Calibri"/>
              <a:sym typeface="Calibri"/>
            </a:endParaRPr>
          </a:p>
        </p:txBody>
      </p:sp>
      <p:sp>
        <p:nvSpPr>
          <p:cNvPr id="250" name="Google Shape;250;p74"/>
          <p:cNvSpPr/>
          <p:nvPr/>
        </p:nvSpPr>
        <p:spPr>
          <a:xfrm>
            <a:off x="3128594" y="3534387"/>
            <a:ext cx="3033347" cy="329527"/>
          </a:xfrm>
          <a:prstGeom prst="rect">
            <a:avLst/>
          </a:prstGeom>
          <a:solidFill>
            <a:srgbClr val="002451"/>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println(“Hola mundo”)</a:t>
            </a:r>
            <a:endParaRPr b="0" i="0" sz="1100" u="none" cap="none" strike="noStrike">
              <a:solidFill>
                <a:srgbClr val="FFFFFF"/>
              </a:solidFill>
              <a:latin typeface="Calibri"/>
              <a:ea typeface="Calibri"/>
              <a:cs typeface="Calibri"/>
              <a:sym typeface="Calibri"/>
            </a:endParaRPr>
          </a:p>
        </p:txBody>
      </p:sp>
      <p:sp>
        <p:nvSpPr>
          <p:cNvPr id="251" name="Google Shape;251;p74"/>
          <p:cNvSpPr/>
          <p:nvPr/>
        </p:nvSpPr>
        <p:spPr>
          <a:xfrm>
            <a:off x="1691054" y="2189286"/>
            <a:ext cx="1327638" cy="668215"/>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Java</a:t>
            </a:r>
            <a:endParaRPr b="0" i="0" sz="1400" u="none" cap="none" strike="noStrike">
              <a:solidFill>
                <a:srgbClr val="000000"/>
              </a:solidFill>
              <a:latin typeface="Calibri"/>
              <a:ea typeface="Calibri"/>
              <a:cs typeface="Calibri"/>
              <a:sym typeface="Calibri"/>
            </a:endParaRPr>
          </a:p>
        </p:txBody>
      </p:sp>
      <p:sp>
        <p:nvSpPr>
          <p:cNvPr id="252" name="Google Shape;252;p74"/>
          <p:cNvSpPr/>
          <p:nvPr/>
        </p:nvSpPr>
        <p:spPr>
          <a:xfrm>
            <a:off x="1691054" y="3365042"/>
            <a:ext cx="1327638" cy="668215"/>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Python</a:t>
            </a:r>
            <a:endParaRPr b="0" i="0" sz="1400" u="none" cap="none" strike="noStrike">
              <a:solidFill>
                <a:srgbClr val="000000"/>
              </a:solidFill>
              <a:latin typeface="Calibri"/>
              <a:ea typeface="Calibri"/>
              <a:cs typeface="Calibri"/>
              <a:sym typeface="Calibri"/>
            </a:endParaRPr>
          </a:p>
        </p:txBody>
      </p:sp>
      <p:sp>
        <p:nvSpPr>
          <p:cNvPr id="253" name="Google Shape;253;p74"/>
          <p:cNvSpPr/>
          <p:nvPr/>
        </p:nvSpPr>
        <p:spPr>
          <a:xfrm>
            <a:off x="1691054" y="4567692"/>
            <a:ext cx="1327638" cy="668215"/>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Php</a:t>
            </a:r>
            <a:endParaRPr b="0" i="0" sz="1800" u="none" cap="none" strike="noStrike">
              <a:solidFill>
                <a:schemeClr val="dk1"/>
              </a:solidFill>
              <a:latin typeface="Calibri"/>
              <a:ea typeface="Calibri"/>
              <a:cs typeface="Calibri"/>
              <a:sym typeface="Calibri"/>
            </a:endParaRPr>
          </a:p>
        </p:txBody>
      </p:sp>
      <p:sp>
        <p:nvSpPr>
          <p:cNvPr id="254" name="Google Shape;254;p74"/>
          <p:cNvSpPr/>
          <p:nvPr/>
        </p:nvSpPr>
        <p:spPr>
          <a:xfrm>
            <a:off x="6984024" y="2980217"/>
            <a:ext cx="36839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800" u="none" cap="none" strike="noStrike">
                <a:solidFill>
                  <a:schemeClr val="dk1"/>
                </a:solidFill>
                <a:latin typeface="Calibri"/>
                <a:ea typeface="Calibri"/>
                <a:cs typeface="Calibri"/>
                <a:sym typeface="Calibri"/>
              </a:rPr>
              <a:t>Ventajas:</a:t>
            </a:r>
            <a:endParaRPr b="0" i="0" sz="1800" u="none" cap="none" strike="noStrike">
              <a:solidFill>
                <a:schemeClr val="dk1"/>
              </a:solidFill>
              <a:latin typeface="Calibri"/>
              <a:ea typeface="Calibri"/>
              <a:cs typeface="Calibri"/>
              <a:sym typeface="Calibri"/>
            </a:endParaRPr>
          </a:p>
          <a:p>
            <a:pPr indent="-114300" lvl="0" marL="0" marR="0" rtl="0" algn="l">
              <a:lnSpc>
                <a:spcPct val="100000"/>
              </a:lnSpc>
              <a:spcBef>
                <a:spcPts val="0"/>
              </a:spcBef>
              <a:spcAft>
                <a:spcPts val="0"/>
              </a:spcAft>
              <a:buClr>
                <a:schemeClr val="dk1"/>
              </a:buClr>
              <a:buSzPts val="1800"/>
              <a:buFont typeface="Arial"/>
              <a:buChar char="•"/>
            </a:pPr>
            <a:r>
              <a:rPr b="0" i="0" lang="es-CO" sz="1800" u="none" cap="none" strike="noStrike">
                <a:solidFill>
                  <a:schemeClr val="dk1"/>
                </a:solidFill>
                <a:latin typeface="Calibri"/>
                <a:ea typeface="Calibri"/>
                <a:cs typeface="Calibri"/>
                <a:sym typeface="Calibri"/>
              </a:rPr>
              <a:t>Mejor comprensión del lenguaje</a:t>
            </a:r>
            <a:endParaRPr b="0" i="0" sz="1400" u="none" cap="none" strike="noStrik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chemeClr val="dk1"/>
              </a:buClr>
              <a:buSzPts val="1800"/>
              <a:buFont typeface="Arial"/>
              <a:buChar char="•"/>
            </a:pPr>
            <a:r>
              <a:rPr b="0" i="0" lang="es-CO" sz="1800" u="none" cap="none" strike="noStrike">
                <a:solidFill>
                  <a:schemeClr val="dk1"/>
                </a:solidFill>
                <a:latin typeface="Calibri"/>
                <a:ea typeface="Calibri"/>
                <a:cs typeface="Calibri"/>
                <a:sym typeface="Calibri"/>
              </a:rPr>
              <a:t>Independiente del equipo</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75"/>
          <p:cNvSpPr txBox="1"/>
          <p:nvPr/>
        </p:nvSpPr>
        <p:spPr>
          <a:xfrm>
            <a:off x="1533986" y="315441"/>
            <a:ext cx="684866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400" u="none" cap="none" strike="noStrike">
                <a:solidFill>
                  <a:srgbClr val="FFC000"/>
                </a:solidFill>
                <a:latin typeface="Calibri"/>
                <a:ea typeface="Calibri"/>
                <a:cs typeface="Calibri"/>
                <a:sym typeface="Calibri"/>
              </a:rPr>
              <a:t>Compiled languages ​​vs. interpreted / </a:t>
            </a:r>
            <a:r>
              <a:rPr b="1" i="0" lang="es-CO" sz="2400" u="none" cap="none" strike="noStrike">
                <a:solidFill>
                  <a:srgbClr val="1F3864"/>
                </a:solidFill>
                <a:latin typeface="Calibri"/>
                <a:ea typeface="Calibri"/>
                <a:cs typeface="Calibri"/>
                <a:sym typeface="Calibri"/>
              </a:rPr>
              <a:t>Lenguajes compilados vs. interpretados</a:t>
            </a:r>
            <a:endParaRPr b="1" i="0" sz="2400" u="none" cap="none" strike="noStrike">
              <a:solidFill>
                <a:srgbClr val="1F3864"/>
              </a:solidFill>
              <a:latin typeface="Calibri"/>
              <a:ea typeface="Calibri"/>
              <a:cs typeface="Calibri"/>
              <a:sym typeface="Calibri"/>
            </a:endParaRPr>
          </a:p>
        </p:txBody>
      </p:sp>
      <p:sp>
        <p:nvSpPr>
          <p:cNvPr id="260" name="Google Shape;260;p75"/>
          <p:cNvSpPr txBox="1"/>
          <p:nvPr/>
        </p:nvSpPr>
        <p:spPr>
          <a:xfrm>
            <a:off x="1335045" y="1502728"/>
            <a:ext cx="7842656" cy="480127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When does the source code become binary?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Some languages ​​require that all your code be compiled before any of the codes can be executed; other languages ​​interpret each instruction at the time the code is executed.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When you are writing a program in a compiled language, you must compile the program after each change in the source code before running the program again.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1800" u="none" cap="none" strike="noStrike">
                <a:solidFill>
                  <a:srgbClr val="7F7F7F"/>
                </a:solidFill>
                <a:latin typeface="Calibri"/>
                <a:ea typeface="Calibri"/>
                <a:cs typeface="Calibri"/>
                <a:sym typeface="Calibri"/>
              </a:rPr>
              <a:t>¿Cuándo se convierte el código fuente en binario? </a:t>
            </a:r>
            <a:endParaRPr b="0" i="0" sz="18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1800" u="none" cap="none" strike="noStrike">
                <a:solidFill>
                  <a:srgbClr val="7F7F7F"/>
                </a:solidFill>
                <a:latin typeface="Calibri"/>
                <a:ea typeface="Calibri"/>
                <a:cs typeface="Calibri"/>
                <a:sym typeface="Calibri"/>
              </a:rPr>
              <a:t>Algunos idiomas requieren que se compile todo su código antes de que se pueda ejecutar cualquiera de los códigos; otros idiomas interpretan cada instrucción en el momento en que se ejecuta el código. </a:t>
            </a:r>
            <a:endParaRPr b="0" i="0" sz="1800" u="none" cap="none" strike="noStrike">
              <a:solidFill>
                <a:srgbClr val="7F7F7F"/>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1800" u="none" cap="none" strike="noStrike">
                <a:solidFill>
                  <a:srgbClr val="7F7F7F"/>
                </a:solidFill>
                <a:latin typeface="Calibri"/>
                <a:ea typeface="Calibri"/>
                <a:cs typeface="Calibri"/>
                <a:sym typeface="Calibri"/>
              </a:rPr>
              <a:t>Cuando está escribiendo un programa en un lenguaje compilado, debe compilar el programa después de cada cambio en el código fuente antes de volver a ejecutar el programa.</a:t>
            </a:r>
            <a:endParaRPr b="0" i="0" sz="1800" u="none" cap="none" strike="noStrike">
              <a:solidFill>
                <a:srgbClr val="7F7F7F"/>
              </a:solidFill>
              <a:latin typeface="Calibri"/>
              <a:ea typeface="Calibri"/>
              <a:cs typeface="Calibri"/>
              <a:sym typeface="Calibri"/>
            </a:endParaRPr>
          </a:p>
        </p:txBody>
      </p:sp>
      <p:pic>
        <p:nvPicPr>
          <p:cNvPr id="261" name="Google Shape;261;p75"/>
          <p:cNvPicPr preferRelativeResize="0"/>
          <p:nvPr/>
        </p:nvPicPr>
        <p:blipFill rotWithShape="1">
          <a:blip r:embed="rId4">
            <a:alphaModFix/>
          </a:blip>
          <a:srcRect b="0" l="3372" r="7233" t="0"/>
          <a:stretch/>
        </p:blipFill>
        <p:spPr>
          <a:xfrm>
            <a:off x="9177701" y="2378271"/>
            <a:ext cx="2716823" cy="18376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76"/>
          <p:cNvSpPr txBox="1"/>
          <p:nvPr/>
        </p:nvSpPr>
        <p:spPr>
          <a:xfrm>
            <a:off x="1550029" y="507946"/>
            <a:ext cx="725708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400" u="none" cap="none" strike="noStrike">
                <a:solidFill>
                  <a:srgbClr val="FFC000"/>
                </a:solidFill>
                <a:latin typeface="Calibri"/>
                <a:ea typeface="Calibri"/>
                <a:cs typeface="Calibri"/>
                <a:sym typeface="Calibri"/>
              </a:rPr>
              <a:t>P1T3_LENGUAJES DE PROGRAMACIÓN MÁS USADOS </a:t>
            </a:r>
            <a:endParaRPr b="1" i="0" sz="2400" u="none" cap="none" strike="noStrike">
              <a:solidFill>
                <a:srgbClr val="FFC000"/>
              </a:solidFill>
              <a:latin typeface="Calibri"/>
              <a:ea typeface="Calibri"/>
              <a:cs typeface="Calibri"/>
              <a:sym typeface="Calibri"/>
            </a:endParaRPr>
          </a:p>
        </p:txBody>
      </p:sp>
      <p:sp>
        <p:nvSpPr>
          <p:cNvPr id="267" name="Google Shape;267;p76"/>
          <p:cNvSpPr/>
          <p:nvPr/>
        </p:nvSpPr>
        <p:spPr>
          <a:xfrm>
            <a:off x="1203157" y="1199735"/>
            <a:ext cx="10988843" cy="52629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400" u="none" cap="none" strike="noStrike">
                <a:solidFill>
                  <a:schemeClr val="dk1"/>
                </a:solidFill>
                <a:latin typeface="Calibri"/>
                <a:ea typeface="Calibri"/>
                <a:cs typeface="Calibri"/>
                <a:sym typeface="Calibri"/>
              </a:rPr>
              <a:t>En grupos de máximo dos(2) personas, hacer una investigación sobre uno de los lenguajes de programación mas usados en el 2019 (JAVASCRIPT, SWIFT, JAVA, C/C++, C#, PYTHON, PHP, R, Objective-C, Matlab, Kotlin, Go), donde explique: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Calibri"/>
                <a:ea typeface="Calibri"/>
                <a:cs typeface="Calibri"/>
                <a:sym typeface="Calibri"/>
              </a:rPr>
              <a:t>Principales características </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Calibri"/>
                <a:ea typeface="Calibri"/>
                <a:cs typeface="Calibri"/>
                <a:sym typeface="Calibri"/>
              </a:rPr>
              <a:t>Ventajas del lenguaje</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Calibri"/>
                <a:ea typeface="Calibri"/>
                <a:cs typeface="Calibri"/>
                <a:sym typeface="Calibri"/>
              </a:rPr>
              <a:t>Desventajas del lenguaje</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Calibri"/>
                <a:ea typeface="Calibri"/>
                <a:cs typeface="Calibri"/>
                <a:sym typeface="Calibri"/>
              </a:rPr>
              <a:t>Que empresas internacionales lo usan</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400" u="none" cap="none" strike="noStrike">
                <a:solidFill>
                  <a:schemeClr val="dk1"/>
                </a:solidFill>
                <a:latin typeface="Calibri"/>
                <a:ea typeface="Calibri"/>
                <a:cs typeface="Calibri"/>
                <a:sym typeface="Calibri"/>
              </a:rPr>
              <a:t>Hacer una presentación usando la plantilla institucional (2020), teniendo presente las siguientes recomendaciones:</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Calibri"/>
                <a:ea typeface="Calibri"/>
                <a:cs typeface="Calibri"/>
                <a:sym typeface="Calibri"/>
              </a:rPr>
              <a:t>Máximo 5 diapositivas</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Calibri"/>
                <a:ea typeface="Calibri"/>
                <a:cs typeface="Calibri"/>
                <a:sym typeface="Calibri"/>
              </a:rPr>
              <a:t>Máximo 5 renglones de texto por diapositiva.</a:t>
            </a:r>
            <a:endParaRPr b="0" i="0" sz="2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s-CO" sz="2400" u="none" cap="none" strike="noStrike">
                <a:solidFill>
                  <a:schemeClr val="dk1"/>
                </a:solidFill>
                <a:latin typeface="Calibri"/>
                <a:ea typeface="Calibri"/>
                <a:cs typeface="Calibri"/>
                <a:sym typeface="Calibri"/>
              </a:rPr>
              <a:t>Toda imagen y texto copiado de internet debe tener su webgrafía.</a:t>
            </a:r>
            <a:endParaRPr b="0" i="0" sz="2400" u="none" cap="none" strike="noStrike">
              <a:solidFill>
                <a:srgbClr val="000000"/>
              </a:solidFill>
              <a:latin typeface="Calibri"/>
              <a:ea typeface="Calibri"/>
              <a:cs typeface="Calibri"/>
              <a:sym typeface="Calibri"/>
            </a:endParaRPr>
          </a:p>
        </p:txBody>
      </p:sp>
      <p:sp>
        <p:nvSpPr>
          <p:cNvPr id="268" name="Google Shape;268;p76"/>
          <p:cNvSpPr/>
          <p:nvPr/>
        </p:nvSpPr>
        <p:spPr>
          <a:xfrm>
            <a:off x="1203157" y="6538949"/>
            <a:ext cx="301076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sng" cap="none" strike="noStrike">
                <a:solidFill>
                  <a:srgbClr val="000000"/>
                </a:solidFill>
                <a:latin typeface="Arial"/>
                <a:ea typeface="Arial"/>
                <a:cs typeface="Arial"/>
                <a:sym typeface="Arial"/>
                <a:hlinkClick r:id="rId4"/>
              </a:rPr>
              <a:t>https://www.tiobe.com/tiobe-index/</a:t>
            </a:r>
            <a:r>
              <a:rPr b="1" i="0" lang="es-CO" sz="1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77"/>
          <p:cNvSpPr/>
          <p:nvPr/>
        </p:nvSpPr>
        <p:spPr>
          <a:xfrm>
            <a:off x="1356242" y="2875002"/>
            <a:ext cx="10382458"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6600" u="none" cap="none" strike="noStrike">
                <a:solidFill>
                  <a:srgbClr val="0D5274"/>
                </a:solidFill>
                <a:latin typeface="Calibri"/>
                <a:ea typeface="Calibri"/>
                <a:cs typeface="Calibri"/>
                <a:sym typeface="Calibri"/>
              </a:rPr>
              <a:t>Programación = </a:t>
            </a:r>
            <a:r>
              <a:rPr b="1" lang="es-CO" sz="6600">
                <a:solidFill>
                  <a:srgbClr val="0D5274"/>
                </a:solidFill>
                <a:latin typeface="Calibri"/>
                <a:ea typeface="Calibri"/>
                <a:cs typeface="Calibri"/>
                <a:sym typeface="Calibri"/>
              </a:rPr>
              <a:t>matemáticas</a:t>
            </a:r>
            <a:endParaRPr b="0" i="0" sz="6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78"/>
          <p:cNvSpPr txBox="1"/>
          <p:nvPr/>
        </p:nvSpPr>
        <p:spPr>
          <a:xfrm>
            <a:off x="1582112" y="472333"/>
            <a:ext cx="749771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600" u="none" cap="none" strike="noStrike">
                <a:solidFill>
                  <a:srgbClr val="FFC000"/>
                </a:solidFill>
                <a:latin typeface="Calibri"/>
                <a:ea typeface="Calibri"/>
                <a:cs typeface="Calibri"/>
                <a:sym typeface="Calibri"/>
              </a:rPr>
              <a:t>Arithmetic operations </a:t>
            </a:r>
            <a:r>
              <a:rPr b="1" i="0" lang="es-CO" sz="2600" u="none" cap="none" strike="noStrike">
                <a:solidFill>
                  <a:srgbClr val="1F3864"/>
                </a:solidFill>
                <a:latin typeface="Calibri"/>
                <a:ea typeface="Calibri"/>
                <a:cs typeface="Calibri"/>
                <a:sym typeface="Calibri"/>
              </a:rPr>
              <a:t>/ Operaciones aritméticas</a:t>
            </a:r>
            <a:endParaRPr/>
          </a:p>
        </p:txBody>
      </p:sp>
      <p:sp>
        <p:nvSpPr>
          <p:cNvPr id="279" name="Google Shape;279;p78"/>
          <p:cNvSpPr txBox="1"/>
          <p:nvPr/>
        </p:nvSpPr>
        <p:spPr>
          <a:xfrm>
            <a:off x="1216715" y="1142252"/>
            <a:ext cx="10862990" cy="532453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O" sz="2000" u="none" cap="none" strike="noStrike">
                <a:solidFill>
                  <a:srgbClr val="000000"/>
                </a:solidFill>
                <a:latin typeface="Calibri"/>
                <a:ea typeface="Calibri"/>
                <a:cs typeface="Calibri"/>
                <a:sym typeface="Calibri"/>
              </a:rPr>
              <a:t>En la programación de software existen muchas operaciones aritméticas a continuación se mencionan las más comunes en los lenguajes de operación.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2000" u="none" cap="none" strike="noStrike">
                <a:solidFill>
                  <a:srgbClr val="000000"/>
                </a:solidFill>
                <a:latin typeface="Calibri"/>
                <a:ea typeface="Calibri"/>
                <a:cs typeface="Calibri"/>
                <a:sym typeface="Calibri"/>
              </a:rPr>
              <a:t>Generalmente nos permiten tratar con números y, como su nombre lo dice, </a:t>
            </a:r>
            <a:r>
              <a:rPr b="1" i="0" lang="es-CO" sz="2000" u="none" cap="none" strike="noStrike">
                <a:solidFill>
                  <a:srgbClr val="000000"/>
                </a:solidFill>
                <a:latin typeface="Calibri"/>
                <a:ea typeface="Calibri"/>
                <a:cs typeface="Calibri"/>
                <a:sym typeface="Calibri"/>
              </a:rPr>
              <a:t>realizar operaciones aritméticas: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2000"/>
              <a:buFont typeface="Arial"/>
              <a:buChar char="•"/>
            </a:pPr>
            <a:r>
              <a:rPr b="0" i="0" lang="es-CO" sz="2000" u="none" cap="none" strike="noStrike">
                <a:solidFill>
                  <a:srgbClr val="000000"/>
                </a:solidFill>
                <a:latin typeface="Calibri"/>
                <a:ea typeface="Calibri"/>
                <a:cs typeface="Calibri"/>
                <a:sym typeface="Calibri"/>
              </a:rPr>
              <a:t>Para sumar, se usa el operador de suma (+) : 4 + 5 , También es posible sumar cadenas de texto de la siguiente forma:  "Hola " + “Mundo" </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2000"/>
              <a:buFont typeface="Arial"/>
              <a:buChar char="•"/>
            </a:pPr>
            <a:r>
              <a:rPr b="0" i="0" lang="es-CO" sz="2000" u="none" cap="none" strike="noStrike">
                <a:solidFill>
                  <a:srgbClr val="000000"/>
                </a:solidFill>
                <a:latin typeface="Calibri"/>
                <a:ea typeface="Calibri"/>
                <a:cs typeface="Calibri"/>
                <a:sym typeface="Calibri"/>
              </a:rPr>
              <a:t>Para restar, usamos el operador de resta (-) : 4 - 5 </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2000"/>
              <a:buFont typeface="Arial"/>
              <a:buChar char="•"/>
            </a:pPr>
            <a:r>
              <a:rPr b="0" i="0" lang="es-CO" sz="2000" u="none" cap="none" strike="noStrike">
                <a:solidFill>
                  <a:srgbClr val="000000"/>
                </a:solidFill>
                <a:latin typeface="Calibri"/>
                <a:ea typeface="Calibri"/>
                <a:cs typeface="Calibri"/>
                <a:sym typeface="Calibri"/>
              </a:rPr>
              <a:t>Para multiplicación se usa como operador el asterisco (*)</a:t>
            </a:r>
            <a:endParaRPr b="0" i="0" sz="1400" u="none" cap="none" strike="noStrike">
              <a:solidFill>
                <a:srgbClr val="000000"/>
              </a:solidFill>
              <a:latin typeface="Arial"/>
              <a:ea typeface="Arial"/>
              <a:cs typeface="Arial"/>
              <a:sym typeface="Arial"/>
            </a:endParaRPr>
          </a:p>
          <a:p>
            <a:pPr indent="-158750" lvl="0" marL="285750" marR="0" rtl="0" algn="just">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285750" lvl="0" marL="285750" marR="0" rtl="0" algn="just">
              <a:lnSpc>
                <a:spcPct val="100000"/>
              </a:lnSpc>
              <a:spcBef>
                <a:spcPts val="0"/>
              </a:spcBef>
              <a:spcAft>
                <a:spcPts val="0"/>
              </a:spcAft>
              <a:buClr>
                <a:srgbClr val="000000"/>
              </a:buClr>
              <a:buSzPts val="2000"/>
              <a:buFont typeface="Arial"/>
              <a:buChar char="•"/>
            </a:pPr>
            <a:r>
              <a:rPr b="0" i="0" lang="es-CO" sz="2000" u="none" cap="none" strike="noStrike">
                <a:solidFill>
                  <a:srgbClr val="000000"/>
                </a:solidFill>
                <a:latin typeface="Calibri"/>
                <a:ea typeface="Calibri"/>
                <a:cs typeface="Calibri"/>
                <a:sym typeface="Calibri"/>
              </a:rPr>
              <a:t>Para división se usa como operador  la diagonal (/).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2000" u="none" cap="none" strike="noStrike">
                <a:solidFill>
                  <a:srgbClr val="000000"/>
                </a:solidFill>
                <a:latin typeface="Calibri"/>
                <a:ea typeface="Calibri"/>
                <a:cs typeface="Calibri"/>
                <a:sym typeface="Calibri"/>
              </a:rPr>
              <a:t>Además, tenemos un último, llamado</a:t>
            </a:r>
            <a:r>
              <a:rPr b="1" i="0" lang="es-CO" sz="2000" u="none" cap="none" strike="noStrike">
                <a:solidFill>
                  <a:srgbClr val="000000"/>
                </a:solidFill>
                <a:latin typeface="Calibri"/>
                <a:ea typeface="Calibri"/>
                <a:cs typeface="Calibri"/>
                <a:sym typeface="Calibri"/>
              </a:rPr>
              <a:t> módulo</a:t>
            </a:r>
            <a:r>
              <a:rPr b="0" i="0" lang="es-CO" sz="2000" u="none" cap="none" strike="noStrike">
                <a:solidFill>
                  <a:srgbClr val="000000"/>
                </a:solidFill>
                <a:latin typeface="Calibri"/>
                <a:ea typeface="Calibri"/>
                <a:cs typeface="Calibri"/>
                <a:sym typeface="Calibri"/>
              </a:rPr>
              <a:t>, que se representa con el símbolo del porcentaje (%). Este nos regresa el </a:t>
            </a:r>
            <a:r>
              <a:rPr b="1" i="0" lang="es-CO" sz="2000" u="none" cap="none" strike="noStrike">
                <a:solidFill>
                  <a:srgbClr val="000000"/>
                </a:solidFill>
                <a:latin typeface="Calibri"/>
                <a:ea typeface="Calibri"/>
                <a:cs typeface="Calibri"/>
                <a:sym typeface="Calibri"/>
              </a:rPr>
              <a:t>residuo de una división</a:t>
            </a:r>
            <a:r>
              <a:rPr b="0" i="0" lang="es-CO" sz="2000" u="none" cap="none" strike="noStrike">
                <a:solidFill>
                  <a:srgbClr val="000000"/>
                </a:solidFill>
                <a:latin typeface="Calibri"/>
                <a:ea typeface="Calibri"/>
                <a:cs typeface="Calibri"/>
                <a:sym typeface="Calibri"/>
              </a:rPr>
              <a:t> entre dos números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79"/>
          <p:cNvSpPr txBox="1"/>
          <p:nvPr/>
        </p:nvSpPr>
        <p:spPr>
          <a:xfrm>
            <a:off x="1582112" y="472333"/>
            <a:ext cx="749771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600" u="none" cap="none" strike="noStrike">
                <a:solidFill>
                  <a:srgbClr val="FFC000"/>
                </a:solidFill>
                <a:latin typeface="Calibri"/>
                <a:ea typeface="Calibri"/>
                <a:cs typeface="Calibri"/>
                <a:sym typeface="Calibri"/>
              </a:rPr>
              <a:t>Operations Hierarchy </a:t>
            </a:r>
            <a:r>
              <a:rPr b="1" i="0" lang="es-CO" sz="2600" u="none" cap="none" strike="noStrike">
                <a:solidFill>
                  <a:srgbClr val="1F3864"/>
                </a:solidFill>
                <a:latin typeface="Calibri"/>
                <a:ea typeface="Calibri"/>
                <a:cs typeface="Calibri"/>
                <a:sym typeface="Calibri"/>
              </a:rPr>
              <a:t>/ Jerarquía de operaciones </a:t>
            </a:r>
            <a:endParaRPr/>
          </a:p>
        </p:txBody>
      </p:sp>
      <p:pic>
        <p:nvPicPr>
          <p:cNvPr id="285" name="Google Shape;285;p79"/>
          <p:cNvPicPr preferRelativeResize="0"/>
          <p:nvPr/>
        </p:nvPicPr>
        <p:blipFill rotWithShape="1">
          <a:blip r:embed="rId4">
            <a:alphaModFix/>
          </a:blip>
          <a:srcRect b="0" l="0" r="0" t="0"/>
          <a:stretch/>
        </p:blipFill>
        <p:spPr>
          <a:xfrm>
            <a:off x="2342232" y="1449002"/>
            <a:ext cx="7108601" cy="49366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80"/>
          <p:cNvSpPr txBox="1"/>
          <p:nvPr/>
        </p:nvSpPr>
        <p:spPr>
          <a:xfrm>
            <a:off x="1582113" y="311913"/>
            <a:ext cx="6984372"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600" u="none" cap="none" strike="noStrike">
                <a:solidFill>
                  <a:srgbClr val="FFC000"/>
                </a:solidFill>
                <a:latin typeface="Calibri"/>
                <a:ea typeface="Calibri"/>
                <a:cs typeface="Calibri"/>
                <a:sym typeface="Calibri"/>
              </a:rPr>
              <a:t>P1T4: Exercise of Operations Hierarchy </a:t>
            </a:r>
            <a:r>
              <a:rPr b="1" i="0" lang="es-CO" sz="2600" u="none" cap="none" strike="noStrike">
                <a:solidFill>
                  <a:srgbClr val="1F3864"/>
                </a:solidFill>
                <a:latin typeface="Calibri"/>
                <a:ea typeface="Calibri"/>
                <a:cs typeface="Calibri"/>
                <a:sym typeface="Calibri"/>
              </a:rPr>
              <a:t>/ Jerarquía de operaciones </a:t>
            </a:r>
            <a:endParaRPr/>
          </a:p>
        </p:txBody>
      </p:sp>
      <p:sp>
        <p:nvSpPr>
          <p:cNvPr id="291" name="Google Shape;291;p80"/>
          <p:cNvSpPr txBox="1"/>
          <p:nvPr/>
        </p:nvSpPr>
        <p:spPr>
          <a:xfrm>
            <a:off x="1406281" y="1388434"/>
            <a:ext cx="10785719"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400" u="none" cap="none" strike="noStrike">
                <a:solidFill>
                  <a:srgbClr val="000000"/>
                </a:solidFill>
                <a:latin typeface="Arial"/>
                <a:ea typeface="Arial"/>
                <a:cs typeface="Arial"/>
                <a:sym typeface="Arial"/>
              </a:rPr>
              <a:t>Resuelva las siguientes operaciones, explicando el paso a paso (como un algoritmo):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s-CO" sz="2400" u="none" cap="none" strike="noStrike">
                <a:solidFill>
                  <a:srgbClr val="000000"/>
                </a:solidFill>
                <a:latin typeface="Arial"/>
                <a:ea typeface="Arial"/>
                <a:cs typeface="Arial"/>
                <a:sym typeface="Arial"/>
              </a:rPr>
              <a:t>2 + 5 * 4 = </a:t>
            </a:r>
            <a:r>
              <a:rPr b="0" i="0" lang="es-CO" sz="2400" u="none" cap="none" strike="noStrike">
                <a:solidFill>
                  <a:schemeClr val="lt1"/>
                </a:solidFill>
                <a:latin typeface="Arial"/>
                <a:ea typeface="Arial"/>
                <a:cs typeface="Arial"/>
                <a:sym typeface="Arial"/>
              </a:rPr>
              <a:t>22</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s-CO" sz="2400" u="none" cap="none" strike="noStrike">
                <a:solidFill>
                  <a:srgbClr val="000000"/>
                </a:solidFill>
                <a:latin typeface="Arial"/>
                <a:ea typeface="Arial"/>
                <a:cs typeface="Arial"/>
                <a:sym typeface="Arial"/>
              </a:rPr>
              <a:t>9 - 7 + 5 + 2 -6 + 8 - 4 =</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s-CO" sz="2400" u="none" cap="none" strike="noStrike">
                <a:solidFill>
                  <a:srgbClr val="000000"/>
                </a:solidFill>
                <a:latin typeface="Arial"/>
                <a:ea typeface="Arial"/>
                <a:cs typeface="Arial"/>
                <a:sym typeface="Arial"/>
              </a:rPr>
              <a:t>3 * 2 - 5 + 4 * 3 - 8 + 5 * 2 = </a:t>
            </a:r>
            <a:r>
              <a:rPr b="0" i="0" lang="es-CO" sz="24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a:p>
            <a:pPr indent="-133350" lvl="0" marL="285750" rtl="0" algn="l">
              <a:spcBef>
                <a:spcPts val="0"/>
              </a:spcBef>
              <a:spcAft>
                <a:spcPts val="0"/>
              </a:spcAft>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s-CO" sz="2400">
                <a:solidFill>
                  <a:schemeClr val="dk1"/>
                </a:solidFill>
              </a:rPr>
              <a:t>3 * 2 - 5 + 4 * 3 - 8 + 5 * 2 = </a:t>
            </a:r>
            <a:r>
              <a:rPr lang="es-CO" sz="2400">
                <a:solidFill>
                  <a:schemeClr val="lt1"/>
                </a:solidFill>
              </a:rPr>
              <a:t>1</a:t>
            </a:r>
            <a:endParaRPr>
              <a:solidFill>
                <a:schemeClr val="dk1"/>
              </a:solidFill>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400"/>
              <a:buFont typeface="Arial"/>
              <a:buChar char="•"/>
            </a:pPr>
            <a:r>
              <a:rPr b="0" i="0" lang="es-CO" sz="2400" u="none" cap="none" strike="noStrike">
                <a:solidFill>
                  <a:srgbClr val="000000"/>
                </a:solidFill>
                <a:latin typeface="Arial"/>
                <a:ea typeface="Arial"/>
                <a:cs typeface="Arial"/>
                <a:sym typeface="Arial"/>
              </a:rPr>
              <a:t>(15 - 4) + 3 - (12 - 5 * 2) + (5 + 16 / 4) -5 + (10 - 2</a:t>
            </a:r>
            <a:r>
              <a:rPr b="0" baseline="30000" i="0" lang="es-CO" sz="2400" u="none" cap="none" strike="noStrike">
                <a:solidFill>
                  <a:srgbClr val="000000"/>
                </a:solidFill>
                <a:latin typeface="Arial"/>
                <a:ea typeface="Arial"/>
                <a:cs typeface="Arial"/>
                <a:sym typeface="Arial"/>
              </a:rPr>
              <a:t>3</a:t>
            </a:r>
            <a:r>
              <a:rPr b="0" i="0" lang="es-CO" sz="2400" u="none" cap="none" strike="noStrike">
                <a:solidFill>
                  <a:srgbClr val="000000"/>
                </a:solidFill>
                <a:latin typeface="Arial"/>
                <a:ea typeface="Arial"/>
                <a:cs typeface="Arial"/>
                <a:sym typeface="Arial"/>
              </a:rPr>
              <a:t>)= </a:t>
            </a:r>
            <a:r>
              <a:rPr b="0" i="0" lang="es-CO" sz="2400" u="none" cap="none" strike="noStrike">
                <a:solidFill>
                  <a:schemeClr val="lt1"/>
                </a:solidFill>
                <a:latin typeface="Arial"/>
                <a:ea typeface="Arial"/>
                <a:cs typeface="Arial"/>
                <a:sym typeface="Arial"/>
              </a:rPr>
              <a:t>8 0</a:t>
            </a:r>
            <a:r>
              <a:rPr b="0" i="0" lang="es-CO" sz="2400" u="none" cap="none" strike="noStrike">
                <a:solidFill>
                  <a:srgbClr val="000000"/>
                </a:solidFill>
                <a:latin typeface="Arial"/>
                <a:ea typeface="Arial"/>
                <a:cs typeface="Arial"/>
                <a:sym typeface="Arial"/>
              </a:rPr>
              <a:t> </a:t>
            </a:r>
            <a:r>
              <a:rPr b="0" i="0" lang="es-CO" sz="24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p81"/>
          <p:cNvSpPr/>
          <p:nvPr/>
        </p:nvSpPr>
        <p:spPr>
          <a:xfrm>
            <a:off x="1356242" y="2875002"/>
            <a:ext cx="10835758"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6600" u="none" cap="none" strike="noStrike">
                <a:solidFill>
                  <a:srgbClr val="0D5274"/>
                </a:solidFill>
                <a:latin typeface="Calibri"/>
                <a:ea typeface="Calibri"/>
                <a:cs typeface="Calibri"/>
                <a:sym typeface="Calibri"/>
              </a:rPr>
              <a:t>¿Cómo funciona un software?</a:t>
            </a:r>
            <a:endParaRPr b="0" i="0" sz="6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82"/>
          <p:cNvSpPr txBox="1"/>
          <p:nvPr/>
        </p:nvSpPr>
        <p:spPr>
          <a:xfrm>
            <a:off x="1533986" y="315441"/>
            <a:ext cx="684866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400" u="none" cap="none" strike="noStrike">
                <a:solidFill>
                  <a:srgbClr val="FFC000"/>
                </a:solidFill>
                <a:latin typeface="Calibri"/>
                <a:ea typeface="Calibri"/>
                <a:cs typeface="Calibri"/>
                <a:sym typeface="Calibri"/>
              </a:rPr>
              <a:t>How does the software work</a:t>
            </a:r>
            <a:r>
              <a:rPr b="1" i="0" lang="es-CO" sz="2400" u="none" cap="none" strike="noStrike">
                <a:solidFill>
                  <a:srgbClr val="1F3864"/>
                </a:solidFill>
                <a:latin typeface="Calibri"/>
                <a:ea typeface="Calibri"/>
                <a:cs typeface="Calibri"/>
                <a:sym typeface="Calibri"/>
              </a:rPr>
              <a:t>?  / Como funciona un software?</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C000"/>
              </a:solidFill>
              <a:latin typeface="Calibri"/>
              <a:ea typeface="Calibri"/>
              <a:cs typeface="Calibri"/>
              <a:sym typeface="Calibri"/>
            </a:endParaRPr>
          </a:p>
        </p:txBody>
      </p:sp>
      <p:sp>
        <p:nvSpPr>
          <p:cNvPr id="302" name="Google Shape;302;p82"/>
          <p:cNvSpPr txBox="1"/>
          <p:nvPr/>
        </p:nvSpPr>
        <p:spPr>
          <a:xfrm>
            <a:off x="1251284" y="1060637"/>
            <a:ext cx="10940716" cy="501671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CO" sz="2000" u="none" cap="none" strike="noStrike">
                <a:solidFill>
                  <a:schemeClr val="dk1"/>
                </a:solidFill>
                <a:latin typeface="Calibri"/>
                <a:ea typeface="Calibri"/>
                <a:cs typeface="Calibri"/>
                <a:sym typeface="Calibri"/>
              </a:rPr>
              <a:t>Las computadoras son las maquinas mas estúpidas que existen “Solo hacen lo que el programador le dijo que hiciera”</a:t>
            </a:r>
            <a:endParaRPr b="0" i="0" sz="2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0" lang="es-CO" sz="2000" u="none" cap="none" strike="noStrike">
                <a:solidFill>
                  <a:schemeClr val="dk1"/>
                </a:solidFill>
                <a:latin typeface="Calibri"/>
                <a:ea typeface="Calibri"/>
                <a:cs typeface="Calibri"/>
                <a:sym typeface="Calibri"/>
              </a:rPr>
              <a:t>Software:</a:t>
            </a:r>
            <a:endParaRPr b="0" i="0" sz="2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0" lang="es-CO" sz="2000" u="none" cap="none" strike="noStrike">
                <a:solidFill>
                  <a:schemeClr val="dk1"/>
                </a:solidFill>
                <a:latin typeface="Calibri"/>
                <a:ea typeface="Calibri"/>
                <a:cs typeface="Calibri"/>
                <a:sym typeface="Calibri"/>
              </a:rPr>
              <a:t>“</a:t>
            </a:r>
            <a:r>
              <a:rPr b="0" i="1" lang="es-CO" sz="2000" u="none" cap="none" strike="noStrike">
                <a:solidFill>
                  <a:schemeClr val="dk1"/>
                </a:solidFill>
                <a:latin typeface="Calibri"/>
                <a:ea typeface="Calibri"/>
                <a:cs typeface="Calibri"/>
                <a:sym typeface="Calibri"/>
              </a:rPr>
              <a:t>Soporte lógico de un sistema informático, que comprende el conjunto de los componentes lógicos necesarios que hacen posible la realización de tareas específicas, en contraposición a los componentes físicos que son llamados hardware</a:t>
            </a:r>
            <a:r>
              <a:rPr b="0" i="0" lang="es-CO" sz="2000" u="none" cap="none" strike="noStrike">
                <a:solidFill>
                  <a:schemeClr val="dk1"/>
                </a:solidFill>
                <a:latin typeface="Calibri"/>
                <a:ea typeface="Calibri"/>
                <a:cs typeface="Calibri"/>
                <a:sym typeface="Calibri"/>
              </a:rPr>
              <a:t>”.. Wikipedia</a:t>
            </a:r>
            <a:endParaRPr b="0" i="0" sz="20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0" lang="es-CO" sz="2000" u="none" cap="none" strike="noStrike">
                <a:solidFill>
                  <a:schemeClr val="dk1"/>
                </a:solidFill>
                <a:latin typeface="Calibri"/>
                <a:ea typeface="Calibri"/>
                <a:cs typeface="Calibri"/>
                <a:sym typeface="Calibri"/>
              </a:rPr>
              <a:t>“</a:t>
            </a:r>
            <a:r>
              <a:rPr b="0" i="1" lang="es-CO" sz="2000" u="none" cap="none" strike="noStrike">
                <a:solidFill>
                  <a:schemeClr val="dk1"/>
                </a:solidFill>
                <a:latin typeface="Calibri"/>
                <a:ea typeface="Calibri"/>
                <a:cs typeface="Calibri"/>
                <a:sym typeface="Calibri"/>
              </a:rPr>
              <a:t>Un conjunto de instrucciones que transforma el código escrito en un lenguaje de programación a algo que la computadora puede ejecutar“… Profesor</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000" u="none" cap="none" strike="noStrike">
                <a:solidFill>
                  <a:schemeClr val="dk1"/>
                </a:solidFill>
                <a:latin typeface="Calibri"/>
                <a:ea typeface="Calibri"/>
                <a:cs typeface="Calibri"/>
                <a:sym typeface="Calibri"/>
              </a:rPr>
              <a:t>Posdata:</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0" i="0" lang="es-CO" sz="2000" u="none" cap="none" strike="noStrike">
                <a:solidFill>
                  <a:schemeClr val="dk1"/>
                </a:solidFill>
                <a:latin typeface="Calibri"/>
                <a:ea typeface="Calibri"/>
                <a:cs typeface="Calibri"/>
                <a:sym typeface="Calibri"/>
              </a:rPr>
              <a:t>“Si mis instrucciones tienen errores (gramaticales, semánticos o tipográficos), el lenguaje de programación no podrá traducir correctamente a binario”</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83"/>
          <p:cNvSpPr txBox="1"/>
          <p:nvPr/>
        </p:nvSpPr>
        <p:spPr>
          <a:xfrm>
            <a:off x="1582112" y="459820"/>
            <a:ext cx="684866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400" u="none" cap="none" strike="noStrike">
                <a:solidFill>
                  <a:srgbClr val="FFC000"/>
                </a:solidFill>
                <a:latin typeface="Calibri"/>
                <a:ea typeface="Calibri"/>
                <a:cs typeface="Calibri"/>
                <a:sym typeface="Calibri"/>
              </a:rPr>
              <a:t>What is an algorithm? </a:t>
            </a:r>
            <a:r>
              <a:rPr b="1" i="0" lang="es-CO" sz="2400" u="none" cap="none" strike="noStrike">
                <a:solidFill>
                  <a:srgbClr val="1F3864"/>
                </a:solidFill>
                <a:latin typeface="Calibri"/>
                <a:ea typeface="Calibri"/>
                <a:cs typeface="Calibri"/>
                <a:sym typeface="Calibri"/>
              </a:rPr>
              <a:t>/ ¿Qué es un algoritmo?</a:t>
            </a:r>
            <a:endParaRPr/>
          </a:p>
        </p:txBody>
      </p:sp>
      <p:sp>
        <p:nvSpPr>
          <p:cNvPr id="308" name="Google Shape;308;p83"/>
          <p:cNvSpPr txBox="1"/>
          <p:nvPr/>
        </p:nvSpPr>
        <p:spPr>
          <a:xfrm>
            <a:off x="1222750" y="1421586"/>
            <a:ext cx="8032465"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An algorithm is a sequence of logical steps necessary to carry out a specific task, such as solving a problem. The algorithms are independent of both the programming language in which they are expressed and the computer that executes them. In each problem the algorithm can be expressed in a different programming language and run on a different computer; however, the algorithm will always be the same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1800" u="none" cap="none" strike="noStrike">
                <a:solidFill>
                  <a:srgbClr val="7F7F7F"/>
                </a:solidFill>
                <a:latin typeface="Calibri"/>
                <a:ea typeface="Calibri"/>
                <a:cs typeface="Calibri"/>
                <a:sym typeface="Calibri"/>
              </a:rPr>
              <a:t>Un algoritmo es una secuencia de pasos lógicos necesarios para llevar a cabo una tarea específica, como la solución de un problema. Los algoritmos son independientes tanto del lenguaje de programación en que se expresan como de la computadora que los ejecuta. En cada problema el algoritmo se puede expresar en un lenguaje diferente de programación y ejecutarse en una computadora distinta; sin embargo, el algoritmo será siempre el mismo</a:t>
            </a:r>
            <a:endParaRPr b="0" i="0" sz="1800" u="none" cap="none" strike="noStrike">
              <a:solidFill>
                <a:srgbClr val="7F7F7F"/>
              </a:solidFill>
              <a:latin typeface="Calibri"/>
              <a:ea typeface="Calibri"/>
              <a:cs typeface="Calibri"/>
              <a:sym typeface="Calibri"/>
            </a:endParaRPr>
          </a:p>
        </p:txBody>
      </p:sp>
      <p:sp>
        <p:nvSpPr>
          <p:cNvPr id="309" name="Google Shape;309;p83"/>
          <p:cNvSpPr/>
          <p:nvPr/>
        </p:nvSpPr>
        <p:spPr>
          <a:xfrm>
            <a:off x="9400290" y="3248042"/>
            <a:ext cx="2791710" cy="16003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CO" sz="1400" u="none" cap="none" strike="noStrike">
                <a:solidFill>
                  <a:srgbClr val="000000"/>
                </a:solidFill>
                <a:latin typeface="Calibri"/>
                <a:ea typeface="Calibri"/>
                <a:cs typeface="Calibri"/>
                <a:sym typeface="Calibri"/>
              </a:rPr>
              <a:t>Por ejemplo, en una analogía con la vida diaria, </a:t>
            </a:r>
            <a:r>
              <a:rPr b="1" i="1" lang="es-CO" sz="1400" u="none" cap="none" strike="noStrike">
                <a:solidFill>
                  <a:srgbClr val="000000"/>
                </a:solidFill>
                <a:latin typeface="Calibri"/>
                <a:ea typeface="Calibri"/>
                <a:cs typeface="Calibri"/>
                <a:sym typeface="Calibri"/>
              </a:rPr>
              <a:t>una receta de cocina </a:t>
            </a:r>
            <a:r>
              <a:rPr b="0" i="1" lang="es-CO" sz="1400" u="none" cap="none" strike="noStrike">
                <a:solidFill>
                  <a:srgbClr val="000000"/>
                </a:solidFill>
                <a:latin typeface="Calibri"/>
                <a:ea typeface="Calibri"/>
                <a:cs typeface="Calibri"/>
                <a:sym typeface="Calibri"/>
              </a:rPr>
              <a:t>se puede expresar en </a:t>
            </a:r>
            <a:r>
              <a:rPr b="1" i="1" lang="es-CO" sz="1400" u="none" cap="none" strike="noStrike">
                <a:solidFill>
                  <a:srgbClr val="000000"/>
                </a:solidFill>
                <a:latin typeface="Calibri"/>
                <a:ea typeface="Calibri"/>
                <a:cs typeface="Calibri"/>
                <a:sym typeface="Calibri"/>
              </a:rPr>
              <a:t>español</a:t>
            </a:r>
            <a:r>
              <a:rPr b="0" i="1" lang="es-CO" sz="1400" u="none" cap="none" strike="noStrike">
                <a:solidFill>
                  <a:srgbClr val="000000"/>
                </a:solidFill>
                <a:latin typeface="Calibri"/>
                <a:ea typeface="Calibri"/>
                <a:cs typeface="Calibri"/>
                <a:sym typeface="Calibri"/>
              </a:rPr>
              <a:t>, </a:t>
            </a:r>
            <a:r>
              <a:rPr b="1" i="1" lang="es-CO" sz="1400" u="none" cap="none" strike="noStrike">
                <a:solidFill>
                  <a:srgbClr val="000000"/>
                </a:solidFill>
                <a:latin typeface="Calibri"/>
                <a:ea typeface="Calibri"/>
                <a:cs typeface="Calibri"/>
                <a:sym typeface="Calibri"/>
              </a:rPr>
              <a:t>inglés o francés</a:t>
            </a:r>
            <a:r>
              <a:rPr b="0" i="1" lang="es-CO" sz="1400" u="none" cap="none" strike="noStrike">
                <a:solidFill>
                  <a:srgbClr val="000000"/>
                </a:solidFill>
                <a:latin typeface="Calibri"/>
                <a:ea typeface="Calibri"/>
                <a:cs typeface="Calibri"/>
                <a:sym typeface="Calibri"/>
              </a:rPr>
              <a:t>, etc. Los pasos para la elaboración del plato se realizaran sin importar el cocinero ni el lenguaje. </a:t>
            </a:r>
            <a:endParaRPr b="0" i="1" sz="1400" u="none" cap="none" strike="noStrike">
              <a:solidFill>
                <a:srgbClr val="000000"/>
              </a:solidFill>
              <a:latin typeface="Calibri"/>
              <a:ea typeface="Calibri"/>
              <a:cs typeface="Calibri"/>
              <a:sym typeface="Calibri"/>
            </a:endParaRPr>
          </a:p>
        </p:txBody>
      </p:sp>
      <p:pic>
        <p:nvPicPr>
          <p:cNvPr descr="https://img.vixdata.io/pd/jpg-large/es/sites/default/files/btg/mk1_robot_cocinero.png" id="310" name="Google Shape;310;p83"/>
          <p:cNvPicPr preferRelativeResize="0"/>
          <p:nvPr/>
        </p:nvPicPr>
        <p:blipFill rotWithShape="1">
          <a:blip r:embed="rId4">
            <a:alphaModFix/>
          </a:blip>
          <a:srcRect b="0" l="0" r="0" t="0"/>
          <a:stretch/>
        </p:blipFill>
        <p:spPr>
          <a:xfrm>
            <a:off x="9255215" y="1196998"/>
            <a:ext cx="2636810" cy="1479673"/>
          </a:xfrm>
          <a:prstGeom prst="rect">
            <a:avLst/>
          </a:prstGeom>
          <a:noFill/>
          <a:ln>
            <a:noFill/>
          </a:ln>
        </p:spPr>
      </p:pic>
      <p:sp>
        <p:nvSpPr>
          <p:cNvPr id="311" name="Google Shape;311;p83"/>
          <p:cNvSpPr/>
          <p:nvPr/>
        </p:nvSpPr>
        <p:spPr>
          <a:xfrm>
            <a:off x="9400289" y="2846940"/>
            <a:ext cx="263681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s-CO" sz="900" u="none" cap="none" strike="noStrike">
                <a:solidFill>
                  <a:srgbClr val="222222"/>
                </a:solidFill>
                <a:latin typeface="Calibri"/>
                <a:ea typeface="Calibri"/>
                <a:cs typeface="Calibri"/>
                <a:sym typeface="Calibri"/>
              </a:rPr>
              <a:t>MK1, el robot chef que cocina lo que quieras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2"/>
          <p:cNvSpPr txBox="1"/>
          <p:nvPr/>
        </p:nvSpPr>
        <p:spPr>
          <a:xfrm>
            <a:off x="0" y="2854619"/>
            <a:ext cx="12090400" cy="32931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3200" u="none" cap="none" strike="noStrike">
                <a:solidFill>
                  <a:srgbClr val="FFC000"/>
                </a:solidFill>
                <a:latin typeface="Arial"/>
                <a:ea typeface="Arial"/>
                <a:cs typeface="Arial"/>
                <a:sym typeface="Arial"/>
              </a:rPr>
              <a:t>Faculty: 	</a:t>
            </a:r>
            <a:r>
              <a:rPr b="0" i="0" lang="es-CO" sz="3200" u="none" cap="none" strike="noStrike">
                <a:solidFill>
                  <a:srgbClr val="FFC000"/>
                </a:solidFill>
                <a:latin typeface="Arial"/>
                <a:ea typeface="Arial"/>
                <a:cs typeface="Arial"/>
                <a:sym typeface="Arial"/>
              </a:rPr>
              <a:t>Systems engineer</a:t>
            </a:r>
            <a:endParaRPr b="0" i="0" sz="32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None/>
            </a:pPr>
            <a:r>
              <a:rPr b="1" i="0" lang="es-CO" sz="3200" u="none" cap="none" strike="noStrike">
                <a:solidFill>
                  <a:srgbClr val="FFC000"/>
                </a:solidFill>
                <a:latin typeface="Arial"/>
                <a:ea typeface="Arial"/>
                <a:cs typeface="Arial"/>
                <a:sym typeface="Arial"/>
              </a:rPr>
              <a:t>Course:	</a:t>
            </a:r>
            <a:r>
              <a:rPr b="0" i="0" lang="es-CO" sz="3200" u="none" cap="none" strike="noStrike">
                <a:solidFill>
                  <a:srgbClr val="FFC000"/>
                </a:solidFill>
                <a:latin typeface="Arial"/>
                <a:ea typeface="Arial"/>
                <a:cs typeface="Arial"/>
                <a:sym typeface="Arial"/>
              </a:rPr>
              <a:t>Introduction of Programming</a:t>
            </a:r>
            <a:endParaRPr b="0" i="0" sz="32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None/>
            </a:pPr>
            <a:r>
              <a:rPr b="1" i="0" lang="es-CO" sz="3200" u="none" cap="none" strike="noStrike">
                <a:solidFill>
                  <a:srgbClr val="FFC000"/>
                </a:solidFill>
                <a:latin typeface="Arial"/>
                <a:ea typeface="Arial"/>
                <a:cs typeface="Arial"/>
                <a:sym typeface="Arial"/>
              </a:rPr>
              <a:t>Topic: 	Fundamentals of software programming </a:t>
            </a:r>
            <a:r>
              <a:rPr b="1" i="0" lang="es-CO" sz="2800" u="none" cap="none" strike="noStrike">
                <a:solidFill>
                  <a:srgbClr val="FFC000"/>
                </a:solidFill>
                <a:latin typeface="Arial"/>
                <a:ea typeface="Arial"/>
                <a:cs typeface="Arial"/>
                <a:sym typeface="Arial"/>
              </a:rPr>
              <a:t>________________________________________________</a:t>
            </a:r>
            <a:endParaRPr b="0" i="0" sz="14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None/>
            </a:pPr>
            <a:r>
              <a:rPr b="1" i="0" lang="es-CO" sz="2800" u="none" cap="none" strike="noStrike">
                <a:solidFill>
                  <a:srgbClr val="FFC000"/>
                </a:solidFill>
                <a:latin typeface="Arial"/>
                <a:ea typeface="Arial"/>
                <a:cs typeface="Arial"/>
                <a:sym typeface="Arial"/>
              </a:rPr>
              <a:t>Socializer:</a:t>
            </a:r>
            <a:r>
              <a:rPr b="0" i="0" lang="es-CO" sz="2800" u="none" cap="none" strike="noStrike">
                <a:solidFill>
                  <a:srgbClr val="FFC000"/>
                </a:solidFill>
                <a:latin typeface="Arial"/>
                <a:ea typeface="Arial"/>
                <a:cs typeface="Arial"/>
                <a:sym typeface="Arial"/>
              </a:rPr>
              <a:t> 	Luis Fernando Castellanos Guarin</a:t>
            </a:r>
            <a:endParaRPr b="0" i="0" sz="28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None/>
            </a:pPr>
            <a:r>
              <a:rPr b="1" i="0" lang="es-CO" sz="2800" u="none" cap="none" strike="noStrike">
                <a:solidFill>
                  <a:srgbClr val="FFC000"/>
                </a:solidFill>
                <a:latin typeface="Arial"/>
                <a:ea typeface="Arial"/>
                <a:cs typeface="Arial"/>
                <a:sym typeface="Arial"/>
              </a:rPr>
              <a:t>Email:</a:t>
            </a:r>
            <a:r>
              <a:rPr b="0" i="0" lang="es-CO" sz="2800" u="none" cap="none" strike="noStrike">
                <a:solidFill>
                  <a:srgbClr val="FFC000"/>
                </a:solidFill>
                <a:latin typeface="Arial"/>
                <a:ea typeface="Arial"/>
                <a:cs typeface="Arial"/>
                <a:sym typeface="Arial"/>
              </a:rPr>
              <a:t> 		</a:t>
            </a:r>
            <a:r>
              <a:rPr b="0" i="0" lang="es-CO" sz="2800" u="sng" cap="none" strike="noStrike">
                <a:solidFill>
                  <a:srgbClr val="FFC000"/>
                </a:solidFill>
                <a:latin typeface="Arial"/>
                <a:ea typeface="Arial"/>
                <a:cs typeface="Arial"/>
                <a:sym typeface="Arial"/>
                <a:hlinkClick r:id="rId4"/>
              </a:rPr>
              <a:t>Luis.castellanosg@usantoto.edu.co</a:t>
            </a:r>
            <a:endParaRPr b="0" i="0" sz="28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None/>
            </a:pPr>
            <a:r>
              <a:rPr b="1" i="0" lang="es-CO" sz="2800" u="none" cap="none" strike="noStrike">
                <a:solidFill>
                  <a:srgbClr val="FFC000"/>
                </a:solidFill>
                <a:latin typeface="Arial"/>
                <a:ea typeface="Arial"/>
                <a:cs typeface="Arial"/>
                <a:sym typeface="Arial"/>
              </a:rPr>
              <a:t>Phone: </a:t>
            </a:r>
            <a:r>
              <a:rPr b="0" i="0" lang="es-CO" sz="2800" u="none" cap="none" strike="noStrike">
                <a:solidFill>
                  <a:srgbClr val="FFC000"/>
                </a:solidFill>
                <a:latin typeface="Arial"/>
                <a:ea typeface="Arial"/>
                <a:cs typeface="Arial"/>
                <a:sym typeface="Arial"/>
              </a:rPr>
              <a:t>         	3214582098</a:t>
            </a:r>
            <a:endParaRPr b="0" i="0" sz="3200" u="none" cap="none" strike="noStrike">
              <a:solidFill>
                <a:srgbClr val="FFC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84"/>
          <p:cNvSpPr txBox="1"/>
          <p:nvPr/>
        </p:nvSpPr>
        <p:spPr>
          <a:xfrm>
            <a:off x="1550029" y="523988"/>
            <a:ext cx="6848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Flowchart  </a:t>
            </a:r>
            <a:r>
              <a:rPr b="1" i="0" lang="es-CO" sz="2800" u="none" cap="none" strike="noStrike">
                <a:solidFill>
                  <a:srgbClr val="1F3864"/>
                </a:solidFill>
                <a:latin typeface="Calibri"/>
                <a:ea typeface="Calibri"/>
                <a:cs typeface="Calibri"/>
                <a:sym typeface="Calibri"/>
              </a:rPr>
              <a:t>/ Diagrama de flujo</a:t>
            </a:r>
            <a:endParaRPr b="1" i="0" sz="2800" u="none" cap="none" strike="noStrike">
              <a:solidFill>
                <a:srgbClr val="1F3864"/>
              </a:solidFill>
              <a:latin typeface="Calibri"/>
              <a:ea typeface="Calibri"/>
              <a:cs typeface="Calibri"/>
              <a:sym typeface="Calibri"/>
            </a:endParaRPr>
          </a:p>
        </p:txBody>
      </p:sp>
      <p:sp>
        <p:nvSpPr>
          <p:cNvPr id="317" name="Google Shape;317;p84"/>
          <p:cNvSpPr/>
          <p:nvPr/>
        </p:nvSpPr>
        <p:spPr>
          <a:xfrm>
            <a:off x="1237247" y="1508634"/>
            <a:ext cx="7682163" cy="4644373"/>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s-CO" sz="2400" u="none" cap="none" strike="noStrike">
                <a:solidFill>
                  <a:srgbClr val="000000"/>
                </a:solidFill>
                <a:latin typeface="Calibri"/>
                <a:ea typeface="Calibri"/>
                <a:cs typeface="Calibri"/>
                <a:sym typeface="Calibri"/>
              </a:rPr>
              <a:t>Un diagrama de flujo u organigrama es una representación diagramática que ilustra la secuencia de las operaciones que se realizarán para conseguir la solución de un problema. </a:t>
            </a:r>
            <a:endParaRPr b="0" i="0" sz="2400" u="none" cap="none" strike="noStrike">
              <a:solidFill>
                <a:srgbClr val="000000"/>
              </a:solidFill>
              <a:latin typeface="Calibri"/>
              <a:ea typeface="Calibri"/>
              <a:cs typeface="Calibri"/>
              <a:sym typeface="Calibri"/>
            </a:endParaRPr>
          </a:p>
          <a:p>
            <a:pPr indent="0" lvl="0" marL="0" marR="0" rtl="0" algn="just">
              <a:lnSpc>
                <a:spcPct val="107000"/>
              </a:lnSpc>
              <a:spcBef>
                <a:spcPts val="800"/>
              </a:spcBef>
              <a:spcAft>
                <a:spcPts val="0"/>
              </a:spcAft>
              <a:buNone/>
            </a:pPr>
            <a:r>
              <a:rPr b="0" i="0" lang="es-CO" sz="2400" u="none" cap="none" strike="noStrike">
                <a:solidFill>
                  <a:srgbClr val="000000"/>
                </a:solidFill>
                <a:latin typeface="Calibri"/>
                <a:ea typeface="Calibri"/>
                <a:cs typeface="Calibri"/>
                <a:sym typeface="Calibri"/>
              </a:rPr>
              <a:t>Los diagramas de flujo se dibujan generalmente antes de comenzar a programar el código frente a la computadora. </a:t>
            </a:r>
            <a:endParaRPr b="0" i="0" sz="2400" u="none" cap="none" strike="noStrike">
              <a:solidFill>
                <a:srgbClr val="000000"/>
              </a:solidFill>
              <a:latin typeface="Calibri"/>
              <a:ea typeface="Calibri"/>
              <a:cs typeface="Calibri"/>
              <a:sym typeface="Calibri"/>
            </a:endParaRPr>
          </a:p>
          <a:p>
            <a:pPr indent="0" lvl="0" marL="0" marR="0" rtl="0" algn="just">
              <a:lnSpc>
                <a:spcPct val="107000"/>
              </a:lnSpc>
              <a:spcBef>
                <a:spcPts val="800"/>
              </a:spcBef>
              <a:spcAft>
                <a:spcPts val="0"/>
              </a:spcAft>
              <a:buNone/>
            </a:pPr>
            <a:r>
              <a:rPr b="0" i="0" lang="es-CO" sz="2400" u="none" cap="none" strike="noStrike">
                <a:solidFill>
                  <a:srgbClr val="000000"/>
                </a:solidFill>
                <a:latin typeface="Calibri"/>
                <a:ea typeface="Calibri"/>
                <a:cs typeface="Calibri"/>
                <a:sym typeface="Calibri"/>
              </a:rPr>
              <a:t>Estos diagramas de flujo desempeñan un papel vital en la programación de un problema y facilitan la comprensión de problemas complicados y sobre todo muy largos. Una vez que se dibuja el diagrama de flujo, llega a ser fácil escribir el programa en cualquier idioma de alto nivel.  (miunicobloginformatico, 2010).­</a:t>
            </a:r>
            <a:endParaRPr b="0" i="0" sz="2400" u="none" cap="none" strike="noStrike">
              <a:solidFill>
                <a:srgbClr val="000000"/>
              </a:solidFill>
              <a:latin typeface="Arial"/>
              <a:ea typeface="Arial"/>
              <a:cs typeface="Arial"/>
              <a:sym typeface="Arial"/>
            </a:endParaRPr>
          </a:p>
        </p:txBody>
      </p:sp>
      <p:pic>
        <p:nvPicPr>
          <p:cNvPr descr="Resultado de imagen para diagrama de flujo sumar dos numeros" id="318" name="Google Shape;318;p84"/>
          <p:cNvPicPr preferRelativeResize="0"/>
          <p:nvPr/>
        </p:nvPicPr>
        <p:blipFill rotWithShape="1">
          <a:blip r:embed="rId4">
            <a:alphaModFix/>
          </a:blip>
          <a:srcRect b="0" l="0" r="0" t="0"/>
          <a:stretch/>
        </p:blipFill>
        <p:spPr>
          <a:xfrm>
            <a:off x="8797080" y="144380"/>
            <a:ext cx="3394920" cy="55831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85"/>
          <p:cNvSpPr txBox="1"/>
          <p:nvPr/>
        </p:nvSpPr>
        <p:spPr>
          <a:xfrm>
            <a:off x="1517944" y="459820"/>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3200" u="none" cap="none" strike="noStrike">
                <a:solidFill>
                  <a:srgbClr val="FFC000"/>
                </a:solidFill>
                <a:latin typeface="Calibri"/>
                <a:ea typeface="Calibri"/>
                <a:cs typeface="Calibri"/>
                <a:sym typeface="Calibri"/>
              </a:rPr>
              <a:t>Flowchart  </a:t>
            </a:r>
            <a:r>
              <a:rPr b="1" i="0" lang="es-CO" sz="3200" u="none" cap="none" strike="noStrike">
                <a:solidFill>
                  <a:srgbClr val="1F3864"/>
                </a:solidFill>
                <a:latin typeface="Calibri"/>
                <a:ea typeface="Calibri"/>
                <a:cs typeface="Calibri"/>
                <a:sym typeface="Calibri"/>
              </a:rPr>
              <a:t>/ Diagrama de flujo</a:t>
            </a:r>
            <a:endParaRPr b="1" i="0" sz="3200" u="none" cap="none" strike="noStrike">
              <a:solidFill>
                <a:srgbClr val="1F3864"/>
              </a:solidFill>
              <a:latin typeface="Calibri"/>
              <a:ea typeface="Calibri"/>
              <a:cs typeface="Calibri"/>
              <a:sym typeface="Calibri"/>
            </a:endParaRPr>
          </a:p>
        </p:txBody>
      </p:sp>
      <p:pic>
        <p:nvPicPr>
          <p:cNvPr id="324" name="Google Shape;324;p85"/>
          <p:cNvPicPr preferRelativeResize="0"/>
          <p:nvPr/>
        </p:nvPicPr>
        <p:blipFill rotWithShape="1">
          <a:blip r:embed="rId4">
            <a:alphaModFix/>
          </a:blip>
          <a:srcRect b="0" l="0" r="0" t="0"/>
          <a:stretch/>
        </p:blipFill>
        <p:spPr>
          <a:xfrm>
            <a:off x="8220882" y="1113602"/>
            <a:ext cx="3762570" cy="3969629"/>
          </a:xfrm>
          <a:prstGeom prst="rect">
            <a:avLst/>
          </a:prstGeom>
          <a:noFill/>
          <a:ln>
            <a:noFill/>
          </a:ln>
        </p:spPr>
      </p:pic>
      <p:sp>
        <p:nvSpPr>
          <p:cNvPr id="325" name="Google Shape;325;p85"/>
          <p:cNvSpPr/>
          <p:nvPr/>
        </p:nvSpPr>
        <p:spPr>
          <a:xfrm>
            <a:off x="1655885" y="1604510"/>
            <a:ext cx="6848668" cy="31085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Ejemplo de algoritmo representado mediante un diagrama de flujo:</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Que reciba el año de nacimiento de la persona A y el año de nacimiento de la persona B e imprima un mensaje indicando cuál de las dos personas es menor</a:t>
            </a:r>
            <a:endParaRPr b="0" i="0" sz="2800" u="none" cap="none" strike="noStrike">
              <a:solidFill>
                <a:srgbClr val="000000"/>
              </a:solidFill>
              <a:latin typeface="Calibri"/>
              <a:ea typeface="Calibri"/>
              <a:cs typeface="Calibri"/>
              <a:sym typeface="Calibri"/>
            </a:endParaRPr>
          </a:p>
        </p:txBody>
      </p:sp>
      <p:sp>
        <p:nvSpPr>
          <p:cNvPr id="326" name="Google Shape;326;p85"/>
          <p:cNvSpPr/>
          <p:nvPr/>
        </p:nvSpPr>
        <p:spPr>
          <a:xfrm>
            <a:off x="1524000" y="5152238"/>
            <a:ext cx="9144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s-CO" sz="1600" u="none" cap="none" strike="noStrike">
                <a:solidFill>
                  <a:srgbClr val="0000FF"/>
                </a:solidFill>
                <a:latin typeface="Calibri"/>
                <a:ea typeface="Calibri"/>
                <a:cs typeface="Calibri"/>
                <a:sym typeface="Calibri"/>
              </a:rPr>
              <a:t>El uso de los diagramas de flujo para documentar procesos de negocios se inició entre las décadas de 1920 y 1930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86"/>
          <p:cNvSpPr txBox="1"/>
          <p:nvPr/>
        </p:nvSpPr>
        <p:spPr>
          <a:xfrm>
            <a:off x="1533986" y="267316"/>
            <a:ext cx="671165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Elements of Flowchart  </a:t>
            </a:r>
            <a:r>
              <a:rPr b="1" i="0" lang="es-CO" sz="2800" u="none" cap="none" strike="noStrike">
                <a:solidFill>
                  <a:srgbClr val="1F3864"/>
                </a:solidFill>
                <a:latin typeface="Calibri"/>
                <a:ea typeface="Calibri"/>
                <a:cs typeface="Calibri"/>
                <a:sym typeface="Calibri"/>
              </a:rPr>
              <a:t>/ Elementos de diagrama de flujo</a:t>
            </a:r>
            <a:endParaRPr b="1" i="0" sz="2800" u="none" cap="none" strike="noStrike">
              <a:solidFill>
                <a:srgbClr val="1F3864"/>
              </a:solidFill>
              <a:latin typeface="Calibri"/>
              <a:ea typeface="Calibri"/>
              <a:cs typeface="Calibri"/>
              <a:sym typeface="Calibri"/>
            </a:endParaRPr>
          </a:p>
        </p:txBody>
      </p:sp>
      <p:pic>
        <p:nvPicPr>
          <p:cNvPr descr="simbologia de diagramas de flujo" id="332" name="Google Shape;332;p86"/>
          <p:cNvPicPr preferRelativeResize="0"/>
          <p:nvPr/>
        </p:nvPicPr>
        <p:blipFill rotWithShape="1">
          <a:blip r:embed="rId4">
            <a:alphaModFix/>
          </a:blip>
          <a:srcRect b="8713" l="0" r="0" t="0"/>
          <a:stretch/>
        </p:blipFill>
        <p:spPr>
          <a:xfrm>
            <a:off x="2585213" y="1481806"/>
            <a:ext cx="6508994" cy="46783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36" name="Shape 336"/>
        <p:cNvGrpSpPr/>
        <p:nvPr/>
      </p:nvGrpSpPr>
      <p:grpSpPr>
        <a:xfrm>
          <a:off x="0" y="0"/>
          <a:ext cx="0" cy="0"/>
          <a:chOff x="0" y="0"/>
          <a:chExt cx="0" cy="0"/>
        </a:xfrm>
      </p:grpSpPr>
      <p:sp>
        <p:nvSpPr>
          <p:cNvPr id="337" name="Google Shape;337;p87"/>
          <p:cNvSpPr txBox="1"/>
          <p:nvPr/>
        </p:nvSpPr>
        <p:spPr>
          <a:xfrm>
            <a:off x="1533986" y="267316"/>
            <a:ext cx="671165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Basic variables in programming  </a:t>
            </a:r>
            <a:r>
              <a:rPr b="1" i="0" lang="es-CO" sz="2800" u="none" cap="none" strike="noStrike">
                <a:solidFill>
                  <a:srgbClr val="1F3864"/>
                </a:solidFill>
                <a:latin typeface="Calibri"/>
                <a:ea typeface="Calibri"/>
                <a:cs typeface="Calibri"/>
                <a:sym typeface="Calibri"/>
              </a:rPr>
              <a:t>/ variables básicas en programación</a:t>
            </a:r>
            <a:endParaRPr/>
          </a:p>
        </p:txBody>
      </p:sp>
      <p:graphicFrame>
        <p:nvGraphicFramePr>
          <p:cNvPr id="338" name="Google Shape;338;p87"/>
          <p:cNvGraphicFramePr/>
          <p:nvPr/>
        </p:nvGraphicFramePr>
        <p:xfrm>
          <a:off x="1395663" y="1521228"/>
          <a:ext cx="3000000" cy="3000000"/>
        </p:xfrm>
        <a:graphic>
          <a:graphicData uri="http://schemas.openxmlformats.org/drawingml/2006/table">
            <a:tbl>
              <a:tblPr bandRow="1" firstCol="1" firstRow="1">
                <a:noFill/>
                <a:tableStyleId>{B75A4832-DC61-4DB1-8288-296BD3F85212}</a:tableStyleId>
              </a:tblPr>
              <a:tblGrid>
                <a:gridCol w="1786875"/>
                <a:gridCol w="4318025"/>
                <a:gridCol w="3632650"/>
              </a:tblGrid>
              <a:tr h="277375">
                <a:tc gridSpan="2">
                  <a:txBody>
                    <a:bodyPr/>
                    <a:lstStyle/>
                    <a:p>
                      <a:pPr indent="0" lvl="0" marL="0" marR="0" rtl="0" algn="ctr">
                        <a:lnSpc>
                          <a:spcPct val="107000"/>
                        </a:lnSpc>
                        <a:spcBef>
                          <a:spcPts val="0"/>
                        </a:spcBef>
                        <a:spcAft>
                          <a:spcPts val="0"/>
                        </a:spcAft>
                        <a:buClr>
                          <a:srgbClr val="000000"/>
                        </a:buClr>
                        <a:buSzPts val="1600"/>
                        <a:buFont typeface="Arial"/>
                        <a:buNone/>
                      </a:pPr>
                      <a:r>
                        <a:rPr lang="es-CO" sz="2400" u="none" cap="none" strike="noStrike"/>
                        <a:t>Tipo de dato</a:t>
                      </a:r>
                      <a:endParaRPr sz="2000" u="none" cap="none" strike="noStrike">
                        <a:latin typeface="Calibri"/>
                        <a:ea typeface="Calibri"/>
                        <a:cs typeface="Calibri"/>
                        <a:sym typeface="Calibri"/>
                      </a:endParaRPr>
                    </a:p>
                  </a:txBody>
                  <a:tcPr marT="0" marB="0" marR="68575" marL="68575"/>
                </a:tc>
                <a:tc hMerge="1"/>
                <a:tc>
                  <a:txBody>
                    <a:bodyPr/>
                    <a:lstStyle/>
                    <a:p>
                      <a:pPr indent="0" lvl="0" marL="0" marR="0" rtl="0" algn="ctr">
                        <a:lnSpc>
                          <a:spcPct val="107000"/>
                        </a:lnSpc>
                        <a:spcBef>
                          <a:spcPts val="0"/>
                        </a:spcBef>
                        <a:spcAft>
                          <a:spcPts val="0"/>
                        </a:spcAft>
                        <a:buClr>
                          <a:srgbClr val="000000"/>
                        </a:buClr>
                        <a:buSzPts val="1600"/>
                        <a:buFont typeface="Arial"/>
                        <a:buNone/>
                      </a:pPr>
                      <a:r>
                        <a:rPr lang="es-CO" sz="2400" u="none" cap="none" strike="noStrike"/>
                        <a:t>Ejemplo </a:t>
                      </a:r>
                      <a:endParaRPr sz="2000" u="none" cap="none" strike="noStrike">
                        <a:latin typeface="Calibri"/>
                        <a:ea typeface="Calibri"/>
                        <a:cs typeface="Calibri"/>
                        <a:sym typeface="Calibri"/>
                      </a:endParaRPr>
                    </a:p>
                  </a:txBody>
                  <a:tcPr marT="0" marB="0" marR="68575" marL="68575"/>
                </a:tc>
              </a:tr>
              <a:tr h="27737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short</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Números cortos</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20</a:t>
                      </a:r>
                      <a:endParaRPr sz="2000" u="none" cap="none" strike="noStrike">
                        <a:latin typeface="Calibri"/>
                        <a:ea typeface="Calibri"/>
                        <a:cs typeface="Calibri"/>
                        <a:sym typeface="Calibri"/>
                      </a:endParaRPr>
                    </a:p>
                  </a:txBody>
                  <a:tcPr marT="0" marB="0" marR="68575" marL="68575"/>
                </a:tc>
              </a:tr>
              <a:tr h="27737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Int </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Números enteros</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4556</a:t>
                      </a:r>
                      <a:endParaRPr sz="2000" u="none" cap="none" strike="noStrike">
                        <a:latin typeface="Calibri"/>
                        <a:ea typeface="Calibri"/>
                        <a:cs typeface="Calibri"/>
                        <a:sym typeface="Calibri"/>
                      </a:endParaRPr>
                    </a:p>
                  </a:txBody>
                  <a:tcPr marT="0" marB="0" marR="68575" marL="68575"/>
                </a:tc>
              </a:tr>
              <a:tr h="56952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long</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Números enteros largos</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4566566</a:t>
                      </a:r>
                      <a:endParaRPr sz="2000" u="none" cap="none" strike="noStrike">
                        <a:latin typeface="Calibri"/>
                        <a:ea typeface="Calibri"/>
                        <a:cs typeface="Calibri"/>
                        <a:sym typeface="Calibri"/>
                      </a:endParaRPr>
                    </a:p>
                  </a:txBody>
                  <a:tcPr marT="0" marB="0" marR="68575" marL="68575"/>
                </a:tc>
              </a:tr>
              <a:tr h="27737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float</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Números flotantes</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7.545601</a:t>
                      </a:r>
                      <a:endParaRPr sz="2000" u="none" cap="none" strike="noStrike">
                        <a:latin typeface="Calibri"/>
                        <a:ea typeface="Calibri"/>
                        <a:cs typeface="Calibri"/>
                        <a:sym typeface="Calibri"/>
                      </a:endParaRPr>
                    </a:p>
                  </a:txBody>
                  <a:tcPr marT="0" marB="0" marR="68575" marL="68575"/>
                </a:tc>
              </a:tr>
              <a:tr h="861700">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double</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Número dos veces más grande que float</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7.545601533333333</a:t>
                      </a:r>
                      <a:endParaRPr sz="2000" u="none" cap="none" strike="noStrike">
                        <a:latin typeface="Calibri"/>
                        <a:ea typeface="Calibri"/>
                        <a:cs typeface="Calibri"/>
                        <a:sym typeface="Calibri"/>
                      </a:endParaRPr>
                    </a:p>
                  </a:txBody>
                  <a:tcPr marT="0" marB="0" marR="68575" marL="68575"/>
                </a:tc>
              </a:tr>
              <a:tr h="27737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byte</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Manejo de 0 y1</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001110</a:t>
                      </a:r>
                      <a:endParaRPr sz="2000" u="none" cap="none" strike="noStrike">
                        <a:latin typeface="Calibri"/>
                        <a:ea typeface="Calibri"/>
                        <a:cs typeface="Calibri"/>
                        <a:sym typeface="Calibri"/>
                      </a:endParaRPr>
                    </a:p>
                  </a:txBody>
                  <a:tcPr marT="0" marB="0" marR="68575" marL="68575"/>
                </a:tc>
              </a:tr>
              <a:tr h="27737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char</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Carácter</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‘a’</a:t>
                      </a:r>
                      <a:endParaRPr sz="2000" u="none" cap="none" strike="noStrike">
                        <a:latin typeface="Calibri"/>
                        <a:ea typeface="Calibri"/>
                        <a:cs typeface="Calibri"/>
                        <a:sym typeface="Calibri"/>
                      </a:endParaRPr>
                    </a:p>
                  </a:txBody>
                  <a:tcPr marT="0" marB="0" marR="68575" marL="68575"/>
                </a:tc>
              </a:tr>
              <a:tr h="56952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boolean </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Booleanos verdad o falso</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False</a:t>
                      </a:r>
                      <a:endParaRPr sz="2000" u="none" cap="none" strike="noStrike">
                        <a:latin typeface="Calibri"/>
                        <a:ea typeface="Calibri"/>
                        <a:cs typeface="Calibri"/>
                        <a:sym typeface="Calibri"/>
                      </a:endParaRPr>
                    </a:p>
                  </a:txBody>
                  <a:tcPr marT="0" marB="0" marR="68575" marL="68575"/>
                </a:tc>
              </a:tr>
              <a:tr h="569525">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String</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Cadenas de caracteres</a:t>
                      </a:r>
                      <a:endParaRPr sz="2000" u="none" cap="none" strike="noStrike">
                        <a:latin typeface="Calibri"/>
                        <a:ea typeface="Calibri"/>
                        <a:cs typeface="Calibri"/>
                        <a:sym typeface="Calibri"/>
                      </a:endParaRPr>
                    </a:p>
                  </a:txBody>
                  <a:tcPr marT="0" marB="0" marR="68575" marL="68575"/>
                </a:tc>
                <a:tc>
                  <a:txBody>
                    <a:bodyPr/>
                    <a:lstStyle/>
                    <a:p>
                      <a:pPr indent="0" lvl="0" marL="0" marR="0" rtl="0" algn="just">
                        <a:lnSpc>
                          <a:spcPct val="107000"/>
                        </a:lnSpc>
                        <a:spcBef>
                          <a:spcPts val="0"/>
                        </a:spcBef>
                        <a:spcAft>
                          <a:spcPts val="0"/>
                        </a:spcAft>
                        <a:buClr>
                          <a:srgbClr val="000000"/>
                        </a:buClr>
                        <a:buSzPts val="1600"/>
                        <a:buFont typeface="Arial"/>
                        <a:buNone/>
                      </a:pPr>
                      <a:r>
                        <a:rPr lang="es-CO" sz="2400" u="none" cap="none" strike="noStrike"/>
                        <a:t>“Juan David Peña”</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42" name="Shape 342"/>
        <p:cNvGrpSpPr/>
        <p:nvPr/>
      </p:nvGrpSpPr>
      <p:grpSpPr>
        <a:xfrm>
          <a:off x="0" y="0"/>
          <a:ext cx="0" cy="0"/>
          <a:chOff x="0" y="0"/>
          <a:chExt cx="0" cy="0"/>
        </a:xfrm>
      </p:grpSpPr>
      <p:sp>
        <p:nvSpPr>
          <p:cNvPr id="343" name="Google Shape;343;p88"/>
          <p:cNvSpPr txBox="1"/>
          <p:nvPr/>
        </p:nvSpPr>
        <p:spPr>
          <a:xfrm>
            <a:off x="1582113" y="472333"/>
            <a:ext cx="67116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DFD – Description </a:t>
            </a:r>
            <a:r>
              <a:rPr b="1" i="0" lang="es-CO" sz="2800" u="none" cap="none" strike="noStrike">
                <a:solidFill>
                  <a:srgbClr val="1F3864"/>
                </a:solidFill>
                <a:latin typeface="Calibri"/>
                <a:ea typeface="Calibri"/>
                <a:cs typeface="Calibri"/>
                <a:sym typeface="Calibri"/>
              </a:rPr>
              <a:t>/ descripción del DFD</a:t>
            </a:r>
            <a:endParaRPr b="1" i="0" sz="2800" u="none" cap="none" strike="noStrike">
              <a:solidFill>
                <a:srgbClr val="1F3864"/>
              </a:solidFill>
              <a:latin typeface="Calibri"/>
              <a:ea typeface="Calibri"/>
              <a:cs typeface="Calibri"/>
              <a:sym typeface="Calibri"/>
            </a:endParaRPr>
          </a:p>
        </p:txBody>
      </p:sp>
      <p:sp>
        <p:nvSpPr>
          <p:cNvPr id="344" name="Google Shape;344;p88"/>
          <p:cNvSpPr/>
          <p:nvPr/>
        </p:nvSpPr>
        <p:spPr>
          <a:xfrm>
            <a:off x="1360995" y="1267726"/>
            <a:ext cx="5873994" cy="48936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400" u="none" cap="none" strike="noStrike">
                <a:solidFill>
                  <a:srgbClr val="424242"/>
                </a:solidFill>
                <a:latin typeface="Calibri"/>
                <a:ea typeface="Calibri"/>
                <a:cs typeface="Calibri"/>
                <a:sym typeface="Calibri"/>
              </a:rPr>
              <a:t>Free software with available code (GPL) Translated into English and Portuguese whose functionality is to be a flowchart editor with which you can graphically form a large number of algorithms, execute them and debug them in case of errors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424242"/>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400" u="none" cap="none" strike="noStrike">
                <a:solidFill>
                  <a:srgbClr val="D8D8D8"/>
                </a:solidFill>
                <a:latin typeface="Calibri"/>
                <a:ea typeface="Calibri"/>
                <a:cs typeface="Calibri"/>
                <a:sym typeface="Calibri"/>
              </a:rPr>
              <a:t>Software libre con código disponible (GPL) Traducido al inglés y portugués cuya funcionalidad es ser un editor de diagramas de flujo con el cual puedes dar forma gráfica a un gran número de algoritmos, ejecutarlos y depurarlos en caso de hallar errores</a:t>
            </a:r>
            <a:endParaRPr b="0" i="0" sz="2400" u="none" cap="none" strike="noStrike">
              <a:solidFill>
                <a:srgbClr val="000000"/>
              </a:solidFill>
              <a:latin typeface="Calibri"/>
              <a:ea typeface="Calibri"/>
              <a:cs typeface="Calibri"/>
              <a:sym typeface="Calibri"/>
            </a:endParaRPr>
          </a:p>
        </p:txBody>
      </p:sp>
      <p:pic>
        <p:nvPicPr>
          <p:cNvPr id="345" name="Google Shape;345;p88"/>
          <p:cNvPicPr preferRelativeResize="0"/>
          <p:nvPr/>
        </p:nvPicPr>
        <p:blipFill rotWithShape="1">
          <a:blip r:embed="rId4">
            <a:alphaModFix/>
          </a:blip>
          <a:srcRect b="0" l="0" r="0" t="0"/>
          <a:stretch/>
        </p:blipFill>
        <p:spPr>
          <a:xfrm>
            <a:off x="7431199" y="1404512"/>
            <a:ext cx="4585188" cy="3322014"/>
          </a:xfrm>
          <a:prstGeom prst="rect">
            <a:avLst/>
          </a:prstGeom>
          <a:noFill/>
          <a:ln>
            <a:noFill/>
          </a:ln>
        </p:spPr>
      </p:pic>
      <p:sp>
        <p:nvSpPr>
          <p:cNvPr id="346" name="Google Shape;346;p88"/>
          <p:cNvSpPr/>
          <p:nvPr/>
        </p:nvSpPr>
        <p:spPr>
          <a:xfrm>
            <a:off x="1074514" y="6297112"/>
            <a:ext cx="8761573" cy="52318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s-CO" sz="1400" u="sng" cap="none" strike="noStrike">
                <a:solidFill>
                  <a:srgbClr val="000000"/>
                </a:solidFill>
                <a:latin typeface="Calibri"/>
                <a:ea typeface="Calibri"/>
                <a:cs typeface="Calibri"/>
                <a:sym typeface="Calibri"/>
                <a:hlinkClick r:id="rId5"/>
              </a:rPr>
              <a:t>https://dfd.softonic.com/descargar</a:t>
            </a:r>
            <a:endParaRPr b="0" i="0" sz="14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400"/>
              <a:buFont typeface="Arial"/>
              <a:buChar char="•"/>
            </a:pPr>
            <a:r>
              <a:rPr b="0" i="0" lang="es-CO" sz="1400" u="none" cap="none" strike="noStrike">
                <a:solidFill>
                  <a:srgbClr val="000000"/>
                </a:solidFill>
                <a:latin typeface="Calibri"/>
                <a:ea typeface="Calibri"/>
                <a:cs typeface="Calibri"/>
                <a:sym typeface="Calibri"/>
              </a:rPr>
              <a:t>\USTA-20201_1°_INTRODUCTION_TO_PROGRAMMING\Documentos\Software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0" name="Shape 350"/>
        <p:cNvGrpSpPr/>
        <p:nvPr/>
      </p:nvGrpSpPr>
      <p:grpSpPr>
        <a:xfrm>
          <a:off x="0" y="0"/>
          <a:ext cx="0" cy="0"/>
          <a:chOff x="0" y="0"/>
          <a:chExt cx="0" cy="0"/>
        </a:xfrm>
      </p:grpSpPr>
      <p:pic>
        <p:nvPicPr>
          <p:cNvPr descr="Resultado de imagen de let's go" id="351" name="Google Shape;351;p89"/>
          <p:cNvPicPr preferRelativeResize="0"/>
          <p:nvPr/>
        </p:nvPicPr>
        <p:blipFill rotWithShape="1">
          <a:blip r:embed="rId4">
            <a:alphaModFix/>
          </a:blip>
          <a:srcRect b="0" l="0" r="0" t="0"/>
          <a:stretch/>
        </p:blipFill>
        <p:spPr>
          <a:xfrm>
            <a:off x="3967492" y="1962149"/>
            <a:ext cx="4762500" cy="4762500"/>
          </a:xfrm>
          <a:prstGeom prst="rect">
            <a:avLst/>
          </a:prstGeom>
          <a:noFill/>
          <a:ln>
            <a:noFill/>
          </a:ln>
        </p:spPr>
      </p:pic>
      <p:sp>
        <p:nvSpPr>
          <p:cNvPr id="352" name="Google Shape;352;p89"/>
          <p:cNvSpPr/>
          <p:nvPr/>
        </p:nvSpPr>
        <p:spPr>
          <a:xfrm>
            <a:off x="3329421" y="320842"/>
            <a:ext cx="6038641"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6600" u="none" cap="none" strike="noStrike">
                <a:solidFill>
                  <a:srgbClr val="0D5274"/>
                </a:solidFill>
                <a:latin typeface="Calibri"/>
                <a:ea typeface="Calibri"/>
                <a:cs typeface="Calibri"/>
                <a:sym typeface="Calibri"/>
              </a:rPr>
              <a:t>Exercises in DFD </a:t>
            </a:r>
            <a:endParaRPr b="0" i="0" sz="66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4"/>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P1T5: adding numbers</a:t>
            </a:r>
            <a:endParaRPr/>
          </a:p>
        </p:txBody>
      </p:sp>
      <p:sp>
        <p:nvSpPr>
          <p:cNvPr id="358" name="Google Shape;358;p4"/>
          <p:cNvSpPr/>
          <p:nvPr/>
        </p:nvSpPr>
        <p:spPr>
          <a:xfrm>
            <a:off x="1315095" y="1843055"/>
            <a:ext cx="10876905" cy="39702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3600" u="none" cap="none" strike="noStrike">
                <a:solidFill>
                  <a:srgbClr val="000000"/>
                </a:solidFill>
                <a:latin typeface="Calibri"/>
                <a:ea typeface="Calibri"/>
                <a:cs typeface="Calibri"/>
                <a:sym typeface="Calibri"/>
              </a:rPr>
              <a:t>Design an algorithm using DFD where: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600" u="none" cap="none" strike="noStrike">
                <a:solidFill>
                  <a:srgbClr val="000000"/>
                </a:solidFill>
                <a:latin typeface="Calibri"/>
                <a:ea typeface="Calibri"/>
                <a:cs typeface="Calibri"/>
                <a:sym typeface="Calibri"/>
              </a:rPr>
              <a:t>Enter the value of three numbers and sums by keyboard.</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600" u="none" cap="none" strike="noStrike">
                <a:solidFill>
                  <a:srgbClr val="D8D8D8"/>
                </a:solidFill>
                <a:latin typeface="Calibri"/>
                <a:ea typeface="Calibri"/>
                <a:cs typeface="Calibri"/>
                <a:sym typeface="Calibri"/>
              </a:rPr>
              <a:t>Diseñe un algoritmo usando DFD donde:</a:t>
            </a:r>
            <a:endParaRPr b="0" i="0" sz="36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600" u="none" cap="none" strike="noStrike">
                <a:solidFill>
                  <a:srgbClr val="D8D8D8"/>
                </a:solidFill>
                <a:latin typeface="Calibri"/>
                <a:ea typeface="Calibri"/>
                <a:cs typeface="Calibri"/>
                <a:sym typeface="Calibri"/>
              </a:rPr>
              <a:t>Ingrese por teclado el valor de tres números y súmelos.</a:t>
            </a:r>
            <a:endParaRPr b="0" i="0" sz="3600" u="none" cap="none" strike="noStrike">
              <a:solidFill>
                <a:srgbClr val="D8D8D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2" name="Shape 362"/>
        <p:cNvGrpSpPr/>
        <p:nvPr/>
      </p:nvGrpSpPr>
      <p:grpSpPr>
        <a:xfrm>
          <a:off x="0" y="0"/>
          <a:ext cx="0" cy="0"/>
          <a:chOff x="0" y="0"/>
          <a:chExt cx="0" cy="0"/>
        </a:xfrm>
      </p:grpSpPr>
      <p:sp>
        <p:nvSpPr>
          <p:cNvPr id="363" name="Google Shape;363;p90"/>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P1T6: compare birth of two person</a:t>
            </a:r>
            <a:endParaRPr/>
          </a:p>
        </p:txBody>
      </p:sp>
      <p:pic>
        <p:nvPicPr>
          <p:cNvPr id="364" name="Google Shape;364;p90"/>
          <p:cNvPicPr preferRelativeResize="0"/>
          <p:nvPr/>
        </p:nvPicPr>
        <p:blipFill rotWithShape="1">
          <a:blip r:embed="rId4">
            <a:alphaModFix/>
          </a:blip>
          <a:srcRect b="0" l="0" r="14717" t="0"/>
          <a:stretch/>
        </p:blipFill>
        <p:spPr>
          <a:xfrm>
            <a:off x="8973414" y="1137202"/>
            <a:ext cx="3208778" cy="3969629"/>
          </a:xfrm>
          <a:prstGeom prst="rect">
            <a:avLst/>
          </a:prstGeom>
          <a:noFill/>
          <a:ln>
            <a:noFill/>
          </a:ln>
        </p:spPr>
      </p:pic>
      <p:sp>
        <p:nvSpPr>
          <p:cNvPr id="365" name="Google Shape;365;p90"/>
          <p:cNvSpPr/>
          <p:nvPr/>
        </p:nvSpPr>
        <p:spPr>
          <a:xfrm>
            <a:off x="1315095" y="1137202"/>
            <a:ext cx="8246000" cy="52629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Design an algorithm using DFD where: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Enter the year of birth of person A and the year of birth of person B on the keyboard and print a message indicating which of the two persons is minor</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Diseñe un algoritmo usando DFD donde:</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Ingrese por teclado el año de nacimiento de la persona A y el año de nacimiento de la persona B e imprima un mensaje indicando cuál de las dos personas es menor</a:t>
            </a:r>
            <a:endParaRPr b="0" i="0" sz="2800" u="none" cap="none" strike="noStrike">
              <a:solidFill>
                <a:srgbClr val="D8D8D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91"/>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P1T7: Pay point</a:t>
            </a:r>
            <a:endParaRPr/>
          </a:p>
        </p:txBody>
      </p:sp>
      <p:sp>
        <p:nvSpPr>
          <p:cNvPr id="371" name="Google Shape;371;p91"/>
          <p:cNvSpPr/>
          <p:nvPr/>
        </p:nvSpPr>
        <p:spPr>
          <a:xfrm>
            <a:off x="1349311" y="1142846"/>
            <a:ext cx="9012115" cy="5509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The supermarket "paradise" requires building a </a:t>
            </a:r>
            <a:r>
              <a:rPr b="1" i="0" lang="es-CO" sz="2200" u="none" cap="none" strike="noStrike">
                <a:solidFill>
                  <a:srgbClr val="000000"/>
                </a:solidFill>
                <a:latin typeface="Calibri"/>
                <a:ea typeface="Calibri"/>
                <a:cs typeface="Calibri"/>
                <a:sym typeface="Calibri"/>
              </a:rPr>
              <a:t>payment point software</a:t>
            </a:r>
            <a:r>
              <a:rPr b="0" i="0" lang="es-CO" sz="2200" u="none" cap="none" strike="noStrike">
                <a:solidFill>
                  <a:srgbClr val="000000"/>
                </a:solidFill>
                <a:latin typeface="Calibri"/>
                <a:ea typeface="Calibri"/>
                <a:cs typeface="Calibri"/>
                <a:sym typeface="Calibri"/>
              </a:rPr>
              <a:t>. The software receives 4 data that corresponds to the value of each of the products registered by a customer, the software must add the values ​​of the four products and add “IVA” of 19%. In the invoice the customer can observe the value of the products, the value of “IVA” and the total to be paid.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El supermercado “paraíso” requiere construir una aplicación de punto de pago. La aplicación recibe 4 datos que corresponde al valor de cada uno de los productos registrados por un cliente, la aplicación deberá sumar los valores de los cuatro productos y agregar el IVA de 19%. En la factura el cliente podrá observar el valor de los productos, el valor del IVA y el total a pagar. </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92"/>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P1T8: “Blood pressure”</a:t>
            </a:r>
            <a:endParaRPr/>
          </a:p>
        </p:txBody>
      </p:sp>
      <p:sp>
        <p:nvSpPr>
          <p:cNvPr id="377" name="Google Shape;377;p92"/>
          <p:cNvSpPr/>
          <p:nvPr/>
        </p:nvSpPr>
        <p:spPr>
          <a:xfrm>
            <a:off x="1172847" y="1391611"/>
            <a:ext cx="7839998" cy="52629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Design an algorithm using DFD, where: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Build an algorithm that, upon receiving the systolic and diastolic pressure data, indicates whether the patient has hypertension or normal blood pressure.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Diseñe un algoritmo usando DFD, donde:</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Construya un algoritmo que, al recibir los datos de presión sistólica y diastólica, indique si el paciente tiene hipertensión o presión arterial normal.</a:t>
            </a:r>
            <a:endParaRPr b="0" i="0" sz="2800" u="none" cap="none" strike="noStrike">
              <a:solidFill>
                <a:srgbClr val="D8D8D8"/>
              </a:solidFill>
              <a:latin typeface="Calibri"/>
              <a:ea typeface="Calibri"/>
              <a:cs typeface="Calibri"/>
              <a:sym typeface="Calibri"/>
            </a:endParaRPr>
          </a:p>
        </p:txBody>
      </p:sp>
      <p:pic>
        <p:nvPicPr>
          <p:cNvPr id="378" name="Google Shape;378;p92"/>
          <p:cNvPicPr preferRelativeResize="0"/>
          <p:nvPr/>
        </p:nvPicPr>
        <p:blipFill rotWithShape="1">
          <a:blip r:embed="rId4">
            <a:alphaModFix/>
          </a:blip>
          <a:srcRect b="0" l="0" r="0" t="0"/>
          <a:stretch/>
        </p:blipFill>
        <p:spPr>
          <a:xfrm>
            <a:off x="9012845" y="1792663"/>
            <a:ext cx="3387144" cy="2446986"/>
          </a:xfrm>
          <a:prstGeom prst="rect">
            <a:avLst/>
          </a:prstGeom>
          <a:noFill/>
          <a:ln>
            <a:noFill/>
          </a:ln>
        </p:spPr>
      </p:pic>
      <p:pic>
        <p:nvPicPr>
          <p:cNvPr id="379" name="Google Shape;379;p92"/>
          <p:cNvPicPr preferRelativeResize="0"/>
          <p:nvPr/>
        </p:nvPicPr>
        <p:blipFill rotWithShape="1">
          <a:blip r:embed="rId5">
            <a:alphaModFix/>
          </a:blip>
          <a:srcRect b="21703" l="0" r="0" t="0"/>
          <a:stretch/>
        </p:blipFill>
        <p:spPr>
          <a:xfrm>
            <a:off x="9220835" y="4701160"/>
            <a:ext cx="2971165" cy="13436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1"/>
          <p:cNvSpPr txBox="1"/>
          <p:nvPr/>
        </p:nvSpPr>
        <p:spPr>
          <a:xfrm>
            <a:off x="4447906" y="363894"/>
            <a:ext cx="2795445"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8000" u="sng" cap="none" strike="noStrike">
                <a:solidFill>
                  <a:srgbClr val="99151A"/>
                </a:solidFill>
                <a:latin typeface="Calibri"/>
                <a:ea typeface="Calibri"/>
                <a:cs typeface="Calibri"/>
                <a:sym typeface="Calibri"/>
              </a:rPr>
              <a:t>Topics</a:t>
            </a:r>
            <a:endParaRPr b="1" i="0" sz="8000" u="sng" cap="none" strike="noStrike">
              <a:solidFill>
                <a:srgbClr val="99151A"/>
              </a:solidFill>
              <a:latin typeface="Calibri"/>
              <a:ea typeface="Calibri"/>
              <a:cs typeface="Calibri"/>
              <a:sym typeface="Calibri"/>
            </a:endParaRPr>
          </a:p>
        </p:txBody>
      </p:sp>
      <p:sp>
        <p:nvSpPr>
          <p:cNvPr id="179" name="Google Shape;179;p31"/>
          <p:cNvSpPr txBox="1"/>
          <p:nvPr/>
        </p:nvSpPr>
        <p:spPr>
          <a:xfrm>
            <a:off x="1931437" y="2239348"/>
            <a:ext cx="7828384" cy="252806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400"/>
              <a:buFont typeface="Arial"/>
              <a:buChar char="•"/>
            </a:pPr>
            <a:r>
              <a:rPr b="1" i="0" lang="es-CO" sz="2400" u="none" cap="none" strike="noStrike">
                <a:solidFill>
                  <a:schemeClr val="dk1"/>
                </a:solidFill>
                <a:latin typeface="Calibri"/>
                <a:ea typeface="Calibri"/>
                <a:cs typeface="Calibri"/>
                <a:sym typeface="Calibri"/>
              </a:rPr>
              <a:t>Course Introduction</a:t>
            </a:r>
            <a:endParaRPr/>
          </a:p>
          <a:p>
            <a:pPr indent="-285750" lvl="1" marL="742950" marR="0" rtl="0" algn="just">
              <a:lnSpc>
                <a:spcPct val="150000"/>
              </a:lnSpc>
              <a:spcBef>
                <a:spcPts val="0"/>
              </a:spcBef>
              <a:spcAft>
                <a:spcPts val="0"/>
              </a:spcAft>
              <a:buClr>
                <a:schemeClr val="dk1"/>
              </a:buClr>
              <a:buSzPts val="1800"/>
              <a:buFont typeface="Arial"/>
              <a:buChar char="•"/>
            </a:pPr>
            <a:r>
              <a:rPr b="0" i="0" lang="es-CO" sz="1800" u="none" cap="none" strike="noStrike">
                <a:solidFill>
                  <a:schemeClr val="dk1"/>
                </a:solidFill>
                <a:latin typeface="Calibri"/>
                <a:ea typeface="Calibri"/>
                <a:cs typeface="Calibri"/>
                <a:sym typeface="Calibri"/>
              </a:rPr>
              <a:t>What is the software?   /</a:t>
            </a:r>
            <a:r>
              <a:rPr b="0" i="0" lang="es-CO" sz="1800" u="none" cap="none" strike="noStrike">
                <a:solidFill>
                  <a:srgbClr val="A5A5A5"/>
                </a:solidFill>
                <a:latin typeface="Calibri"/>
                <a:ea typeface="Calibri"/>
                <a:cs typeface="Calibri"/>
                <a:sym typeface="Calibri"/>
              </a:rPr>
              <a:t> Que es el software?</a:t>
            </a:r>
            <a:endParaRPr b="0" i="0" sz="1400" u="none" cap="none" strike="noStrike">
              <a:solidFill>
                <a:srgbClr val="000000"/>
              </a:solidFill>
              <a:latin typeface="Calibri"/>
              <a:ea typeface="Calibri"/>
              <a:cs typeface="Calibri"/>
              <a:sym typeface="Calibri"/>
            </a:endParaRPr>
          </a:p>
          <a:p>
            <a:pPr indent="-285750" lvl="1" marL="742950" marR="0" rtl="0" algn="just">
              <a:lnSpc>
                <a:spcPct val="150000"/>
              </a:lnSpc>
              <a:spcBef>
                <a:spcPts val="0"/>
              </a:spcBef>
              <a:spcAft>
                <a:spcPts val="0"/>
              </a:spcAft>
              <a:buClr>
                <a:schemeClr val="dk1"/>
              </a:buClr>
              <a:buSzPts val="1800"/>
              <a:buFont typeface="Arial"/>
              <a:buChar char="•"/>
            </a:pPr>
            <a:r>
              <a:rPr b="0" i="0" lang="es-CO" sz="1800" u="none" cap="none" strike="noStrike">
                <a:solidFill>
                  <a:schemeClr val="dk1"/>
                </a:solidFill>
                <a:latin typeface="Calibri"/>
                <a:ea typeface="Calibri"/>
                <a:cs typeface="Calibri"/>
                <a:sym typeface="Calibri"/>
              </a:rPr>
              <a:t>Programming languages    /  </a:t>
            </a:r>
            <a:r>
              <a:rPr b="0" i="0" lang="es-CO" sz="1800" u="none" cap="none" strike="noStrike">
                <a:solidFill>
                  <a:srgbClr val="A5A5A5"/>
                </a:solidFill>
                <a:latin typeface="Calibri"/>
                <a:ea typeface="Calibri"/>
                <a:cs typeface="Calibri"/>
                <a:sym typeface="Calibri"/>
              </a:rPr>
              <a:t> Lenguajes de programación</a:t>
            </a:r>
            <a:endParaRPr b="0" i="0" sz="1800" u="none" cap="none" strike="noStrike">
              <a:solidFill>
                <a:srgbClr val="A5A5A5"/>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2400"/>
              <a:buFont typeface="Arial"/>
              <a:buChar char="•"/>
            </a:pPr>
            <a:r>
              <a:rPr b="1" i="0" lang="es-CO" sz="2400" u="none" cap="none" strike="noStrike">
                <a:solidFill>
                  <a:schemeClr val="dk1"/>
                </a:solidFill>
                <a:latin typeface="Calibri"/>
                <a:ea typeface="Calibri"/>
                <a:cs typeface="Calibri"/>
                <a:sym typeface="Calibri"/>
              </a:rPr>
              <a:t>History of computing</a:t>
            </a:r>
            <a:endParaRPr/>
          </a:p>
          <a:p>
            <a:pPr indent="-285750" lvl="0" marL="285750" marR="0" rtl="0" algn="just">
              <a:lnSpc>
                <a:spcPct val="150000"/>
              </a:lnSpc>
              <a:spcBef>
                <a:spcPts val="0"/>
              </a:spcBef>
              <a:spcAft>
                <a:spcPts val="0"/>
              </a:spcAft>
              <a:buClr>
                <a:schemeClr val="dk1"/>
              </a:buClr>
              <a:buSzPts val="2400"/>
              <a:buFont typeface="Arial"/>
              <a:buChar char="•"/>
            </a:pPr>
            <a:r>
              <a:rPr b="1" i="0" lang="es-CO" sz="2400" u="none" cap="none" strike="noStrike">
                <a:solidFill>
                  <a:schemeClr val="dk1"/>
                </a:solidFill>
                <a:latin typeface="Calibri"/>
                <a:ea typeface="Calibri"/>
                <a:cs typeface="Calibri"/>
                <a:sym typeface="Calibri"/>
              </a:rPr>
              <a:t>Concepts and elements of a Flowcharts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93"/>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P1T9: Weekday</a:t>
            </a:r>
            <a:endParaRPr/>
          </a:p>
        </p:txBody>
      </p:sp>
      <p:sp>
        <p:nvSpPr>
          <p:cNvPr id="385" name="Google Shape;385;p93"/>
          <p:cNvSpPr txBox="1"/>
          <p:nvPr/>
        </p:nvSpPr>
        <p:spPr>
          <a:xfrm>
            <a:off x="1203158" y="1348840"/>
            <a:ext cx="10988842" cy="550916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3200" u="none" cap="none" strike="noStrike">
                <a:solidFill>
                  <a:srgbClr val="000000"/>
                </a:solidFill>
                <a:latin typeface="Calibri"/>
                <a:ea typeface="Calibri"/>
                <a:cs typeface="Calibri"/>
                <a:sym typeface="Calibri"/>
              </a:rPr>
              <a:t>Design an algorithm using DFD, where:</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200" u="none" cap="none" strike="noStrike">
                <a:solidFill>
                  <a:srgbClr val="000000"/>
                </a:solidFill>
                <a:latin typeface="Calibri"/>
                <a:ea typeface="Calibri"/>
                <a:cs typeface="Calibri"/>
                <a:sym typeface="Calibri"/>
              </a:rPr>
              <a:t>When entering a number the program must print the day of the week in letters.</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200" u="none" cap="none" strike="noStrike">
                <a:solidFill>
                  <a:srgbClr val="D8D8D8"/>
                </a:solidFill>
                <a:latin typeface="Calibri"/>
                <a:ea typeface="Calibri"/>
                <a:cs typeface="Calibri"/>
                <a:sym typeface="Calibri"/>
              </a:rPr>
              <a:t>Diseñe un algoritmo usando DFD, donde:</a:t>
            </a:r>
            <a:endParaRPr b="0" i="0" sz="3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200" u="none" cap="none" strike="noStrike">
                <a:solidFill>
                  <a:srgbClr val="D8D8D8"/>
                </a:solidFill>
                <a:latin typeface="Calibri"/>
                <a:ea typeface="Calibri"/>
                <a:cs typeface="Calibri"/>
                <a:sym typeface="Calibri"/>
              </a:rPr>
              <a:t>Al ingresar un número el programa debe imprimir el día de la semana en letras. </a:t>
            </a:r>
            <a:endParaRPr b="0" i="0" sz="3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p94"/>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P1T10: Semester grades </a:t>
            </a:r>
            <a:endParaRPr/>
          </a:p>
        </p:txBody>
      </p:sp>
      <p:sp>
        <p:nvSpPr>
          <p:cNvPr id="391" name="Google Shape;391;p94"/>
          <p:cNvSpPr txBox="1"/>
          <p:nvPr/>
        </p:nvSpPr>
        <p:spPr>
          <a:xfrm>
            <a:off x="1187116" y="1080985"/>
            <a:ext cx="11004884" cy="575538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300" u="none" cap="none" strike="noStrike">
                <a:solidFill>
                  <a:srgbClr val="000000"/>
                </a:solidFill>
                <a:latin typeface="Calibri"/>
                <a:ea typeface="Calibri"/>
                <a:cs typeface="Calibri"/>
                <a:sym typeface="Calibri"/>
              </a:rPr>
              <a:t>Design an algorithm using DFD, where: Perform an algorithm that when you enter a student's grades in the semester, the grades have the following weights:</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000000"/>
                </a:solidFill>
                <a:latin typeface="Calibri"/>
                <a:ea typeface="Calibri"/>
                <a:cs typeface="Calibri"/>
                <a:sym typeface="Calibri"/>
              </a:rPr>
              <a:t>• 1st exam 20%</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000000"/>
                </a:solidFill>
                <a:latin typeface="Calibri"/>
                <a:ea typeface="Calibri"/>
                <a:cs typeface="Calibri"/>
                <a:sym typeface="Calibri"/>
              </a:rPr>
              <a:t>• 2nd exam 25%</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000000"/>
                </a:solidFill>
                <a:latin typeface="Calibri"/>
                <a:ea typeface="Calibri"/>
                <a:cs typeface="Calibri"/>
                <a:sym typeface="Calibri"/>
              </a:rPr>
              <a:t>• 3rd exam 25%</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000000"/>
                </a:solidFill>
                <a:latin typeface="Calibri"/>
                <a:ea typeface="Calibri"/>
                <a:cs typeface="Calibri"/>
                <a:sym typeface="Calibri"/>
              </a:rPr>
              <a:t>• 4th exam 30%</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000000"/>
                </a:solidFill>
                <a:latin typeface="Calibri"/>
                <a:ea typeface="Calibri"/>
                <a:cs typeface="Calibri"/>
                <a:sym typeface="Calibri"/>
              </a:rPr>
              <a:t>With the notes and the weighted calculate the final semester grade</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D8D8D8"/>
                </a:solidFill>
                <a:latin typeface="Calibri"/>
                <a:ea typeface="Calibri"/>
                <a:cs typeface="Calibri"/>
                <a:sym typeface="Calibri"/>
              </a:rPr>
              <a:t>Diseñe un algoritmo usando DFD, donde:  Realice un algoritmo que cuando ingresa las calificaciones de un estudiante en el semestre, las calificaciones tienen los siguientes pesos:</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D8D8D8"/>
                </a:solidFill>
                <a:latin typeface="Calibri"/>
                <a:ea typeface="Calibri"/>
                <a:cs typeface="Calibri"/>
                <a:sym typeface="Calibri"/>
              </a:rPr>
              <a:t>• 1er examen 20%</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D8D8D8"/>
                </a:solidFill>
                <a:latin typeface="Calibri"/>
                <a:ea typeface="Calibri"/>
                <a:cs typeface="Calibri"/>
                <a:sym typeface="Calibri"/>
              </a:rPr>
              <a:t>• 2º examen 25%</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D8D8D8"/>
                </a:solidFill>
                <a:latin typeface="Calibri"/>
                <a:ea typeface="Calibri"/>
                <a:cs typeface="Calibri"/>
                <a:sym typeface="Calibri"/>
              </a:rPr>
              <a:t>• 3er examen 25%</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D8D8D8"/>
                </a:solidFill>
                <a:latin typeface="Calibri"/>
                <a:ea typeface="Calibri"/>
                <a:cs typeface="Calibri"/>
                <a:sym typeface="Calibri"/>
              </a:rPr>
              <a:t>• 4to examen 30%</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300" u="none" cap="none" strike="noStrike">
                <a:solidFill>
                  <a:srgbClr val="D8D8D8"/>
                </a:solidFill>
                <a:latin typeface="Calibri"/>
                <a:ea typeface="Calibri"/>
                <a:cs typeface="Calibri"/>
                <a:sym typeface="Calibri"/>
              </a:rPr>
              <a:t>Con las notas y la ponderación calcule la calificación final del semestre</a:t>
            </a:r>
            <a:endParaRPr b="0" i="0" sz="2300" u="none" cap="none" strike="noStrike">
              <a:solidFill>
                <a:srgbClr val="D8D8D8"/>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95" name="Shape 395"/>
        <p:cNvGrpSpPr/>
        <p:nvPr/>
      </p:nvGrpSpPr>
      <p:grpSpPr>
        <a:xfrm>
          <a:off x="0" y="0"/>
          <a:ext cx="0" cy="0"/>
          <a:chOff x="0" y="0"/>
          <a:chExt cx="0" cy="0"/>
        </a:xfrm>
      </p:grpSpPr>
      <p:sp>
        <p:nvSpPr>
          <p:cNvPr id="396" name="Google Shape;396;p95"/>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P1T11: hypotenuse </a:t>
            </a:r>
            <a:endParaRPr/>
          </a:p>
        </p:txBody>
      </p:sp>
      <p:sp>
        <p:nvSpPr>
          <p:cNvPr id="397" name="Google Shape;397;p95"/>
          <p:cNvSpPr txBox="1"/>
          <p:nvPr/>
        </p:nvSpPr>
        <p:spPr>
          <a:xfrm>
            <a:off x="1433803" y="1395953"/>
            <a:ext cx="9144000" cy="483205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Design an algorithm using DFD, where: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Make a program to calculate the hypotenuse of a triangle.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Diseñe un algoritmo usando DFD, donde: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Realice un programa para calcular la hipotenusa de un triángulo.</a:t>
            </a:r>
            <a:endParaRPr b="0" i="0" sz="2800" u="none" cap="none" strike="noStrike">
              <a:solidFill>
                <a:srgbClr val="D8D8D8"/>
              </a:solidFill>
              <a:latin typeface="Calibri"/>
              <a:ea typeface="Calibri"/>
              <a:cs typeface="Calibri"/>
              <a:sym typeface="Calibri"/>
            </a:endParaRPr>
          </a:p>
        </p:txBody>
      </p:sp>
      <p:pic>
        <p:nvPicPr>
          <p:cNvPr id="398" name="Google Shape;398;p95"/>
          <p:cNvPicPr preferRelativeResize="0"/>
          <p:nvPr/>
        </p:nvPicPr>
        <p:blipFill rotWithShape="1">
          <a:blip r:embed="rId4">
            <a:alphaModFix/>
          </a:blip>
          <a:srcRect b="0" l="0" r="0" t="0"/>
          <a:stretch/>
        </p:blipFill>
        <p:spPr>
          <a:xfrm>
            <a:off x="9744075" y="3291380"/>
            <a:ext cx="2447925" cy="1866900"/>
          </a:xfrm>
          <a:prstGeom prst="rect">
            <a:avLst/>
          </a:prstGeom>
          <a:noFill/>
          <a:ln>
            <a:noFill/>
          </a:ln>
        </p:spPr>
      </p:pic>
      <p:sp>
        <p:nvSpPr>
          <p:cNvPr id="399" name="Google Shape;399;p95"/>
          <p:cNvSpPr txBox="1"/>
          <p:nvPr/>
        </p:nvSpPr>
        <p:spPr>
          <a:xfrm>
            <a:off x="9663172" y="1660158"/>
            <a:ext cx="2294411" cy="531043"/>
          </a:xfrm>
          <a:prstGeom prst="rect">
            <a:avLst/>
          </a:prstGeom>
          <a:blipFill rotWithShape="1">
            <a:blip r:embed="rId5">
              <a:alphaModFix/>
            </a:blip>
            <a:stretch>
              <a:fillRect b="-31022" l="0" r="-3969" t="-1148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96"/>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P1T12: Age of people </a:t>
            </a:r>
            <a:endParaRPr/>
          </a:p>
        </p:txBody>
      </p:sp>
      <p:sp>
        <p:nvSpPr>
          <p:cNvPr id="405" name="Google Shape;405;p96"/>
          <p:cNvSpPr txBox="1"/>
          <p:nvPr/>
        </p:nvSpPr>
        <p:spPr>
          <a:xfrm>
            <a:off x="1193170" y="1235532"/>
            <a:ext cx="10758197" cy="483205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Design an algorithm using DFD, where: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with the age of a person determine if he is a child (&lt;6) adolescent (&lt;18) adult (&lt;45) older adult (&lt;90) matusalen&gt; = 90</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Diseñe un algoritmo usando DFD, donde: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con la edad de una persona determinar si es niño (&lt;6) adolescente (&lt;18) adulto (&lt;45) adulto mayor (&lt;90) matusalen &gt;=90</a:t>
            </a:r>
            <a:endParaRPr b="0" i="0" sz="2800" u="none" cap="none" strike="noStrike">
              <a:solidFill>
                <a:srgbClr val="D8D8D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09" name="Shape 409"/>
        <p:cNvGrpSpPr/>
        <p:nvPr/>
      </p:nvGrpSpPr>
      <p:grpSpPr>
        <a:xfrm>
          <a:off x="0" y="0"/>
          <a:ext cx="0" cy="0"/>
          <a:chOff x="0" y="0"/>
          <a:chExt cx="0" cy="0"/>
        </a:xfrm>
      </p:grpSpPr>
      <p:sp>
        <p:nvSpPr>
          <p:cNvPr id="410" name="Google Shape;410;p97"/>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P1T13: volumen of cylinder </a:t>
            </a:r>
            <a:endParaRPr/>
          </a:p>
        </p:txBody>
      </p:sp>
      <p:sp>
        <p:nvSpPr>
          <p:cNvPr id="411" name="Google Shape;411;p97"/>
          <p:cNvSpPr txBox="1"/>
          <p:nvPr/>
        </p:nvSpPr>
        <p:spPr>
          <a:xfrm>
            <a:off x="1278465" y="1389270"/>
            <a:ext cx="9144000" cy="45242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400" u="none" cap="none" strike="noStrike">
                <a:solidFill>
                  <a:srgbClr val="000000"/>
                </a:solidFill>
                <a:latin typeface="Calibri"/>
                <a:ea typeface="Calibri"/>
                <a:cs typeface="Calibri"/>
                <a:sym typeface="Calibri"/>
              </a:rPr>
              <a:t>Design an algorithm using DFD, where: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400" u="none" cap="none" strike="noStrike">
                <a:solidFill>
                  <a:srgbClr val="000000"/>
                </a:solidFill>
                <a:latin typeface="Calibri"/>
                <a:ea typeface="Calibri"/>
                <a:cs typeface="Calibri"/>
                <a:sym typeface="Calibri"/>
              </a:rPr>
              <a:t>create an algorithm that calculates the volume of a cylinder knowing the radius and height.</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400" u="none" cap="none" strike="noStrike">
                <a:solidFill>
                  <a:srgbClr val="D8D8D8"/>
                </a:solidFill>
                <a:latin typeface="Calibri"/>
                <a:ea typeface="Calibri"/>
                <a:cs typeface="Calibri"/>
                <a:sym typeface="Calibri"/>
              </a:rPr>
              <a:t>Diseñe un algoritmo usando DFD, donde:</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400" u="none" cap="none" strike="noStrike">
                <a:solidFill>
                  <a:srgbClr val="D8D8D8"/>
                </a:solidFill>
                <a:latin typeface="Calibri"/>
                <a:ea typeface="Calibri"/>
                <a:cs typeface="Calibri"/>
                <a:sym typeface="Calibri"/>
              </a:rPr>
              <a:t>crear un algoritmo que calcule el volumen de un cilindro conociendo el radio y la altura.</a:t>
            </a:r>
            <a:endParaRPr b="0" i="0" sz="2400" u="none" cap="none" strike="noStrike">
              <a:solidFill>
                <a:srgbClr val="D8D8D8"/>
              </a:solidFill>
              <a:latin typeface="Calibri"/>
              <a:ea typeface="Calibri"/>
              <a:cs typeface="Calibri"/>
              <a:sym typeface="Calibri"/>
            </a:endParaRPr>
          </a:p>
        </p:txBody>
      </p:sp>
      <p:pic>
        <p:nvPicPr>
          <p:cNvPr descr="Resultado de imagen para volumen de un cilindro" id="412" name="Google Shape;412;p97"/>
          <p:cNvPicPr preferRelativeResize="0"/>
          <p:nvPr/>
        </p:nvPicPr>
        <p:blipFill rotWithShape="1">
          <a:blip r:embed="rId4">
            <a:alphaModFix/>
          </a:blip>
          <a:srcRect b="0" l="0" r="0" t="0"/>
          <a:stretch/>
        </p:blipFill>
        <p:spPr>
          <a:xfrm>
            <a:off x="8698325" y="2496425"/>
            <a:ext cx="3493675" cy="255263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16" name="Shape 416"/>
        <p:cNvGrpSpPr/>
        <p:nvPr/>
      </p:nvGrpSpPr>
      <p:grpSpPr>
        <a:xfrm>
          <a:off x="0" y="0"/>
          <a:ext cx="0" cy="0"/>
          <a:chOff x="0" y="0"/>
          <a:chExt cx="0" cy="0"/>
        </a:xfrm>
      </p:grpSpPr>
      <p:sp>
        <p:nvSpPr>
          <p:cNvPr id="417" name="Google Shape;417;p98"/>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P1T14: number even or odd </a:t>
            </a:r>
            <a:endParaRPr/>
          </a:p>
        </p:txBody>
      </p:sp>
      <p:sp>
        <p:nvSpPr>
          <p:cNvPr id="418" name="Google Shape;418;p98"/>
          <p:cNvSpPr txBox="1"/>
          <p:nvPr/>
        </p:nvSpPr>
        <p:spPr>
          <a:xfrm>
            <a:off x="1176867" y="1821070"/>
            <a:ext cx="8424333" cy="39702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Design an algorithm using DFD, where: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Entering a number indicate if it is even or odd</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Diseñe un algoritmo usando DFD, donde: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Ingresando un número indique si es par o impar</a:t>
            </a:r>
            <a:endParaRPr b="0" i="0" sz="2800" u="none" cap="none" strike="noStrike">
              <a:solidFill>
                <a:srgbClr val="D8D8D8"/>
              </a:solidFill>
              <a:latin typeface="Calibri"/>
              <a:ea typeface="Calibri"/>
              <a:cs typeface="Calibri"/>
              <a:sym typeface="Calibri"/>
            </a:endParaRPr>
          </a:p>
        </p:txBody>
      </p:sp>
      <p:pic>
        <p:nvPicPr>
          <p:cNvPr id="419" name="Google Shape;419;p98"/>
          <p:cNvPicPr preferRelativeResize="0"/>
          <p:nvPr/>
        </p:nvPicPr>
        <p:blipFill rotWithShape="1">
          <a:blip r:embed="rId4">
            <a:alphaModFix/>
          </a:blip>
          <a:srcRect b="0" l="0" r="0" t="0"/>
          <a:stretch/>
        </p:blipFill>
        <p:spPr>
          <a:xfrm>
            <a:off x="9411133" y="2490787"/>
            <a:ext cx="2438400" cy="1876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99"/>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P1T15: largest of three numbers</a:t>
            </a:r>
            <a:endParaRPr/>
          </a:p>
        </p:txBody>
      </p:sp>
      <p:sp>
        <p:nvSpPr>
          <p:cNvPr id="425" name="Google Shape;425;p99"/>
          <p:cNvSpPr txBox="1"/>
          <p:nvPr/>
        </p:nvSpPr>
        <p:spPr>
          <a:xfrm>
            <a:off x="1354665" y="1346936"/>
            <a:ext cx="10744201" cy="50782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600" u="none" cap="none" strike="noStrike">
                <a:solidFill>
                  <a:srgbClr val="000000"/>
                </a:solidFill>
                <a:latin typeface="Calibri"/>
                <a:ea typeface="Calibri"/>
                <a:cs typeface="Calibri"/>
                <a:sym typeface="Calibri"/>
              </a:rPr>
              <a:t>Design an algorithm using DFD, where: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600" u="none" cap="none" strike="noStrike">
                <a:solidFill>
                  <a:srgbClr val="000000"/>
                </a:solidFill>
                <a:latin typeface="Calibri"/>
                <a:ea typeface="Calibri"/>
                <a:cs typeface="Calibri"/>
                <a:sym typeface="Calibri"/>
              </a:rPr>
              <a:t>Determine which is the largest of three numbers</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600" u="none" cap="none" strike="noStrike">
                <a:solidFill>
                  <a:srgbClr val="D8D8D8"/>
                </a:solidFill>
                <a:latin typeface="Calibri"/>
                <a:ea typeface="Calibri"/>
                <a:cs typeface="Calibri"/>
                <a:sym typeface="Calibri"/>
              </a:rPr>
              <a:t>Diseñe un algoritmo usando DFD, donde: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3600" u="none" cap="none" strike="noStrike">
                <a:solidFill>
                  <a:srgbClr val="D8D8D8"/>
                </a:solidFill>
                <a:latin typeface="Calibri"/>
                <a:ea typeface="Calibri"/>
                <a:cs typeface="Calibri"/>
                <a:sym typeface="Calibri"/>
              </a:rPr>
              <a:t>Determinar cual es el mayor de tres números</a:t>
            </a:r>
            <a:endParaRPr b="0" i="0" sz="3600" u="none" cap="none" strike="noStrike">
              <a:solidFill>
                <a:srgbClr val="D8D8D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29" name="Shape 429"/>
        <p:cNvGrpSpPr/>
        <p:nvPr/>
      </p:nvGrpSpPr>
      <p:grpSpPr>
        <a:xfrm>
          <a:off x="0" y="0"/>
          <a:ext cx="0" cy="0"/>
          <a:chOff x="0" y="0"/>
          <a:chExt cx="0" cy="0"/>
        </a:xfrm>
      </p:grpSpPr>
      <p:sp>
        <p:nvSpPr>
          <p:cNvPr id="430" name="Google Shape;430;p100"/>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P1T16: Calendar</a:t>
            </a:r>
            <a:endParaRPr/>
          </a:p>
        </p:txBody>
      </p:sp>
      <p:sp>
        <p:nvSpPr>
          <p:cNvPr id="431" name="Google Shape;431;p100"/>
          <p:cNvSpPr txBox="1"/>
          <p:nvPr/>
        </p:nvSpPr>
        <p:spPr>
          <a:xfrm>
            <a:off x="1363133" y="1143736"/>
            <a:ext cx="9144000" cy="569382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Design an algorithm using DFD, where: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with the number of the month determine how many days the month has</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note: the month number must be between 1 and 12</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Diseñe un algoritmo usando DFD, donde:</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con el número del mes determine </a:t>
            </a:r>
            <a:r>
              <a:rPr lang="es-CO" sz="2800">
                <a:solidFill>
                  <a:srgbClr val="D8D8D8"/>
                </a:solidFill>
                <a:latin typeface="Calibri"/>
                <a:ea typeface="Calibri"/>
                <a:cs typeface="Calibri"/>
                <a:sym typeface="Calibri"/>
              </a:rPr>
              <a:t>cuántos</a:t>
            </a:r>
            <a:r>
              <a:rPr b="0" i="0" lang="es-CO" sz="2800" u="none" cap="none" strike="noStrike">
                <a:solidFill>
                  <a:srgbClr val="D8D8D8"/>
                </a:solidFill>
                <a:latin typeface="Calibri"/>
                <a:ea typeface="Calibri"/>
                <a:cs typeface="Calibri"/>
                <a:sym typeface="Calibri"/>
              </a:rPr>
              <a:t> días tiene el mes</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nota: el número del mes debe estar entre 1 y 12</a:t>
            </a:r>
            <a:endParaRPr b="0" i="0" sz="2800" u="none" cap="none" strike="noStrike">
              <a:solidFill>
                <a:srgbClr val="000000"/>
              </a:solidFill>
              <a:latin typeface="Calibri"/>
              <a:ea typeface="Calibri"/>
              <a:cs typeface="Calibri"/>
              <a:sym typeface="Calibri"/>
            </a:endParaRPr>
          </a:p>
        </p:txBody>
      </p:sp>
      <p:pic>
        <p:nvPicPr>
          <p:cNvPr id="432" name="Google Shape;432;p100"/>
          <p:cNvPicPr preferRelativeResize="0"/>
          <p:nvPr/>
        </p:nvPicPr>
        <p:blipFill rotWithShape="1">
          <a:blip r:embed="rId4">
            <a:alphaModFix/>
          </a:blip>
          <a:srcRect b="0" l="0" r="0" t="0"/>
          <a:stretch/>
        </p:blipFill>
        <p:spPr>
          <a:xfrm>
            <a:off x="9173124" y="2457950"/>
            <a:ext cx="2965425" cy="1973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101"/>
          <p:cNvSpPr txBox="1"/>
          <p:nvPr/>
        </p:nvSpPr>
        <p:spPr>
          <a:xfrm>
            <a:off x="1614197" y="498801"/>
            <a:ext cx="684866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0D5274"/>
                </a:solidFill>
                <a:latin typeface="Calibri"/>
                <a:ea typeface="Calibri"/>
                <a:cs typeface="Calibri"/>
                <a:sym typeface="Calibri"/>
              </a:rPr>
              <a:t>P1T17: salary of an employee </a:t>
            </a:r>
            <a:endParaRPr/>
          </a:p>
        </p:txBody>
      </p:sp>
      <p:sp>
        <p:nvSpPr>
          <p:cNvPr id="438" name="Google Shape;438;p101"/>
          <p:cNvSpPr txBox="1"/>
          <p:nvPr/>
        </p:nvSpPr>
        <p:spPr>
          <a:xfrm>
            <a:off x="1523999" y="754269"/>
            <a:ext cx="9144000" cy="517060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Calculate the salary of an employee taking into account the salary hired and the days worked in the month.</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note: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Days cannot be less than 0 or greater than 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Calcular el salario de un empleado teniendo presente el sueldo contratado y los días trabajados en el mes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nota: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Los días no pueden ser menores de 0 ni mayores de 30</a:t>
            </a:r>
            <a:endParaRPr b="0" i="0" sz="2200" u="none" cap="none" strike="noStrike">
              <a:solidFill>
                <a:srgbClr val="D8D8D8"/>
              </a:solidFill>
              <a:latin typeface="Calibri"/>
              <a:ea typeface="Calibri"/>
              <a:cs typeface="Calibri"/>
              <a:sym typeface="Calibri"/>
            </a:endParaRPr>
          </a:p>
        </p:txBody>
      </p:sp>
      <p:pic>
        <p:nvPicPr>
          <p:cNvPr id="439" name="Google Shape;439;p101"/>
          <p:cNvPicPr preferRelativeResize="0"/>
          <p:nvPr/>
        </p:nvPicPr>
        <p:blipFill rotWithShape="1">
          <a:blip r:embed="rId4">
            <a:alphaModFix/>
          </a:blip>
          <a:srcRect b="0" l="0" r="0" t="0"/>
          <a:stretch/>
        </p:blipFill>
        <p:spPr>
          <a:xfrm>
            <a:off x="7026906" y="2450490"/>
            <a:ext cx="3499685" cy="184015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102"/>
          <p:cNvSpPr txBox="1"/>
          <p:nvPr/>
        </p:nvSpPr>
        <p:spPr>
          <a:xfrm>
            <a:off x="1704304" y="1738649"/>
            <a:ext cx="896369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800" u="none" cap="none" strike="noStrike">
                <a:solidFill>
                  <a:srgbClr val="000000"/>
                </a:solidFill>
                <a:latin typeface="Arial"/>
                <a:ea typeface="Arial"/>
                <a:cs typeface="Arial"/>
                <a:sym typeface="Arial"/>
              </a:rPr>
              <a:t>Cycles “for” and “while”</a:t>
            </a:r>
            <a:endParaRPr b="0" i="0" sz="1400" u="none" cap="none" strike="noStrike">
              <a:solidFill>
                <a:srgbClr val="000000"/>
              </a:solidFill>
              <a:latin typeface="Arial"/>
              <a:ea typeface="Arial"/>
              <a:cs typeface="Arial"/>
              <a:sym typeface="Arial"/>
            </a:endParaRPr>
          </a:p>
        </p:txBody>
      </p:sp>
      <p:sp>
        <p:nvSpPr>
          <p:cNvPr id="445" name="Google Shape;445;p102"/>
          <p:cNvSpPr/>
          <p:nvPr/>
        </p:nvSpPr>
        <p:spPr>
          <a:xfrm>
            <a:off x="3919470" y="2764981"/>
            <a:ext cx="1918952" cy="2640169"/>
          </a:xfrm>
          <a:prstGeom prst="curvedRightArrow">
            <a:avLst>
              <a:gd fmla="val 2500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46" name="Google Shape;446;p102"/>
          <p:cNvSpPr/>
          <p:nvPr/>
        </p:nvSpPr>
        <p:spPr>
          <a:xfrm rot="10800000">
            <a:off x="5928574" y="2569646"/>
            <a:ext cx="1918952" cy="2640171"/>
          </a:xfrm>
          <a:prstGeom prst="curvedRightArrow">
            <a:avLst>
              <a:gd fmla="val 2500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3"/>
          <p:cNvSpPr/>
          <p:nvPr/>
        </p:nvSpPr>
        <p:spPr>
          <a:xfrm>
            <a:off x="2510535" y="2699793"/>
            <a:ext cx="7170900" cy="14583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b="1" i="0" lang="es-CO" sz="6600" u="none" cap="none" strike="noStrike">
                <a:solidFill>
                  <a:schemeClr val="dk1"/>
                </a:solidFill>
                <a:latin typeface="Calibri"/>
                <a:ea typeface="Calibri"/>
                <a:cs typeface="Calibri"/>
                <a:sym typeface="Calibri"/>
              </a:rPr>
              <a:t>Course Introduction</a:t>
            </a:r>
            <a:endParaRPr b="1" i="0" sz="66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g613e4647e5_0_9"/>
          <p:cNvSpPr/>
          <p:nvPr/>
        </p:nvSpPr>
        <p:spPr>
          <a:xfrm>
            <a:off x="1523999" y="99820"/>
            <a:ext cx="9144000" cy="401400"/>
          </a:xfrm>
          <a:prstGeom prst="rect">
            <a:avLst/>
          </a:prstGeom>
          <a:solidFill>
            <a:srgbClr val="08497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P1T17: basic "cycles for"</a:t>
            </a:r>
            <a:endParaRPr b="1" i="0" sz="2000" u="sng" cap="none" strike="noStrike">
              <a:solidFill>
                <a:srgbClr val="366092"/>
              </a:solidFill>
              <a:latin typeface="Calibri"/>
              <a:ea typeface="Calibri"/>
              <a:cs typeface="Calibri"/>
              <a:sym typeface="Calibri"/>
            </a:endParaRPr>
          </a:p>
        </p:txBody>
      </p:sp>
      <p:sp>
        <p:nvSpPr>
          <p:cNvPr id="452" name="Google Shape;452;g613e4647e5_0_9"/>
          <p:cNvSpPr txBox="1"/>
          <p:nvPr/>
        </p:nvSpPr>
        <p:spPr>
          <a:xfrm>
            <a:off x="1523999" y="598217"/>
            <a:ext cx="9584267" cy="5170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Design an algorithm using DFD, where: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000000"/>
                </a:solidFill>
                <a:latin typeface="Calibri"/>
                <a:ea typeface="Calibri"/>
                <a:cs typeface="Calibri"/>
                <a:sym typeface="Calibri"/>
              </a:rPr>
              <a:t>display N numbers using the "</a:t>
            </a:r>
            <a:r>
              <a:rPr b="1" i="0" lang="es-CO" sz="2800" u="none" cap="none" strike="noStrike">
                <a:solidFill>
                  <a:srgbClr val="000000"/>
                </a:solidFill>
                <a:latin typeface="Calibri"/>
                <a:ea typeface="Calibri"/>
                <a:cs typeface="Calibri"/>
                <a:sym typeface="Calibri"/>
              </a:rPr>
              <a:t>cycle for</a:t>
            </a:r>
            <a:r>
              <a:rPr b="0" i="0" lang="es-CO" sz="2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Diseñe un algoritmo usando DFD, donde: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8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800" u="none" cap="none" strike="noStrike">
                <a:solidFill>
                  <a:srgbClr val="D8D8D8"/>
                </a:solidFill>
                <a:latin typeface="Calibri"/>
                <a:ea typeface="Calibri"/>
                <a:cs typeface="Calibri"/>
                <a:sym typeface="Calibri"/>
              </a:rPr>
              <a:t>visualice N números usando el ciclo para</a:t>
            </a:r>
            <a:endParaRPr b="0" i="0" sz="2800" u="none" cap="none" strike="noStrike">
              <a:solidFill>
                <a:srgbClr val="D8D8D8"/>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g613e4647e5_0_16"/>
          <p:cNvSpPr/>
          <p:nvPr/>
        </p:nvSpPr>
        <p:spPr>
          <a:xfrm>
            <a:off x="1523999" y="99820"/>
            <a:ext cx="9144000" cy="401400"/>
          </a:xfrm>
          <a:prstGeom prst="rect">
            <a:avLst/>
          </a:prstGeom>
          <a:solidFill>
            <a:srgbClr val="08497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P1T18: total sum for N numbers</a:t>
            </a:r>
            <a:endParaRPr b="1" i="0" sz="2000" u="sng" cap="none" strike="noStrike">
              <a:solidFill>
                <a:srgbClr val="366092"/>
              </a:solidFill>
              <a:latin typeface="Calibri"/>
              <a:ea typeface="Calibri"/>
              <a:cs typeface="Calibri"/>
              <a:sym typeface="Calibri"/>
            </a:endParaRPr>
          </a:p>
        </p:txBody>
      </p:sp>
      <p:sp>
        <p:nvSpPr>
          <p:cNvPr id="458" name="Google Shape;458;g613e4647e5_0_16"/>
          <p:cNvSpPr txBox="1"/>
          <p:nvPr/>
        </p:nvSpPr>
        <p:spPr>
          <a:xfrm>
            <a:off x="1523999" y="754269"/>
            <a:ext cx="9144000" cy="5170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display the total and average sum for N numbers using the "cycle for"</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visualice la suma total y promedio para N números usando el “ciclo para”</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55"/>
          <p:cNvSpPr/>
          <p:nvPr/>
        </p:nvSpPr>
        <p:spPr>
          <a:xfrm>
            <a:off x="1523999" y="99820"/>
            <a:ext cx="9144000" cy="401400"/>
          </a:xfrm>
          <a:prstGeom prst="rect">
            <a:avLst/>
          </a:prstGeom>
          <a:solidFill>
            <a:srgbClr val="08497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P1T19: grade point average</a:t>
            </a:r>
            <a:endParaRPr b="1" i="0" sz="2000" u="sng" cap="none" strike="noStrike">
              <a:solidFill>
                <a:srgbClr val="366092"/>
              </a:solidFill>
              <a:latin typeface="Calibri"/>
              <a:ea typeface="Calibri"/>
              <a:cs typeface="Calibri"/>
              <a:sym typeface="Calibri"/>
            </a:endParaRPr>
          </a:p>
        </p:txBody>
      </p:sp>
      <p:sp>
        <p:nvSpPr>
          <p:cNvPr id="464" name="Google Shape;464;p55"/>
          <p:cNvSpPr txBox="1"/>
          <p:nvPr/>
        </p:nvSpPr>
        <p:spPr>
          <a:xfrm>
            <a:off x="1655524" y="843744"/>
            <a:ext cx="9144000" cy="5170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calculate the average grade of the course where the final grade of each student is the grade1 = 20%, grade2 = 30% and grade3 = 50%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calcule la nota promedio de curso donde la nota final de cada estudiante es el nota1 =20%, nota2=30% y nota3=50%</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g613e4647e5_0_0"/>
          <p:cNvSpPr/>
          <p:nvPr/>
        </p:nvSpPr>
        <p:spPr>
          <a:xfrm>
            <a:off x="1523999" y="99820"/>
            <a:ext cx="9144000" cy="401400"/>
          </a:xfrm>
          <a:prstGeom prst="rect">
            <a:avLst/>
          </a:prstGeom>
          <a:solidFill>
            <a:srgbClr val="08497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P1T20: Product invoice N</a:t>
            </a:r>
            <a:endParaRPr b="1" i="0" sz="2000" u="sng" cap="none" strike="noStrike">
              <a:solidFill>
                <a:srgbClr val="366092"/>
              </a:solidFill>
              <a:latin typeface="Calibri"/>
              <a:ea typeface="Calibri"/>
              <a:cs typeface="Calibri"/>
              <a:sym typeface="Calibri"/>
            </a:endParaRPr>
          </a:p>
        </p:txBody>
      </p:sp>
      <p:sp>
        <p:nvSpPr>
          <p:cNvPr id="470" name="Google Shape;470;g613e4647e5_0_0"/>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calculate gross value and total value = gross value + VAT (19%) for N products</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calcular el valor_bruto y valor_total = valor_bruto+IVA(19%) para N productos</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6"/>
          <p:cNvSpPr/>
          <p:nvPr/>
        </p:nvSpPr>
        <p:spPr>
          <a:xfrm>
            <a:off x="1523999" y="99820"/>
            <a:ext cx="9144000" cy="401400"/>
          </a:xfrm>
          <a:prstGeom prst="rect">
            <a:avLst/>
          </a:prstGeom>
          <a:solidFill>
            <a:srgbClr val="08497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P1T21: salary of many employee </a:t>
            </a:r>
            <a:endParaRPr b="1" i="0" sz="2000" u="sng" cap="none" strike="noStrike">
              <a:solidFill>
                <a:srgbClr val="366092"/>
              </a:solidFill>
              <a:latin typeface="Calibri"/>
              <a:ea typeface="Calibri"/>
              <a:cs typeface="Calibri"/>
              <a:sym typeface="Calibri"/>
            </a:endParaRPr>
          </a:p>
        </p:txBody>
      </p:sp>
      <p:sp>
        <p:nvSpPr>
          <p:cNvPr id="476" name="Google Shape;476;p56"/>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Calculate the </a:t>
            </a:r>
            <a:r>
              <a:rPr b="1" i="0" lang="es-CO" sz="2200" u="none" cap="none" strike="noStrike">
                <a:solidFill>
                  <a:srgbClr val="000000"/>
                </a:solidFill>
                <a:latin typeface="Calibri"/>
                <a:ea typeface="Calibri"/>
                <a:cs typeface="Calibri"/>
                <a:sym typeface="Calibri"/>
              </a:rPr>
              <a:t>average</a:t>
            </a:r>
            <a:r>
              <a:rPr b="1" lang="es-CO" sz="2200">
                <a:latin typeface="Calibri"/>
                <a:ea typeface="Calibri"/>
                <a:cs typeface="Calibri"/>
                <a:sym typeface="Calibri"/>
              </a:rPr>
              <a:t>_</a:t>
            </a:r>
            <a:r>
              <a:rPr b="1" i="0" lang="es-CO" sz="2200" u="none" cap="none" strike="noStrike">
                <a:solidFill>
                  <a:srgbClr val="000000"/>
                </a:solidFill>
                <a:latin typeface="Calibri"/>
                <a:ea typeface="Calibri"/>
                <a:cs typeface="Calibri"/>
                <a:sym typeface="Calibri"/>
              </a:rPr>
              <a:t>salary</a:t>
            </a:r>
            <a:r>
              <a:rPr b="0" i="0" lang="es-CO" sz="2200" u="none" cap="none" strike="noStrike">
                <a:solidFill>
                  <a:srgbClr val="000000"/>
                </a:solidFill>
                <a:latin typeface="Calibri"/>
                <a:ea typeface="Calibri"/>
                <a:cs typeface="Calibri"/>
                <a:sym typeface="Calibri"/>
              </a:rPr>
              <a:t>, </a:t>
            </a:r>
            <a:r>
              <a:rPr b="1" i="0" lang="es-CO" sz="2200" u="none" cap="none" strike="noStrike">
                <a:solidFill>
                  <a:srgbClr val="000000"/>
                </a:solidFill>
                <a:latin typeface="Calibri"/>
                <a:ea typeface="Calibri"/>
                <a:cs typeface="Calibri"/>
                <a:sym typeface="Calibri"/>
              </a:rPr>
              <a:t>total</a:t>
            </a:r>
            <a:r>
              <a:rPr b="1" lang="es-CO" sz="2200">
                <a:latin typeface="Calibri"/>
                <a:ea typeface="Calibri"/>
                <a:cs typeface="Calibri"/>
                <a:sym typeface="Calibri"/>
              </a:rPr>
              <a:t>_</a:t>
            </a:r>
            <a:r>
              <a:rPr b="1" i="0" lang="es-CO" sz="2200" u="none" cap="none" strike="noStrike">
                <a:solidFill>
                  <a:srgbClr val="000000"/>
                </a:solidFill>
                <a:latin typeface="Calibri"/>
                <a:ea typeface="Calibri"/>
                <a:cs typeface="Calibri"/>
                <a:sym typeface="Calibri"/>
              </a:rPr>
              <a:t>salary</a:t>
            </a:r>
            <a:r>
              <a:rPr b="0" i="0" lang="es-CO" sz="2200" u="none" cap="none" strike="noStrike">
                <a:solidFill>
                  <a:srgbClr val="000000"/>
                </a:solidFill>
                <a:latin typeface="Calibri"/>
                <a:ea typeface="Calibri"/>
                <a:cs typeface="Calibri"/>
                <a:sym typeface="Calibri"/>
              </a:rPr>
              <a:t> and </a:t>
            </a:r>
            <a:r>
              <a:rPr b="1" i="0" lang="es-CO" sz="2200" u="none" cap="none" strike="noStrike">
                <a:solidFill>
                  <a:srgbClr val="000000"/>
                </a:solidFill>
                <a:latin typeface="Calibri"/>
                <a:ea typeface="Calibri"/>
                <a:cs typeface="Calibri"/>
                <a:sym typeface="Calibri"/>
              </a:rPr>
              <a:t>highest</a:t>
            </a:r>
            <a:r>
              <a:rPr b="1" lang="es-CO" sz="2200">
                <a:latin typeface="Calibri"/>
                <a:ea typeface="Calibri"/>
                <a:cs typeface="Calibri"/>
                <a:sym typeface="Calibri"/>
              </a:rPr>
              <a:t>_</a:t>
            </a:r>
            <a:r>
              <a:rPr b="1" i="0" lang="es-CO" sz="2200" u="none" cap="none" strike="noStrike">
                <a:solidFill>
                  <a:srgbClr val="000000"/>
                </a:solidFill>
                <a:latin typeface="Calibri"/>
                <a:ea typeface="Calibri"/>
                <a:cs typeface="Calibri"/>
                <a:sym typeface="Calibri"/>
              </a:rPr>
              <a:t>salary</a:t>
            </a:r>
            <a:r>
              <a:rPr b="0" i="0" lang="es-CO" sz="2200" u="none" cap="none" strike="noStrike">
                <a:solidFill>
                  <a:srgbClr val="000000"/>
                </a:solidFill>
                <a:latin typeface="Calibri"/>
                <a:ea typeface="Calibri"/>
                <a:cs typeface="Calibri"/>
                <a:sym typeface="Calibri"/>
              </a:rPr>
              <a:t> of </a:t>
            </a:r>
            <a:r>
              <a:rPr b="1" i="0" lang="es-CO" sz="2200" u="none" cap="none" strike="noStrike">
                <a:solidFill>
                  <a:srgbClr val="000000"/>
                </a:solidFill>
                <a:latin typeface="Calibri"/>
                <a:ea typeface="Calibri"/>
                <a:cs typeface="Calibri"/>
                <a:sym typeface="Calibri"/>
              </a:rPr>
              <a:t>N</a:t>
            </a:r>
            <a:r>
              <a:rPr b="0" i="0" lang="es-CO" sz="2200" u="none" cap="none" strike="noStrike">
                <a:solidFill>
                  <a:srgbClr val="000000"/>
                </a:solidFill>
                <a:latin typeface="Calibri"/>
                <a:ea typeface="Calibri"/>
                <a:cs typeface="Calibri"/>
                <a:sym typeface="Calibri"/>
              </a:rPr>
              <a:t> employees, where salary = (salary / 30) * working_days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Calcular el salario promedio, </a:t>
            </a:r>
            <a:r>
              <a:rPr b="0" i="0" lang="es-CO" sz="2200" u="none" cap="none" strike="noStrike">
                <a:solidFill>
                  <a:srgbClr val="D8D8D8"/>
                </a:solidFill>
                <a:latin typeface="Calibri"/>
                <a:ea typeface="Calibri"/>
                <a:cs typeface="Calibri"/>
                <a:sym typeface="Calibri"/>
              </a:rPr>
              <a:t>salario t</a:t>
            </a:r>
            <a:r>
              <a:rPr b="0" i="0" lang="es-CO" sz="2200" u="none" cap="none" strike="noStrike">
                <a:solidFill>
                  <a:srgbClr val="D8D8D8"/>
                </a:solidFill>
                <a:latin typeface="Calibri"/>
                <a:ea typeface="Calibri"/>
                <a:cs typeface="Calibri"/>
                <a:sym typeface="Calibri"/>
              </a:rPr>
              <a:t>otal y salario más alto de N empleados, donde salario = (sueldo / 30) * dias_trabajados</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57"/>
          <p:cNvSpPr/>
          <p:nvPr/>
        </p:nvSpPr>
        <p:spPr>
          <a:xfrm>
            <a:off x="1523999" y="99820"/>
            <a:ext cx="9144000" cy="401400"/>
          </a:xfrm>
          <a:prstGeom prst="rect">
            <a:avLst/>
          </a:prstGeom>
          <a:solidFill>
            <a:srgbClr val="08497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P1T22: odd numbers from 11 to 99 </a:t>
            </a:r>
            <a:endParaRPr b="1" i="0" sz="2000" u="sng" cap="none" strike="noStrike">
              <a:solidFill>
                <a:srgbClr val="366092"/>
              </a:solidFill>
              <a:latin typeface="Calibri"/>
              <a:ea typeface="Calibri"/>
              <a:cs typeface="Calibri"/>
              <a:sym typeface="Calibri"/>
            </a:endParaRPr>
          </a:p>
        </p:txBody>
      </p:sp>
      <p:sp>
        <p:nvSpPr>
          <p:cNvPr id="482" name="Google Shape;482;p57"/>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make a program that prints odd numbers from 11 to 99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realice un programa que imprima los números impares desde 11 hasta 99</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8"/>
          <p:cNvSpPr/>
          <p:nvPr/>
        </p:nvSpPr>
        <p:spPr>
          <a:xfrm>
            <a:off x="1523999" y="99820"/>
            <a:ext cx="9144000" cy="401400"/>
          </a:xfrm>
          <a:prstGeom prst="rect">
            <a:avLst/>
          </a:prstGeom>
          <a:solidFill>
            <a:srgbClr val="08497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P1T23: route of a bus</a:t>
            </a:r>
            <a:endParaRPr b="1" i="0" sz="2000" u="sng" cap="none" strike="noStrike">
              <a:solidFill>
                <a:srgbClr val="366092"/>
              </a:solidFill>
              <a:latin typeface="Calibri"/>
              <a:ea typeface="Calibri"/>
              <a:cs typeface="Calibri"/>
              <a:sym typeface="Calibri"/>
            </a:endParaRPr>
          </a:p>
        </p:txBody>
      </p:sp>
      <p:sp>
        <p:nvSpPr>
          <p:cNvPr id="488" name="Google Shape;488;p58"/>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Make a program that simulates the route of a bus, at each stop many passengers get on and off, determine how many passengers were transported and how much money was obtained if each ticket is worth $ 150</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Haga un programa que simule la ruta de un autobús, en cada parada entran y salen muchos pasajeros, determine cuántos pasajeros fueron transportados y cuánto dinero se obtuvo si cada boleto vale $ 150</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9"/>
          <p:cNvSpPr txBox="1"/>
          <p:nvPr/>
        </p:nvSpPr>
        <p:spPr>
          <a:xfrm>
            <a:off x="1704304" y="1738649"/>
            <a:ext cx="896369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800" u="none" cap="none" strike="noStrike">
                <a:solidFill>
                  <a:srgbClr val="000000"/>
                </a:solidFill>
                <a:latin typeface="Arial"/>
                <a:ea typeface="Arial"/>
                <a:cs typeface="Arial"/>
                <a:sym typeface="Arial"/>
              </a:rPr>
              <a:t>Cycles “while”</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3919470" y="2764981"/>
            <a:ext cx="1918952" cy="2640169"/>
          </a:xfrm>
          <a:prstGeom prst="curvedRightArrow">
            <a:avLst>
              <a:gd fmla="val 2500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5" name="Google Shape;495;p59"/>
          <p:cNvSpPr/>
          <p:nvPr/>
        </p:nvSpPr>
        <p:spPr>
          <a:xfrm rot="10800000">
            <a:off x="5928574" y="2569646"/>
            <a:ext cx="1918952" cy="2640171"/>
          </a:xfrm>
          <a:prstGeom prst="curvedRightArrow">
            <a:avLst>
              <a:gd fmla="val 2500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0"/>
          <p:cNvSpPr/>
          <p:nvPr/>
        </p:nvSpPr>
        <p:spPr>
          <a:xfrm>
            <a:off x="1523999" y="99820"/>
            <a:ext cx="9144000" cy="401400"/>
          </a:xfrm>
          <a:prstGeom prst="rect">
            <a:avLst/>
          </a:prstGeom>
          <a:solidFill>
            <a:srgbClr val="7692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P1T24: lower than 100</a:t>
            </a:r>
            <a:endParaRPr b="1" i="0" sz="2000" u="sng" cap="none" strike="noStrike">
              <a:solidFill>
                <a:srgbClr val="366092"/>
              </a:solidFill>
              <a:latin typeface="Calibri"/>
              <a:ea typeface="Calibri"/>
              <a:cs typeface="Calibri"/>
              <a:sym typeface="Calibri"/>
            </a:endParaRPr>
          </a:p>
        </p:txBody>
      </p:sp>
      <p:sp>
        <p:nvSpPr>
          <p:cNvPr id="501" name="Google Shape;501;p60"/>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Read from the keyboard a series of numbers until you get one lower than 100, in the end determine the sum and average of the numbers entered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Leer desde el teclado una serie de números hasta obtener uno inferior a </a:t>
            </a:r>
            <a:r>
              <a:rPr lang="es-CO" sz="2200">
                <a:solidFill>
                  <a:srgbClr val="D8D8D8"/>
                </a:solidFill>
                <a:latin typeface="Calibri"/>
                <a:ea typeface="Calibri"/>
                <a:cs typeface="Calibri"/>
                <a:sym typeface="Calibri"/>
              </a:rPr>
              <a:t>	</a:t>
            </a:r>
            <a:r>
              <a:rPr b="0" i="0" lang="es-CO" sz="2200" u="none" cap="none" strike="noStrike">
                <a:solidFill>
                  <a:srgbClr val="D8D8D8"/>
                </a:solidFill>
                <a:latin typeface="Calibri"/>
                <a:ea typeface="Calibri"/>
                <a:cs typeface="Calibri"/>
                <a:sym typeface="Calibri"/>
              </a:rPr>
              <a:t>, al final determinar la suma y promedio de los números ingresados.</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1"/>
          <p:cNvSpPr/>
          <p:nvPr/>
        </p:nvSpPr>
        <p:spPr>
          <a:xfrm>
            <a:off x="1523999" y="99820"/>
            <a:ext cx="9144000" cy="401400"/>
          </a:xfrm>
          <a:prstGeom prst="rect">
            <a:avLst/>
          </a:prstGeom>
          <a:solidFill>
            <a:srgbClr val="7692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P1T25: market of the month </a:t>
            </a:r>
            <a:endParaRPr b="1" i="0" sz="2000" u="sng" cap="none" strike="noStrike">
              <a:solidFill>
                <a:srgbClr val="366092"/>
              </a:solidFill>
              <a:latin typeface="Calibri"/>
              <a:ea typeface="Calibri"/>
              <a:cs typeface="Calibri"/>
              <a:sym typeface="Calibri"/>
            </a:endParaRPr>
          </a:p>
        </p:txBody>
      </p:sp>
      <p:sp>
        <p:nvSpPr>
          <p:cNvPr id="507" name="Google Shape;507;p61"/>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A housewife needs to make the market of the month and only has $ 500,000 pesos. Perform an algorithm that captures the price of each product and adds it until the account reaches the maximum limit (500,000), in the end determine how many products you buy and when it was the total value you paid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Un ama de casa requiere hacer el mercado del mes y solo tiene $500.000 pesos. Realizar un algoritmo que capture el precio  de cada producto y lo sume hasta que la cuenta llegue al tope máximo (500.000), al final determine cuantos productos compro y cuan</a:t>
            </a:r>
            <a:r>
              <a:rPr lang="es-CO" sz="2200">
                <a:solidFill>
                  <a:srgbClr val="D8D8D8"/>
                </a:solidFill>
                <a:latin typeface="Calibri"/>
                <a:ea typeface="Calibri"/>
                <a:cs typeface="Calibri"/>
                <a:sym typeface="Calibri"/>
              </a:rPr>
              <a:t>t</a:t>
            </a:r>
            <a:r>
              <a:rPr b="0" i="0" lang="es-CO" sz="2200" u="none" cap="none" strike="noStrike">
                <a:solidFill>
                  <a:srgbClr val="D8D8D8"/>
                </a:solidFill>
                <a:latin typeface="Calibri"/>
                <a:ea typeface="Calibri"/>
                <a:cs typeface="Calibri"/>
                <a:sym typeface="Calibri"/>
              </a:rPr>
              <a:t>o fue el valor total que pago.</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1"/>
          <p:cNvSpPr txBox="1"/>
          <p:nvPr/>
        </p:nvSpPr>
        <p:spPr>
          <a:xfrm>
            <a:off x="1614197" y="475862"/>
            <a:ext cx="6848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What is the software? / ¿Qué es el software?</a:t>
            </a:r>
            <a:endParaRPr/>
          </a:p>
        </p:txBody>
      </p:sp>
      <p:sp>
        <p:nvSpPr>
          <p:cNvPr id="190" name="Google Shape;190;p1"/>
          <p:cNvSpPr/>
          <p:nvPr/>
        </p:nvSpPr>
        <p:spPr>
          <a:xfrm>
            <a:off x="1703512" y="1556792"/>
            <a:ext cx="8712968" cy="372409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s-CO" sz="2400" u="none" cap="none" strike="noStrike">
                <a:solidFill>
                  <a:schemeClr val="dk1"/>
                </a:solidFill>
                <a:latin typeface="Calibri"/>
                <a:ea typeface="Calibri"/>
                <a:cs typeface="Calibri"/>
                <a:sym typeface="Calibri"/>
              </a:rPr>
              <a:t>The software is a set of instructions that a computer runs. A program can have a few lines of code in a single file and run on a computer or millions of instructions that are in miles of files and are executed by hundreds of computer equipment.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s-CO" sz="2000" u="none" cap="none" strike="noStrike">
                <a:solidFill>
                  <a:srgbClr val="A5A5A5"/>
                </a:solidFill>
                <a:latin typeface="Calibri"/>
                <a:ea typeface="Calibri"/>
                <a:cs typeface="Calibri"/>
                <a:sym typeface="Calibri"/>
              </a:rPr>
              <a:t>El software es un conjunto de instrucciones que son ejecutadas por un computador. Un programa puede tener unas pocas líneas de código en un único archivo y ejecutados en un computador o millones de instrucciones que se encuentran en miles de archivos y son ejecutados por cientos de equipos de cómputo.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62"/>
          <p:cNvSpPr/>
          <p:nvPr/>
        </p:nvSpPr>
        <p:spPr>
          <a:xfrm>
            <a:off x="1523999" y="99820"/>
            <a:ext cx="9144000" cy="401400"/>
          </a:xfrm>
          <a:prstGeom prst="rect">
            <a:avLst/>
          </a:prstGeom>
          <a:solidFill>
            <a:srgbClr val="7692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P1T26: sport time</a:t>
            </a:r>
            <a:endParaRPr b="1" i="0" sz="2000" u="sng" cap="none" strike="noStrike">
              <a:solidFill>
                <a:srgbClr val="366092"/>
              </a:solidFill>
              <a:latin typeface="Calibri"/>
              <a:ea typeface="Calibri"/>
              <a:cs typeface="Calibri"/>
              <a:sym typeface="Calibri"/>
            </a:endParaRPr>
          </a:p>
        </p:txBody>
      </p:sp>
      <p:sp>
        <p:nvSpPr>
          <p:cNvPr id="513" name="Google Shape;513;p62"/>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A software that records the times of each lap of training and determines the best lap, the average and the number of laps per training (the laps will be until the athlete gets tired / exhausted)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Un software que me registre los tiempos de cada vuelta de entrenamiento y me determine la mejor vuelta, el promedio y el número de vueltas por entrenamiento (las vueltas serán hasta que se canse/agote el deportista)</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3"/>
          <p:cNvSpPr/>
          <p:nvPr/>
        </p:nvSpPr>
        <p:spPr>
          <a:xfrm>
            <a:off x="1523999" y="99820"/>
            <a:ext cx="9144000" cy="401400"/>
          </a:xfrm>
          <a:prstGeom prst="rect">
            <a:avLst/>
          </a:prstGeom>
          <a:solidFill>
            <a:srgbClr val="7692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P1T27: password</a:t>
            </a:r>
            <a:endParaRPr b="1" i="0" sz="2000" u="sng" cap="none" strike="noStrike">
              <a:solidFill>
                <a:srgbClr val="366092"/>
              </a:solidFill>
              <a:latin typeface="Calibri"/>
              <a:ea typeface="Calibri"/>
              <a:cs typeface="Calibri"/>
              <a:sym typeface="Calibri"/>
            </a:endParaRPr>
          </a:p>
        </p:txBody>
      </p:sp>
      <p:sp>
        <p:nvSpPr>
          <p:cNvPr id="519" name="Google Shape;519;p63"/>
          <p:cNvSpPr txBox="1"/>
          <p:nvPr/>
        </p:nvSpPr>
        <p:spPr>
          <a:xfrm>
            <a:off x="1524000" y="501162"/>
            <a:ext cx="9144000" cy="5509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Ask for a password (3 attempts maximum) or until the password is 352, 259 or 569.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Pedir una contraseña (3 intentos máximo) o hasta que la clave sea 352, 259 ó 569.</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4"/>
          <p:cNvSpPr/>
          <p:nvPr/>
        </p:nvSpPr>
        <p:spPr>
          <a:xfrm>
            <a:off x="1523999" y="99820"/>
            <a:ext cx="9144000" cy="401400"/>
          </a:xfrm>
          <a:prstGeom prst="rect">
            <a:avLst/>
          </a:prstGeom>
          <a:solidFill>
            <a:srgbClr val="7692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P1T28: calculator</a:t>
            </a:r>
            <a:endParaRPr b="1" i="0" sz="2000" u="sng" cap="none" strike="noStrike">
              <a:solidFill>
                <a:srgbClr val="366092"/>
              </a:solidFill>
              <a:latin typeface="Calibri"/>
              <a:ea typeface="Calibri"/>
              <a:cs typeface="Calibri"/>
              <a:sym typeface="Calibri"/>
            </a:endParaRPr>
          </a:p>
        </p:txBody>
      </p:sp>
      <p:sp>
        <p:nvSpPr>
          <p:cNvPr id="525" name="Google Shape;525;p64"/>
          <p:cNvSpPr txBox="1"/>
          <p:nvPr/>
        </p:nvSpPr>
        <p:spPr>
          <a:xfrm>
            <a:off x="1524000" y="501161"/>
            <a:ext cx="9144000" cy="614821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Design an algorithm using DFD, 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Simulation of a calculator is performed, depending on the following options: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(1) Add two numbers.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(2) Subtract two numbers.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(3) Multiply two numbers.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(4) Divide two numbers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(0) to exit</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Diseñe un algoritmo usando DFD, donde: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200" u="none" cap="none" strike="noStrike">
                <a:solidFill>
                  <a:srgbClr val="D8D8D8"/>
                </a:solidFill>
                <a:latin typeface="Calibri"/>
                <a:ea typeface="Calibri"/>
                <a:cs typeface="Calibri"/>
                <a:sym typeface="Calibri"/>
              </a:rPr>
              <a:t>Se realice la Simulación de una calculadora, dependiendo de las siguientes opciones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200" u="none" cap="none" strike="noStrike">
                <a:solidFill>
                  <a:srgbClr val="D8D8D8"/>
                </a:solidFill>
                <a:latin typeface="Calibri"/>
                <a:ea typeface="Calibri"/>
                <a:cs typeface="Calibri"/>
                <a:sym typeface="Calibri"/>
              </a:rPr>
              <a:t>(1) Sumar dos números.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200" u="none" cap="none" strike="noStrike">
                <a:solidFill>
                  <a:srgbClr val="D8D8D8"/>
                </a:solidFill>
                <a:latin typeface="Calibri"/>
                <a:ea typeface="Calibri"/>
                <a:cs typeface="Calibri"/>
                <a:sym typeface="Calibri"/>
              </a:rPr>
              <a:t>(2) Restar dos números.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200" u="none" cap="none" strike="noStrike">
                <a:solidFill>
                  <a:srgbClr val="D8D8D8"/>
                </a:solidFill>
                <a:latin typeface="Calibri"/>
                <a:ea typeface="Calibri"/>
                <a:cs typeface="Calibri"/>
                <a:sym typeface="Calibri"/>
              </a:rPr>
              <a:t>(3) Multiplicar dos números.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200" u="none" cap="none" strike="noStrike">
                <a:solidFill>
                  <a:srgbClr val="D8D8D8"/>
                </a:solidFill>
                <a:latin typeface="Calibri"/>
                <a:ea typeface="Calibri"/>
                <a:cs typeface="Calibri"/>
                <a:sym typeface="Calibri"/>
              </a:rPr>
              <a:t>(4) Dividir dos números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200" u="none" cap="none" strike="noStrike">
                <a:solidFill>
                  <a:srgbClr val="D8D8D8"/>
                </a:solidFill>
                <a:latin typeface="Calibri"/>
                <a:ea typeface="Calibri"/>
                <a:cs typeface="Calibri"/>
                <a:sym typeface="Calibri"/>
              </a:rPr>
              <a:t>(0) para salir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D8D8D8"/>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g7eede4d852_0_0"/>
          <p:cNvSpPr txBox="1"/>
          <p:nvPr/>
        </p:nvSpPr>
        <p:spPr>
          <a:xfrm>
            <a:off x="1548129" y="1024924"/>
            <a:ext cx="89637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s-CO" sz="4800"/>
              <a:t>Formulario:</a:t>
            </a:r>
            <a:endParaRPr b="1" i="0" sz="4800" u="none" cap="none" strike="noStrike">
              <a:solidFill>
                <a:srgbClr val="000000"/>
              </a:solidFill>
              <a:latin typeface="Arial"/>
              <a:ea typeface="Arial"/>
              <a:cs typeface="Arial"/>
              <a:sym typeface="Arial"/>
            </a:endParaRPr>
          </a:p>
        </p:txBody>
      </p:sp>
      <p:sp>
        <p:nvSpPr>
          <p:cNvPr id="531" name="Google Shape;531;g7eede4d852_0_0"/>
          <p:cNvSpPr txBox="1"/>
          <p:nvPr/>
        </p:nvSpPr>
        <p:spPr>
          <a:xfrm>
            <a:off x="1745550" y="2826350"/>
            <a:ext cx="8700900" cy="6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CO" sz="3000" u="sng">
                <a:solidFill>
                  <a:schemeClr val="hlink"/>
                </a:solidFill>
                <a:hlinkClick r:id="rId3"/>
              </a:rPr>
              <a:t>https://forms.gle/9jcAdc3katSzo8w7A</a:t>
            </a:r>
            <a:r>
              <a:rPr lang="es-CO" sz="3000"/>
              <a:t> </a:t>
            </a:r>
            <a:endParaRPr sz="3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5"/>
          <p:cNvSpPr txBox="1"/>
          <p:nvPr/>
        </p:nvSpPr>
        <p:spPr>
          <a:xfrm>
            <a:off x="1704304" y="1738649"/>
            <a:ext cx="8963696"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800" u="none" cap="none" strike="noStrike">
                <a:solidFill>
                  <a:srgbClr val="000000"/>
                </a:solidFill>
                <a:latin typeface="Arial"/>
                <a:ea typeface="Arial"/>
                <a:cs typeface="Arial"/>
                <a:sym typeface="Arial"/>
              </a:rPr>
              <a:t>Proceduces or functions</a:t>
            </a:r>
            <a:endParaRPr b="1" i="0" sz="4800" u="none" cap="none" strike="noStrike">
              <a:solidFill>
                <a:srgbClr val="000000"/>
              </a:solidFill>
              <a:latin typeface="Arial"/>
              <a:ea typeface="Arial"/>
              <a:cs typeface="Arial"/>
              <a:sym typeface="Arial"/>
            </a:endParaRPr>
          </a:p>
        </p:txBody>
      </p:sp>
      <p:pic>
        <p:nvPicPr>
          <p:cNvPr descr="Imagen relacionada" id="537" name="Google Shape;537;p65"/>
          <p:cNvPicPr preferRelativeResize="0"/>
          <p:nvPr/>
        </p:nvPicPr>
        <p:blipFill rotWithShape="1">
          <a:blip r:embed="rId3">
            <a:alphaModFix/>
          </a:blip>
          <a:srcRect b="0" l="0" r="0" t="0"/>
          <a:stretch/>
        </p:blipFill>
        <p:spPr>
          <a:xfrm>
            <a:off x="3764922" y="2813520"/>
            <a:ext cx="4069726" cy="2714564"/>
          </a:xfrm>
          <a:prstGeom prst="ellipse">
            <a:avLst/>
          </a:prstGeom>
          <a:noFill/>
          <a:ln>
            <a:noFill/>
          </a:ln>
          <a:effectLst>
            <a:outerShdw blurRad="381000" sx="-80000" rotWithShape="0" dir="5400000" dist="292100" sy="-18000">
              <a:srgbClr val="000000">
                <a:alpha val="21176"/>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6"/>
          <p:cNvSpPr/>
          <p:nvPr/>
        </p:nvSpPr>
        <p:spPr>
          <a:xfrm>
            <a:off x="1523999" y="99820"/>
            <a:ext cx="9144000" cy="4014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P2TX: calculator In JAVA</a:t>
            </a:r>
            <a:endParaRPr b="1" i="0" sz="2000" u="sng" cap="none" strike="noStrike">
              <a:solidFill>
                <a:srgbClr val="366092"/>
              </a:solidFill>
              <a:latin typeface="Calibri"/>
              <a:ea typeface="Calibri"/>
              <a:cs typeface="Calibri"/>
              <a:sym typeface="Calibri"/>
            </a:endParaRPr>
          </a:p>
        </p:txBody>
      </p:sp>
      <p:sp>
        <p:nvSpPr>
          <p:cNvPr id="543" name="Google Shape;543;p66"/>
          <p:cNvSpPr txBox="1"/>
          <p:nvPr/>
        </p:nvSpPr>
        <p:spPr>
          <a:xfrm>
            <a:off x="1524000" y="501161"/>
            <a:ext cx="9144000" cy="534034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Make a program in JAVA, where: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Simulation of a calculator is performed, depending on the following options: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(1) Add two numbers.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(2) Subtract two numbers.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(3) Multiply two numbers.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(4) Divide two numbers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(0) to exit</a:t>
            </a:r>
            <a:endParaRPr b="0" i="0" sz="2000" u="none" cap="none" strike="noStrike">
              <a:solidFill>
                <a:srgbClr val="D8D8D8"/>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D8D8D8"/>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D8D8D8"/>
                </a:solidFill>
                <a:latin typeface="Arial"/>
                <a:ea typeface="Arial"/>
                <a:cs typeface="Arial"/>
                <a:sym typeface="Arial"/>
              </a:rPr>
              <a:t>Cree un programa en JAVA, donde: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2000" u="none" cap="none" strike="noStrike">
                <a:solidFill>
                  <a:srgbClr val="D8D8D8"/>
                </a:solidFill>
                <a:latin typeface="Arial"/>
                <a:ea typeface="Arial"/>
                <a:cs typeface="Arial"/>
                <a:sym typeface="Arial"/>
              </a:rPr>
              <a:t>Se realice la Simulación de una calculadora, dependiendo de las siguientes opciones :</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000" u="none" cap="none" strike="noStrike">
                <a:solidFill>
                  <a:srgbClr val="D8D8D8"/>
                </a:solidFill>
                <a:latin typeface="Arial"/>
                <a:ea typeface="Arial"/>
                <a:cs typeface="Arial"/>
                <a:sym typeface="Arial"/>
              </a:rPr>
              <a:t>(1) Sumar dos números.</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000" u="none" cap="none" strike="noStrike">
                <a:solidFill>
                  <a:srgbClr val="D8D8D8"/>
                </a:solidFill>
                <a:latin typeface="Arial"/>
                <a:ea typeface="Arial"/>
                <a:cs typeface="Arial"/>
                <a:sym typeface="Arial"/>
              </a:rPr>
              <a:t>(2) Restar dos números.</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000" u="none" cap="none" strike="noStrike">
                <a:solidFill>
                  <a:srgbClr val="D8D8D8"/>
                </a:solidFill>
                <a:latin typeface="Arial"/>
                <a:ea typeface="Arial"/>
                <a:cs typeface="Arial"/>
                <a:sym typeface="Arial"/>
              </a:rPr>
              <a:t>(3) Multiplicar dos números.</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000" u="none" cap="none" strike="noStrike">
                <a:solidFill>
                  <a:srgbClr val="D8D8D8"/>
                </a:solidFill>
                <a:latin typeface="Arial"/>
                <a:ea typeface="Arial"/>
                <a:cs typeface="Arial"/>
                <a:sym typeface="Arial"/>
              </a:rPr>
              <a:t>(4) Dividir dos números</a:t>
            </a:r>
            <a:endParaRPr b="0" i="0" sz="20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200"/>
              <a:buFont typeface="Arial"/>
              <a:buChar char="•"/>
            </a:pPr>
            <a:r>
              <a:rPr b="0" i="0" lang="es-CO" sz="2000" u="none" cap="none" strike="noStrike">
                <a:solidFill>
                  <a:srgbClr val="D8D8D8"/>
                </a:solidFill>
                <a:latin typeface="Arial"/>
                <a:ea typeface="Arial"/>
                <a:cs typeface="Arial"/>
                <a:sym typeface="Arial"/>
              </a:rPr>
              <a:t>(0) para salir</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D8D8D8"/>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7"/>
          <p:cNvSpPr/>
          <p:nvPr/>
        </p:nvSpPr>
        <p:spPr>
          <a:xfrm>
            <a:off x="1523999" y="99820"/>
            <a:ext cx="9144000" cy="4014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P2TX: calculator In JAVA</a:t>
            </a:r>
            <a:endParaRPr b="1" i="0" sz="2000" u="sng" cap="none" strike="noStrike">
              <a:solidFill>
                <a:srgbClr val="366092"/>
              </a:solidFill>
              <a:latin typeface="Calibri"/>
              <a:ea typeface="Calibri"/>
              <a:cs typeface="Calibri"/>
              <a:sym typeface="Calibri"/>
            </a:endParaRPr>
          </a:p>
        </p:txBody>
      </p:sp>
      <p:sp>
        <p:nvSpPr>
          <p:cNvPr id="549" name="Google Shape;549;p67"/>
          <p:cNvSpPr txBox="1"/>
          <p:nvPr/>
        </p:nvSpPr>
        <p:spPr>
          <a:xfrm>
            <a:off x="1524000" y="501161"/>
            <a:ext cx="9144000" cy="505626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Make a program in JAVA, using functions (the menu must dinamic):</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800" u="none" cap="none" strike="noStrike">
                <a:solidFill>
                  <a:srgbClr val="000000"/>
                </a:solidFill>
                <a:latin typeface="Calibri"/>
                <a:ea typeface="Calibri"/>
                <a:cs typeface="Calibri"/>
                <a:sym typeface="Calibri"/>
              </a:rPr>
              <a:t>Write a program that simulates the home delivery software menu, example: rappi, domicilios, glovo, Ifood, Uberfood. our software is called USTArappi  and it works only in Tunja: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800" u="none" cap="none" strike="noStrike">
                <a:solidFill>
                  <a:srgbClr val="000000"/>
                </a:solidFill>
                <a:latin typeface="Calibri"/>
                <a:ea typeface="Calibri"/>
                <a:cs typeface="Calibri"/>
                <a:sym typeface="Calibri"/>
              </a:rPr>
              <a:t>Depending on the GPS position the price and the delivery time address changes: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Muiscas (10 minutes and $5000)</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Center (5 minutes and $2000)</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Hongos (15 min and $7500)</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Las quintas (10 min and $4000)</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San Francisco (20 min and $10.000)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800" u="none" cap="none" strike="noStrike">
                <a:solidFill>
                  <a:srgbClr val="000000"/>
                </a:solidFill>
                <a:latin typeface="Calibri"/>
                <a:ea typeface="Calibri"/>
                <a:cs typeface="Calibri"/>
                <a:sym typeface="Calibri"/>
              </a:rPr>
              <a:t>The services available are: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Purchases in supermarkets ($15.000)</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Payment of invoices in banks ($10.000)</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Carrying objects ($5.000)</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rPr b="0" i="0" lang="es-CO" sz="2400" u="none" cap="none" strike="noStrike">
                <a:solidFill>
                  <a:srgbClr val="000000"/>
                </a:solidFill>
                <a:latin typeface="Calibri"/>
                <a:ea typeface="Calibri"/>
                <a:cs typeface="Calibri"/>
                <a:sym typeface="Calibri"/>
              </a:rPr>
              <a:t>The software must indicate the total price and the time of the service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68"/>
          <p:cNvSpPr/>
          <p:nvPr/>
        </p:nvSpPr>
        <p:spPr>
          <a:xfrm>
            <a:off x="1523999" y="99820"/>
            <a:ext cx="9144000" cy="4014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Exercise in DFD   -  P2TX: calculator In JAVA</a:t>
            </a:r>
            <a:endParaRPr b="1" i="0" sz="2000" u="sng" cap="none" strike="noStrike">
              <a:solidFill>
                <a:srgbClr val="366092"/>
              </a:solidFill>
              <a:latin typeface="Calibri"/>
              <a:ea typeface="Calibri"/>
              <a:cs typeface="Calibri"/>
              <a:sym typeface="Calibri"/>
            </a:endParaRPr>
          </a:p>
        </p:txBody>
      </p:sp>
      <p:sp>
        <p:nvSpPr>
          <p:cNvPr id="555" name="Google Shape;555;p68"/>
          <p:cNvSpPr txBox="1"/>
          <p:nvPr/>
        </p:nvSpPr>
        <p:spPr>
          <a:xfrm>
            <a:off x="1524000" y="501161"/>
            <a:ext cx="9144000" cy="505626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2200" u="none" cap="none" strike="noStrike">
                <a:solidFill>
                  <a:srgbClr val="000000"/>
                </a:solidFill>
                <a:latin typeface="Calibri"/>
                <a:ea typeface="Calibri"/>
                <a:cs typeface="Calibri"/>
                <a:sym typeface="Calibri"/>
              </a:rPr>
              <a:t>Make a program in JAVA, using functions (the menu must dinamic):</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800" u="none" cap="none" strike="noStrike">
                <a:solidFill>
                  <a:srgbClr val="000000"/>
                </a:solidFill>
                <a:latin typeface="Calibri"/>
                <a:ea typeface="Calibri"/>
                <a:cs typeface="Calibri"/>
                <a:sym typeface="Calibri"/>
              </a:rPr>
              <a:t>Write a program that simulates book loans in a library:</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loan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Return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800" u="none" cap="none" strike="noStrike">
                <a:solidFill>
                  <a:srgbClr val="000000"/>
                </a:solidFill>
                <a:latin typeface="Calibri"/>
                <a:ea typeface="Calibri"/>
                <a:cs typeface="Calibri"/>
                <a:sym typeface="Calibri"/>
              </a:rPr>
              <a:t>If it is a loan, the software must generate another menu where: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Books (maximum 4 days)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Journals (maximum 3 days)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Videos (maximum 2 days)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Computers (maximum 1 day)</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800" u="none" cap="none" strike="noStrike">
                <a:solidFill>
                  <a:srgbClr val="000000"/>
                </a:solidFill>
                <a:latin typeface="Calibri"/>
                <a:ea typeface="Calibri"/>
                <a:cs typeface="Calibri"/>
                <a:sym typeface="Calibri"/>
              </a:rPr>
              <a:t>If it is a Return, the software must generate another menu where</a:t>
            </a:r>
            <a:r>
              <a:rPr b="0" i="0" lang="es-CO" sz="24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Books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Journals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Videos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s-CO" sz="1800" u="none" cap="none" strike="noStrike">
                <a:solidFill>
                  <a:srgbClr val="000000"/>
                </a:solidFill>
                <a:latin typeface="Calibri"/>
                <a:ea typeface="Calibri"/>
                <a:cs typeface="Calibri"/>
                <a:sym typeface="Calibri"/>
              </a:rPr>
              <a:t>Computers</a:t>
            </a:r>
            <a:endParaRPr b="0"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None/>
            </a:pPr>
            <a:r>
              <a:rPr b="0" i="0" lang="es-CO" sz="2400" u="none" cap="none" strike="noStrike">
                <a:solidFill>
                  <a:srgbClr val="000000"/>
                </a:solidFill>
                <a:latin typeface="Calibri"/>
                <a:ea typeface="Calibri"/>
                <a:cs typeface="Calibri"/>
                <a:sym typeface="Calibri"/>
              </a:rPr>
              <a:t>and must indicate the date of the loan and with that data define if the user must pay a fine.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103"/>
          <p:cNvSpPr/>
          <p:nvPr/>
        </p:nvSpPr>
        <p:spPr>
          <a:xfrm>
            <a:off x="1524000" y="-12879"/>
            <a:ext cx="9144000" cy="6870879"/>
          </a:xfrm>
          <a:prstGeom prst="rect">
            <a:avLst/>
          </a:prstGeom>
          <a:solidFill>
            <a:srgbClr val="F2F2F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aphicFrame>
        <p:nvGraphicFramePr>
          <p:cNvPr id="561" name="Google Shape;561;p103"/>
          <p:cNvGraphicFramePr/>
          <p:nvPr/>
        </p:nvGraphicFramePr>
        <p:xfrm>
          <a:off x="1524000" y="-12879"/>
          <a:ext cx="3000000" cy="3000000"/>
        </p:xfrm>
        <a:graphic>
          <a:graphicData uri="http://schemas.openxmlformats.org/drawingml/2006/table">
            <a:tbl>
              <a:tblPr bandRow="1" firstRow="1">
                <a:noFill/>
                <a:tableStyleId>{07878C79-987C-4885-812A-692BAFA68341}</a:tableStyleId>
              </a:tblPr>
              <a:tblGrid>
                <a:gridCol w="8023550"/>
                <a:gridCol w="1120450"/>
              </a:tblGrid>
              <a:tr h="360000">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Contenido</a:t>
                      </a:r>
                      <a:endParaRPr b="1"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completado</a:t>
                      </a:r>
                      <a:endParaRPr b="1"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Fundamentos de la programación de software</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Introducción al uso de herramientas CASE para programación.</a:t>
                      </a:r>
                      <a:endParaRPr/>
                    </a:p>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Conceptos del uso de herramientas drag&amp;drop en programación</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Estructura condicional en un diagrama y su símil en código Java y PYTHON</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Estructura condicional simple y compleja de uso de IF </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Ciclo FOR, diagramas y su representación en código </a:t>
                      </a:r>
                      <a:br>
                        <a:rPr lang="es-CO" sz="1100" u="none" cap="none" strike="noStrike">
                          <a:latin typeface="Arial"/>
                          <a:ea typeface="Arial"/>
                          <a:cs typeface="Arial"/>
                          <a:sym typeface="Arial"/>
                        </a:rPr>
                      </a:b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Ciclo FOR con uso de sentencias IF o uso anidado.</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Ciclo WHILE y su uso con otras estructuras condicionales.</a:t>
                      </a:r>
                      <a:br>
                        <a:rPr lang="es-CO" sz="1100" u="none" cap="none" strike="noStrike">
                          <a:latin typeface="Arial"/>
                          <a:ea typeface="Arial"/>
                          <a:cs typeface="Arial"/>
                          <a:sym typeface="Arial"/>
                        </a:rPr>
                      </a:b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Ejercicios y talleres con ciclos While, FOR, estructuras condicionales y estructuras de opciones</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Programación de soluciones a  problemas matemáticos usando ciclos.</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Funciones y procedimientos en la programación de software</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rPr lang="es-CO" sz="1100" u="none" cap="none" strike="noStrike">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b="1" lang="es-CO" sz="1400" u="none" cap="none" strike="noStrike">
                          <a:latin typeface="Arial"/>
                          <a:ea typeface="Arial"/>
                          <a:cs typeface="Arial"/>
                          <a:sym typeface="Arial"/>
                        </a:rPr>
                        <a:t>Manejo de información usando arreglos unidimencionales</a:t>
                      </a:r>
                      <a:endParaRPr b="1" i="0" sz="14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Operaciones matematicas simples con vectores</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Operaciones  avanzadas con vectores.</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Arreglos multidimensionales simples</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Operaciones avanzadas con arreglos multidimensionales </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Persistencia de datos usando archivos de texto.</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0" marB="0" marR="0" marL="0" anchor="ctr"/>
                </a:tc>
              </a:tr>
              <a:tr h="360000">
                <a:tc>
                  <a:txBody>
                    <a:bodyPr/>
                    <a:lstStyle/>
                    <a:p>
                      <a:pPr indent="0" lvl="0" marL="0" marR="0" rtl="0" algn="l">
                        <a:lnSpc>
                          <a:spcPct val="100000"/>
                        </a:lnSpc>
                        <a:spcBef>
                          <a:spcPts val="0"/>
                        </a:spcBef>
                        <a:spcAft>
                          <a:spcPts val="0"/>
                        </a:spcAft>
                        <a:buNone/>
                      </a:pPr>
                      <a:r>
                        <a:rPr lang="es-CO" sz="1100" u="none" cap="none" strike="noStrike">
                          <a:latin typeface="Arial"/>
                          <a:ea typeface="Arial"/>
                          <a:cs typeface="Arial"/>
                          <a:sym typeface="Arial"/>
                        </a:rPr>
                        <a:t>Implementación de un software con operaciones CRUD</a:t>
                      </a:r>
                      <a:endParaRPr b="0" i="0" sz="1100" u="none" cap="none" strike="noStrike">
                        <a:solidFill>
                          <a:srgbClr val="000000"/>
                        </a:solidFill>
                        <a:latin typeface="Arial"/>
                        <a:ea typeface="Arial"/>
                        <a:cs typeface="Arial"/>
                        <a:sym typeface="Arial"/>
                      </a:endParaRPr>
                    </a:p>
                  </a:txBody>
                  <a:tcPr marT="0" marB="0" marR="0" marL="0" anchor="ctr"/>
                </a:tc>
                <a:tc>
                  <a:txBody>
                    <a:bodyPr/>
                    <a:lstStyle/>
                    <a:p>
                      <a:pPr indent="0" lvl="0" marL="0" marR="0" rtl="0" algn="ctr">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txBody>
                  <a:tcPr marT="0" marB="0" marR="0" marL="0"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104"/>
          <p:cNvSpPr txBox="1"/>
          <p:nvPr/>
        </p:nvSpPr>
        <p:spPr>
          <a:xfrm>
            <a:off x="1704304" y="1738648"/>
            <a:ext cx="8963696" cy="8309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800" u="none" cap="none" strike="noStrike">
                <a:solidFill>
                  <a:srgbClr val="000000"/>
                </a:solidFill>
                <a:latin typeface="Arial"/>
                <a:ea typeface="Arial"/>
                <a:cs typeface="Arial"/>
                <a:sym typeface="Arial"/>
              </a:rPr>
              <a:t> Arreglos Unidimensionales</a:t>
            </a:r>
            <a:endParaRPr b="1" i="0" sz="4800" u="none" cap="none" strike="noStrike">
              <a:solidFill>
                <a:srgbClr val="000000"/>
              </a:solidFill>
              <a:latin typeface="Arial"/>
              <a:ea typeface="Arial"/>
              <a:cs typeface="Arial"/>
              <a:sym typeface="Arial"/>
            </a:endParaRPr>
          </a:p>
        </p:txBody>
      </p:sp>
      <p:sp>
        <p:nvSpPr>
          <p:cNvPr id="567" name="Google Shape;567;p104"/>
          <p:cNvSpPr/>
          <p:nvPr/>
        </p:nvSpPr>
        <p:spPr>
          <a:xfrm>
            <a:off x="1524001" y="3167390"/>
            <a:ext cx="9143999"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CO" sz="1800" u="none" cap="none" strike="noStrike">
                <a:solidFill>
                  <a:srgbClr val="000000"/>
                </a:solidFill>
                <a:latin typeface="Arial"/>
                <a:ea typeface="Arial"/>
                <a:cs typeface="Arial"/>
                <a:sym typeface="Arial"/>
              </a:rPr>
              <a:t>Un arreglo(Array) es un medio de guardar un conjunto de objetos de la misma clase.</a:t>
            </a:r>
            <a:endParaRPr/>
          </a:p>
          <a:p>
            <a:pPr indent="0" lvl="0" marL="0" marR="0" rtl="0" algn="ctr">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s-CO" sz="1800" u="none" cap="none" strike="noStrike">
                <a:solidFill>
                  <a:srgbClr val="000000"/>
                </a:solidFill>
                <a:latin typeface="Arial"/>
                <a:ea typeface="Arial"/>
                <a:cs typeface="Arial"/>
                <a:sym typeface="Arial"/>
              </a:rPr>
              <a:t>Se accede a cada elemento individual del array mediante un número entero denominado índice. 0 es el índice del primer elemento y n-1 es el índice del último elemento, siendo n, la dimensión del array. Los arrays son objetos en Java y como tales vamos a ver los pasos que hemos de seguir para usarlos convenientemente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70"/>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3200" u="none" cap="none" strike="noStrike">
                <a:solidFill>
                  <a:srgbClr val="FFC000"/>
                </a:solidFill>
                <a:latin typeface="Calibri"/>
                <a:ea typeface="Calibri"/>
                <a:cs typeface="Calibri"/>
                <a:sym typeface="Calibri"/>
              </a:rPr>
              <a:t>Programming languages </a:t>
            </a:r>
            <a:endParaRPr/>
          </a:p>
        </p:txBody>
      </p:sp>
      <p:pic>
        <p:nvPicPr>
          <p:cNvPr descr="Resultado de imagen para computer  cartoon" id="196" name="Google Shape;196;p70"/>
          <p:cNvPicPr preferRelativeResize="0"/>
          <p:nvPr/>
        </p:nvPicPr>
        <p:blipFill rotWithShape="1">
          <a:blip r:embed="rId4">
            <a:alphaModFix/>
          </a:blip>
          <a:srcRect b="8833" l="0" r="0" t="0"/>
          <a:stretch/>
        </p:blipFill>
        <p:spPr>
          <a:xfrm>
            <a:off x="2157168" y="1774182"/>
            <a:ext cx="2705100" cy="2431318"/>
          </a:xfrm>
          <a:prstGeom prst="rect">
            <a:avLst/>
          </a:prstGeom>
          <a:noFill/>
          <a:ln>
            <a:noFill/>
          </a:ln>
        </p:spPr>
      </p:pic>
      <p:sp>
        <p:nvSpPr>
          <p:cNvPr id="197" name="Google Shape;197;p70"/>
          <p:cNvSpPr txBox="1"/>
          <p:nvPr/>
        </p:nvSpPr>
        <p:spPr>
          <a:xfrm>
            <a:off x="1500431" y="4205500"/>
            <a:ext cx="4798210"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01101000 01101111 01101100 01100001 00100000 01100010 01110101 01100101 01101110 01101111 01110011 00100000 01100100 11000011 10101101 01100001 01110011</a:t>
            </a:r>
            <a:endParaRPr b="1" i="0" sz="1400" u="none" cap="none" strike="noStrike">
              <a:solidFill>
                <a:schemeClr val="dk1"/>
              </a:solidFill>
              <a:latin typeface="Calibri"/>
              <a:ea typeface="Calibri"/>
              <a:cs typeface="Calibri"/>
              <a:sym typeface="Calibri"/>
            </a:endParaRPr>
          </a:p>
        </p:txBody>
      </p:sp>
      <p:cxnSp>
        <p:nvCxnSpPr>
          <p:cNvPr id="198" name="Google Shape;198;p70"/>
          <p:cNvCxnSpPr/>
          <p:nvPr/>
        </p:nvCxnSpPr>
        <p:spPr>
          <a:xfrm>
            <a:off x="4862268" y="1523846"/>
            <a:ext cx="2286000" cy="4158982"/>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5294"/>
              </a:srgbClr>
            </a:outerShdw>
          </a:effectLst>
        </p:spPr>
      </p:cxnSp>
      <p:cxnSp>
        <p:nvCxnSpPr>
          <p:cNvPr id="199" name="Google Shape;199;p70"/>
          <p:cNvCxnSpPr/>
          <p:nvPr/>
        </p:nvCxnSpPr>
        <p:spPr>
          <a:xfrm>
            <a:off x="5043732" y="1611770"/>
            <a:ext cx="2104537" cy="3859823"/>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5294"/>
              </a:srgbClr>
            </a:outerShdw>
          </a:effectLst>
        </p:spPr>
      </p:cxnSp>
      <p:pic>
        <p:nvPicPr>
          <p:cNvPr descr="Resultado de imagen para people greeting cartoon" id="200" name="Google Shape;200;p70"/>
          <p:cNvPicPr preferRelativeResize="0"/>
          <p:nvPr/>
        </p:nvPicPr>
        <p:blipFill rotWithShape="1">
          <a:blip r:embed="rId5">
            <a:alphaModFix/>
          </a:blip>
          <a:srcRect b="0" l="0" r="0" t="0"/>
          <a:stretch/>
        </p:blipFill>
        <p:spPr>
          <a:xfrm>
            <a:off x="6955378" y="1402220"/>
            <a:ext cx="3009656" cy="2803280"/>
          </a:xfrm>
          <a:prstGeom prst="rect">
            <a:avLst/>
          </a:prstGeom>
          <a:noFill/>
          <a:ln>
            <a:noFill/>
          </a:ln>
        </p:spPr>
      </p:pic>
      <p:sp>
        <p:nvSpPr>
          <p:cNvPr id="201" name="Google Shape;201;p70"/>
          <p:cNvSpPr txBox="1"/>
          <p:nvPr/>
        </p:nvSpPr>
        <p:spPr>
          <a:xfrm>
            <a:off x="7531955" y="4662699"/>
            <a:ext cx="19543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“hola buenos días”</a:t>
            </a:r>
            <a:endParaRPr b="0" i="0" sz="1400" u="none" cap="none" strike="noStrike">
              <a:solidFill>
                <a:srgbClr val="000000"/>
              </a:solidFill>
              <a:latin typeface="Calibri"/>
              <a:ea typeface="Calibri"/>
              <a:cs typeface="Calibri"/>
              <a:sym typeface="Calibri"/>
            </a:endParaRPr>
          </a:p>
        </p:txBody>
      </p:sp>
      <p:sp>
        <p:nvSpPr>
          <p:cNvPr id="202" name="Google Shape;202;p70"/>
          <p:cNvSpPr/>
          <p:nvPr/>
        </p:nvSpPr>
        <p:spPr>
          <a:xfrm>
            <a:off x="2533527" y="5810146"/>
            <a:ext cx="712494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rgbClr val="000000"/>
                </a:solidFill>
                <a:latin typeface="Calibri"/>
                <a:ea typeface="Calibri"/>
                <a:cs typeface="Calibri"/>
                <a:sym typeface="Calibri"/>
              </a:rPr>
              <a:t>las computadora solo pueden entender en binario ( 0 y 1)</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pic>
        <p:nvPicPr>
          <p:cNvPr descr="https://kikopalomares.com/wp-content/uploads/2019/01/array_1-1024x363.png" id="572" name="Google Shape;572;p105"/>
          <p:cNvPicPr preferRelativeResize="0"/>
          <p:nvPr/>
        </p:nvPicPr>
        <p:blipFill rotWithShape="1">
          <a:blip r:embed="rId3">
            <a:alphaModFix/>
          </a:blip>
          <a:srcRect b="23248" l="0" r="0" t="23919"/>
          <a:stretch/>
        </p:blipFill>
        <p:spPr>
          <a:xfrm>
            <a:off x="1523999" y="1414581"/>
            <a:ext cx="9144000" cy="1712686"/>
          </a:xfrm>
          <a:prstGeom prst="rect">
            <a:avLst/>
          </a:prstGeom>
          <a:noFill/>
          <a:ln>
            <a:noFill/>
          </a:ln>
        </p:spPr>
      </p:pic>
      <p:sp>
        <p:nvSpPr>
          <p:cNvPr id="573" name="Google Shape;573;p105"/>
          <p:cNvSpPr/>
          <p:nvPr/>
        </p:nvSpPr>
        <p:spPr>
          <a:xfrm>
            <a:off x="1614152" y="839783"/>
            <a:ext cx="41472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800" u="none" cap="none" strike="noStrike">
                <a:solidFill>
                  <a:srgbClr val="000000"/>
                </a:solidFill>
                <a:latin typeface="Arial"/>
                <a:ea typeface="Arial"/>
                <a:cs typeface="Arial"/>
                <a:sym typeface="Arial"/>
              </a:rPr>
              <a:t>Ejemplo: </a:t>
            </a:r>
            <a:r>
              <a:rPr b="0" i="0" lang="es-CO" sz="1800" u="none" cap="none" strike="noStrike">
                <a:solidFill>
                  <a:srgbClr val="000000"/>
                </a:solidFill>
                <a:latin typeface="Arial"/>
                <a:ea typeface="Arial"/>
                <a:cs typeface="Arial"/>
                <a:sym typeface="Arial"/>
              </a:rPr>
              <a:t>Arreglo de números enteros:</a:t>
            </a:r>
            <a:endParaRPr/>
          </a:p>
        </p:txBody>
      </p:sp>
      <p:pic>
        <p:nvPicPr>
          <p:cNvPr descr="https://kikopalomares.com/wp-content/uploads/2019/01/array_2-1024x363.png" id="574" name="Google Shape;574;p105"/>
          <p:cNvPicPr preferRelativeResize="0"/>
          <p:nvPr/>
        </p:nvPicPr>
        <p:blipFill rotWithShape="1">
          <a:blip r:embed="rId4">
            <a:alphaModFix/>
          </a:blip>
          <a:srcRect b="0" l="0" r="0" t="0"/>
          <a:stretch/>
        </p:blipFill>
        <p:spPr>
          <a:xfrm>
            <a:off x="1404500" y="3332734"/>
            <a:ext cx="9144000" cy="3241675"/>
          </a:xfrm>
          <a:prstGeom prst="rect">
            <a:avLst/>
          </a:prstGeom>
          <a:noFill/>
          <a:ln>
            <a:noFill/>
          </a:ln>
        </p:spPr>
      </p:pic>
      <p:sp>
        <p:nvSpPr>
          <p:cNvPr id="575" name="Google Shape;575;p105"/>
          <p:cNvSpPr/>
          <p:nvPr/>
        </p:nvSpPr>
        <p:spPr>
          <a:xfrm>
            <a:off x="1524000" y="3548007"/>
            <a:ext cx="890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Dentro del array y las posiciones para obtener esos números. Como vemos va desde cero (0) hasta  cuatro (4)</a:t>
            </a:r>
            <a:endParaRPr b="0" i="0" sz="1800" u="none" cap="none" strike="noStrike">
              <a:solidFill>
                <a:srgbClr val="000000"/>
              </a:solidFill>
              <a:latin typeface="Arial"/>
              <a:ea typeface="Arial"/>
              <a:cs typeface="Arial"/>
              <a:sym typeface="Arial"/>
            </a:endParaRPr>
          </a:p>
        </p:txBody>
      </p:sp>
      <p:sp>
        <p:nvSpPr>
          <p:cNvPr id="576" name="Google Shape;576;p105"/>
          <p:cNvSpPr/>
          <p:nvPr/>
        </p:nvSpPr>
        <p:spPr>
          <a:xfrm>
            <a:off x="1523999" y="99820"/>
            <a:ext cx="9144000" cy="4014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Array (Arreglos)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pic>
        <p:nvPicPr>
          <p:cNvPr descr="https://lh3.googleusercontent.com/xIvWNpq-n99MZEriavvKxUpZi2V9t3j_on7lDiCwiA-z7DCmu3qSAHrWpm0peMP8GodZygU9gdjthK6TANiMEHyV3kPSvAC6ALpxUKipBJT1hn_hks_ejekKSC2olt2wU4r4Hk0YKm87xQu8dir6X14x747QYUp1Lh7uScQI7TDJuQ7u_NBo-Pg_XJsnXQOH10D-8qtRqm8fXKT-eMnQ6QaDsx7iAwf9Ap2Csda8_lbA1-WjEYO0wvKEXf7zwGEwZauLnKaFN41gXxzSOg1-xFldQQkLkc5MVZFMHx3lT_crlhg5fyB9mSIpl9gVZi0k28R4C6ncO60eX19YLFvw2PdFLHhwZh-nXJcgq-gniLg4VOslHrvAPmJU0wYkZjdYgBLLnYD_rUvYFqAEgf79TbpGgB63pKKpQf49gf8nmCZGaeajvWOxRE3fcrcJUhoaLtPbyNzOCo2SZ4ejYI46vtIzXgxRWDlvQKcgCDnMqhZ3Wt0doXxxPGRUTAWmvTgVqb_FpUuj3vjWUjLruUoR0fpTmlACu5-NQGPG4QzdMQ01Y83ol_LZv6v0lEtqeAI5XXvn6wsoXr4JfCECDqSGWV2uD0SoAMl55XqD3W2Drjfl25brlhNOGWLChlW30MhtXyvcspzubxDpcoG_PH75E5OZstA4eqgQLk4ACiS_JA=w65-h120-no" id="581" name="Google Shape;581;p106"/>
          <p:cNvPicPr preferRelativeResize="0"/>
          <p:nvPr/>
        </p:nvPicPr>
        <p:blipFill rotWithShape="1">
          <a:blip r:embed="rId3">
            <a:alphaModFix/>
          </a:blip>
          <a:srcRect b="0" l="0" r="0" t="0"/>
          <a:stretch/>
        </p:blipFill>
        <p:spPr>
          <a:xfrm>
            <a:off x="5696284" y="494219"/>
            <a:ext cx="704516" cy="1300643"/>
          </a:xfrm>
          <a:prstGeom prst="rect">
            <a:avLst/>
          </a:prstGeom>
          <a:noFill/>
          <a:ln>
            <a:noFill/>
          </a:ln>
        </p:spPr>
      </p:pic>
      <p:sp>
        <p:nvSpPr>
          <p:cNvPr id="582" name="Google Shape;582;p106"/>
          <p:cNvSpPr/>
          <p:nvPr/>
        </p:nvSpPr>
        <p:spPr>
          <a:xfrm>
            <a:off x="1401083" y="1950220"/>
            <a:ext cx="42226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La sintaxis para declarar e inicializar un array será:</a:t>
            </a:r>
            <a:endParaRPr b="0" i="0" sz="1400" u="none" cap="none" strike="noStrike">
              <a:solidFill>
                <a:schemeClr val="dk1"/>
              </a:solidFill>
              <a:latin typeface="Arial"/>
              <a:ea typeface="Arial"/>
              <a:cs typeface="Arial"/>
              <a:sym typeface="Arial"/>
            </a:endParaRPr>
          </a:p>
        </p:txBody>
      </p:sp>
      <p:sp>
        <p:nvSpPr>
          <p:cNvPr id="583" name="Google Shape;583;p106"/>
          <p:cNvSpPr/>
          <p:nvPr/>
        </p:nvSpPr>
        <p:spPr>
          <a:xfrm>
            <a:off x="3075095" y="2468994"/>
            <a:ext cx="6335486"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Tipo_de_variable[ ]   Nombre_del_array = new  Tipo_de_variable[dimensión];</a:t>
            </a:r>
            <a:endParaRPr b="0" i="0" sz="1400" u="none" cap="none" strike="noStrike">
              <a:solidFill>
                <a:schemeClr val="dk1"/>
              </a:solidFill>
              <a:latin typeface="Arial"/>
              <a:ea typeface="Arial"/>
              <a:cs typeface="Arial"/>
              <a:sym typeface="Arial"/>
            </a:endParaRPr>
          </a:p>
        </p:txBody>
      </p:sp>
      <p:sp>
        <p:nvSpPr>
          <p:cNvPr id="584" name="Google Shape;584;p106"/>
          <p:cNvSpPr/>
          <p:nvPr/>
        </p:nvSpPr>
        <p:spPr>
          <a:xfrm>
            <a:off x="3075095" y="3554995"/>
            <a:ext cx="6335486" cy="52322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Tipo_de_variable [ ] Nombre_del_array;</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Nombre_del_array = new Tipo_de_variable[dimensión];</a:t>
            </a:r>
            <a:endParaRPr/>
          </a:p>
        </p:txBody>
      </p:sp>
      <p:sp>
        <p:nvSpPr>
          <p:cNvPr id="585" name="Google Shape;585;p106"/>
          <p:cNvSpPr/>
          <p:nvPr/>
        </p:nvSpPr>
        <p:spPr>
          <a:xfrm>
            <a:off x="1401083" y="2916058"/>
            <a:ext cx="919434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El tipo de variable puede ser cualquiera de los admitidos por Java y que ya hemos explicado. Ejemplos de declaración e inicialización con valores por defecto de arrays usando todos los tipos de variables Java, serían:</a:t>
            </a:r>
            <a:endParaRPr b="0" i="0" sz="1400" u="none" cap="none" strike="noStrike">
              <a:solidFill>
                <a:schemeClr val="dk1"/>
              </a:solidFill>
              <a:latin typeface="Arial"/>
              <a:ea typeface="Arial"/>
              <a:cs typeface="Arial"/>
              <a:sym typeface="Arial"/>
            </a:endParaRPr>
          </a:p>
        </p:txBody>
      </p:sp>
      <p:sp>
        <p:nvSpPr>
          <p:cNvPr id="586" name="Google Shape;586;p106"/>
          <p:cNvSpPr/>
          <p:nvPr/>
        </p:nvSpPr>
        <p:spPr>
          <a:xfrm>
            <a:off x="1524000" y="5593427"/>
            <a:ext cx="9144001" cy="126457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7" name="Google Shape;587;p106"/>
          <p:cNvSpPr/>
          <p:nvPr/>
        </p:nvSpPr>
        <p:spPr>
          <a:xfrm>
            <a:off x="3075095" y="4513808"/>
            <a:ext cx="4572000"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byte[ ] edad = new byte[4];</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short[ ] edad = new short[4];</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int[ ] edad = new int[4];</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long[ ] edad = new long[4];</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float[ ] estatura = new float[3];</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double[ ] estatura = new double[3];</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boolean[ ] estado = new boolean[5];</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char[ ] sexo = new char[2];</a:t>
            </a:r>
            <a:endParaRPr/>
          </a:p>
          <a:p>
            <a:pPr indent="0" lvl="0" marL="0" marR="0" rtl="0" algn="l">
              <a:lnSpc>
                <a:spcPct val="100000"/>
              </a:lnSpc>
              <a:spcBef>
                <a:spcPts val="0"/>
              </a:spcBef>
              <a:spcAft>
                <a:spcPts val="0"/>
              </a:spcAft>
              <a:buNone/>
            </a:pPr>
            <a:r>
              <a:rPr b="0" i="0" lang="es-CO" sz="1400" u="none" cap="none" strike="noStrike">
                <a:solidFill>
                  <a:schemeClr val="dk1"/>
                </a:solidFill>
                <a:latin typeface="Arial"/>
                <a:ea typeface="Arial"/>
                <a:cs typeface="Arial"/>
                <a:sym typeface="Arial"/>
              </a:rPr>
              <a:t>-        String[ ] nombre = new String[2];</a:t>
            </a:r>
            <a:endParaRPr/>
          </a:p>
        </p:txBody>
      </p:sp>
      <p:sp>
        <p:nvSpPr>
          <p:cNvPr id="588" name="Google Shape;588;p106"/>
          <p:cNvSpPr/>
          <p:nvPr/>
        </p:nvSpPr>
        <p:spPr>
          <a:xfrm>
            <a:off x="1401082" y="4206031"/>
            <a:ext cx="9412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400" u="none" cap="none" strike="noStrike">
                <a:solidFill>
                  <a:schemeClr val="dk1"/>
                </a:solidFill>
                <a:latin typeface="Arial"/>
                <a:ea typeface="Arial"/>
                <a:cs typeface="Arial"/>
                <a:sym typeface="Arial"/>
              </a:rPr>
              <a:t>Ejemplo:</a:t>
            </a:r>
            <a:endParaRPr b="1" i="0" sz="1400" u="none" cap="none" strike="noStrike">
              <a:solidFill>
                <a:schemeClr val="dk1"/>
              </a:solidFill>
              <a:latin typeface="Arial"/>
              <a:ea typeface="Arial"/>
              <a:cs typeface="Arial"/>
              <a:sym typeface="Arial"/>
            </a:endParaRPr>
          </a:p>
        </p:txBody>
      </p:sp>
      <p:sp>
        <p:nvSpPr>
          <p:cNvPr id="589" name="Google Shape;589;p106"/>
          <p:cNvSpPr/>
          <p:nvPr/>
        </p:nvSpPr>
        <p:spPr>
          <a:xfrm>
            <a:off x="1523999" y="99820"/>
            <a:ext cx="9144000" cy="4014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Array (Arreglos)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107"/>
          <p:cNvSpPr/>
          <p:nvPr/>
        </p:nvSpPr>
        <p:spPr>
          <a:xfrm>
            <a:off x="1890615" y="2442029"/>
            <a:ext cx="6625771"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mo"/>
                <a:ea typeface="Arimo"/>
                <a:cs typeface="Arimo"/>
                <a:sym typeface="Arimo"/>
              </a:rPr>
              <a:t> int[ ] edad = {45, 23, 11, 9};  //Array de 4 elementos</a:t>
            </a:r>
            <a:endParaRPr b="0" i="0" sz="1400" u="none" cap="none" strike="noStrike">
              <a:solidFill>
                <a:schemeClr val="dk1"/>
              </a:solidFill>
              <a:latin typeface="Arial"/>
              <a:ea typeface="Arial"/>
              <a:cs typeface="Arial"/>
              <a:sym typeface="Arial"/>
            </a:endParaRPr>
          </a:p>
        </p:txBody>
      </p:sp>
      <p:sp>
        <p:nvSpPr>
          <p:cNvPr id="595" name="Google Shape;595;p107"/>
          <p:cNvSpPr/>
          <p:nvPr/>
        </p:nvSpPr>
        <p:spPr>
          <a:xfrm>
            <a:off x="1890615" y="3427074"/>
            <a:ext cx="6625771"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mo"/>
                <a:ea typeface="Arimo"/>
                <a:cs typeface="Arimo"/>
                <a:sym typeface="Arimo"/>
              </a:rPr>
              <a:t>double[ ] estatura = {1.73, 1.67, 1.56}; //Array de 3 elementos</a:t>
            </a:r>
            <a:endParaRPr b="0" i="0" sz="1400" u="none" cap="none" strike="noStrike">
              <a:solidFill>
                <a:schemeClr val="dk1"/>
              </a:solidFill>
              <a:latin typeface="Arial"/>
              <a:ea typeface="Arial"/>
              <a:cs typeface="Arial"/>
              <a:sym typeface="Arial"/>
            </a:endParaRPr>
          </a:p>
        </p:txBody>
      </p:sp>
      <p:sp>
        <p:nvSpPr>
          <p:cNvPr id="596" name="Google Shape;596;p107"/>
          <p:cNvSpPr/>
          <p:nvPr/>
        </p:nvSpPr>
        <p:spPr>
          <a:xfrm>
            <a:off x="1890614" y="4359263"/>
            <a:ext cx="6625771"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chemeClr val="dk1"/>
                </a:solidFill>
                <a:latin typeface="Arimo"/>
                <a:ea typeface="Arimo"/>
                <a:cs typeface="Arimo"/>
                <a:sym typeface="Arimo"/>
              </a:rPr>
              <a:t>String[ ] nombre = {"María", "Gerson"};   //Array de 2 elementos</a:t>
            </a:r>
            <a:endParaRPr b="0" i="0" sz="1400" u="none" cap="none" strike="noStrike">
              <a:solidFill>
                <a:schemeClr val="dk1"/>
              </a:solidFill>
              <a:latin typeface="Arial"/>
              <a:ea typeface="Arial"/>
              <a:cs typeface="Arial"/>
              <a:sym typeface="Arial"/>
            </a:endParaRPr>
          </a:p>
        </p:txBody>
      </p:sp>
      <p:sp>
        <p:nvSpPr>
          <p:cNvPr id="597" name="Google Shape;597;p107"/>
          <p:cNvSpPr/>
          <p:nvPr/>
        </p:nvSpPr>
        <p:spPr>
          <a:xfrm>
            <a:off x="1524001" y="1978976"/>
            <a:ext cx="20762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400" u="sng" cap="none" strike="noStrike">
                <a:solidFill>
                  <a:schemeClr val="dk1"/>
                </a:solidFill>
                <a:latin typeface="Arimo"/>
                <a:ea typeface="Arimo"/>
                <a:cs typeface="Arimo"/>
                <a:sym typeface="Arimo"/>
              </a:rPr>
              <a:t>Para números enteros</a:t>
            </a:r>
            <a:endParaRPr b="0" i="0" sz="1400" u="none" cap="none" strike="noStrike">
              <a:solidFill>
                <a:schemeClr val="dk1"/>
              </a:solidFill>
              <a:latin typeface="Arial"/>
              <a:ea typeface="Arial"/>
              <a:cs typeface="Arial"/>
              <a:sym typeface="Arial"/>
            </a:endParaRPr>
          </a:p>
        </p:txBody>
      </p:sp>
      <p:sp>
        <p:nvSpPr>
          <p:cNvPr id="598" name="Google Shape;598;p107"/>
          <p:cNvSpPr/>
          <p:nvPr/>
        </p:nvSpPr>
        <p:spPr>
          <a:xfrm>
            <a:off x="1524001" y="2927516"/>
            <a:ext cx="194796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400" u="sng" cap="none" strike="noStrike">
                <a:solidFill>
                  <a:schemeClr val="dk1"/>
                </a:solidFill>
                <a:latin typeface="Arimo"/>
                <a:ea typeface="Arimo"/>
                <a:cs typeface="Arimo"/>
                <a:sym typeface="Arimo"/>
              </a:rPr>
              <a:t>Para números reales</a:t>
            </a:r>
            <a:endParaRPr b="0" i="0" sz="1400" u="none" cap="none" strike="noStrike">
              <a:solidFill>
                <a:schemeClr val="dk1"/>
              </a:solidFill>
              <a:latin typeface="Arial"/>
              <a:ea typeface="Arial"/>
              <a:cs typeface="Arial"/>
              <a:sym typeface="Arial"/>
            </a:endParaRPr>
          </a:p>
        </p:txBody>
      </p:sp>
      <p:sp>
        <p:nvSpPr>
          <p:cNvPr id="599" name="Google Shape;599;p107"/>
          <p:cNvSpPr/>
          <p:nvPr/>
        </p:nvSpPr>
        <p:spPr>
          <a:xfrm>
            <a:off x="1516170" y="3859705"/>
            <a:ext cx="133882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1400" u="sng" cap="none" strike="noStrike">
                <a:solidFill>
                  <a:schemeClr val="dk1"/>
                </a:solidFill>
                <a:latin typeface="Arimo"/>
                <a:ea typeface="Arimo"/>
                <a:cs typeface="Arimo"/>
                <a:sym typeface="Arimo"/>
              </a:rPr>
              <a:t>Para cadenas</a:t>
            </a:r>
            <a:endParaRPr b="0" i="0" sz="1400" u="none" cap="none" strike="noStrike">
              <a:solidFill>
                <a:schemeClr val="dk1"/>
              </a:solidFill>
              <a:latin typeface="Arial"/>
              <a:ea typeface="Arial"/>
              <a:cs typeface="Arial"/>
              <a:sym typeface="Arial"/>
            </a:endParaRPr>
          </a:p>
        </p:txBody>
      </p:sp>
      <p:sp>
        <p:nvSpPr>
          <p:cNvPr id="600" name="Google Shape;600;p107"/>
          <p:cNvSpPr/>
          <p:nvPr/>
        </p:nvSpPr>
        <p:spPr>
          <a:xfrm>
            <a:off x="1890614" y="5307803"/>
            <a:ext cx="6625770"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O" sz="1400" u="none" cap="none" strike="noStrike">
                <a:solidFill>
                  <a:schemeClr val="dk1"/>
                </a:solidFill>
                <a:latin typeface="Arimo"/>
                <a:ea typeface="Arimo"/>
                <a:cs typeface="Arimo"/>
                <a:sym typeface="Arimo"/>
              </a:rPr>
              <a:t>char[ ] sexo = {'m', 'f'};   //Array de 2 elementos</a:t>
            </a:r>
            <a:endParaRPr/>
          </a:p>
        </p:txBody>
      </p:sp>
      <p:sp>
        <p:nvSpPr>
          <p:cNvPr id="601" name="Google Shape;601;p107"/>
          <p:cNvSpPr/>
          <p:nvPr/>
        </p:nvSpPr>
        <p:spPr>
          <a:xfrm>
            <a:off x="1524000" y="4833533"/>
            <a:ext cx="1689886" cy="3077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s-CO" sz="1400" u="sng" cap="none" strike="noStrike">
                <a:solidFill>
                  <a:schemeClr val="dk1"/>
                </a:solidFill>
                <a:latin typeface="Arimo"/>
                <a:ea typeface="Arimo"/>
                <a:cs typeface="Arimo"/>
                <a:sym typeface="Arimo"/>
              </a:rPr>
              <a:t>Para caractereres</a:t>
            </a:r>
            <a:endParaRPr b="0" i="0" sz="1400" u="none" cap="none" strike="noStrike">
              <a:solidFill>
                <a:schemeClr val="dk1"/>
              </a:solidFill>
              <a:latin typeface="Arimo"/>
              <a:ea typeface="Arimo"/>
              <a:cs typeface="Arimo"/>
              <a:sym typeface="Arimo"/>
            </a:endParaRPr>
          </a:p>
        </p:txBody>
      </p:sp>
      <p:pic>
        <p:nvPicPr>
          <p:cNvPr descr="https://lh3.googleusercontent.com/xIvWNpq-n99MZEriavvKxUpZi2V9t3j_on7lDiCwiA-z7DCmu3qSAHrWpm0peMP8GodZygU9gdjthK6TANiMEHyV3kPSvAC6ALpxUKipBJT1hn_hks_ejekKSC2olt2wU4r4Hk0YKm87xQu8dir6X14x747QYUp1Lh7uScQI7TDJuQ7u_NBo-Pg_XJsnXQOH10D-8qtRqm8fXKT-eMnQ6QaDsx7iAwf9Ap2Csda8_lbA1-WjEYO0wvKEXf7zwGEwZauLnKaFN41gXxzSOg1-xFldQQkLkc5MVZFMHx3lT_crlhg5fyB9mSIpl9gVZi0k28R4C6ncO60eX19YLFvw2PdFLHhwZh-nXJcgq-gniLg4VOslHrvAPmJU0wYkZjdYgBLLnYD_rUvYFqAEgf79TbpGgB63pKKpQf49gf8nmCZGaeajvWOxRE3fcrcJUhoaLtPbyNzOCo2SZ4ejYI46vtIzXgxRWDlvQKcgCDnMqhZ3Wt0doXxxPGRUTAWmvTgVqb_FpUuj3vjWUjLruUoR0fpTmlACu5-NQGPG4QzdMQ01Y83ol_LZv6v0lEtqeAI5XXvn6wsoXr4JfCECDqSGWV2uD0SoAMl55XqD3W2Drjfl25brlhNOGWLChlW30MhtXyvcspzubxDpcoG_PH75E5OZstA4eqgQLk4ACiS_JA=w65-h120-no" id="602" name="Google Shape;602;p107"/>
          <p:cNvPicPr preferRelativeResize="0"/>
          <p:nvPr/>
        </p:nvPicPr>
        <p:blipFill rotWithShape="1">
          <a:blip r:embed="rId3">
            <a:alphaModFix/>
          </a:blip>
          <a:srcRect b="0" l="0" r="0" t="0"/>
          <a:stretch/>
        </p:blipFill>
        <p:spPr>
          <a:xfrm>
            <a:off x="5696284" y="494219"/>
            <a:ext cx="704516" cy="1300643"/>
          </a:xfrm>
          <a:prstGeom prst="rect">
            <a:avLst/>
          </a:prstGeom>
          <a:noFill/>
          <a:ln>
            <a:noFill/>
          </a:ln>
        </p:spPr>
      </p:pic>
      <p:sp>
        <p:nvSpPr>
          <p:cNvPr id="603" name="Google Shape;603;p107"/>
          <p:cNvSpPr/>
          <p:nvPr/>
        </p:nvSpPr>
        <p:spPr>
          <a:xfrm>
            <a:off x="1523999" y="99820"/>
            <a:ext cx="9144000" cy="401400"/>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Array (Arreglos)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71"/>
          <p:cNvSpPr txBox="1"/>
          <p:nvPr/>
        </p:nvSpPr>
        <p:spPr>
          <a:xfrm>
            <a:off x="1630239" y="540030"/>
            <a:ext cx="6848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Programming languages: Abstraction level </a:t>
            </a:r>
            <a:endParaRPr/>
          </a:p>
        </p:txBody>
      </p:sp>
      <p:grpSp>
        <p:nvGrpSpPr>
          <p:cNvPr id="208" name="Google Shape;208;p71"/>
          <p:cNvGrpSpPr/>
          <p:nvPr/>
        </p:nvGrpSpPr>
        <p:grpSpPr>
          <a:xfrm>
            <a:off x="2786368" y="1537678"/>
            <a:ext cx="6096000" cy="4063999"/>
            <a:chOff x="0" y="0"/>
            <a:chExt cx="6096000" cy="4063999"/>
          </a:xfrm>
        </p:grpSpPr>
        <p:sp>
          <p:nvSpPr>
            <p:cNvPr id="209" name="Google Shape;209;p71"/>
            <p:cNvSpPr/>
            <p:nvPr/>
          </p:nvSpPr>
          <p:spPr>
            <a:xfrm>
              <a:off x="2032000" y="0"/>
              <a:ext cx="2032000" cy="1354666"/>
            </a:xfrm>
            <a:prstGeom prst="trapezoid">
              <a:avLst>
                <a:gd fmla="val 75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210" name="Google Shape;210;p71"/>
            <p:cNvSpPr txBox="1"/>
            <p:nvPr/>
          </p:nvSpPr>
          <p:spPr>
            <a:xfrm>
              <a:off x="2032000" y="0"/>
              <a:ext cx="2032000" cy="1354666"/>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b="1" i="0" lang="es-CO" sz="1600" u="none" cap="none" strike="noStrike">
                  <a:solidFill>
                    <a:schemeClr val="lt1"/>
                  </a:solidFill>
                  <a:latin typeface="Calibri"/>
                  <a:ea typeface="Calibri"/>
                  <a:cs typeface="Calibri"/>
                  <a:sym typeface="Calibri"/>
                </a:rPr>
                <a:t>Es </a:t>
              </a:r>
              <a:endParaRPr b="0" i="0" sz="1400" u="none" cap="none" strike="noStrike">
                <a:solidFill>
                  <a:srgbClr val="000000"/>
                </a:solidFill>
                <a:latin typeface="Calibri"/>
                <a:ea typeface="Calibri"/>
                <a:cs typeface="Calibri"/>
                <a:sym typeface="Calibri"/>
              </a:endParaRPr>
            </a:p>
            <a:p>
              <a:pPr indent="0" lvl="0" marL="0" marR="0" rtl="0" algn="ctr">
                <a:lnSpc>
                  <a:spcPct val="90000"/>
                </a:lnSpc>
                <a:spcBef>
                  <a:spcPts val="560"/>
                </a:spcBef>
                <a:spcAft>
                  <a:spcPts val="0"/>
                </a:spcAft>
                <a:buNone/>
              </a:pPr>
              <a:r>
                <a:rPr b="1" i="0" lang="es-CO" sz="1600" u="none" cap="none" strike="noStrike">
                  <a:solidFill>
                    <a:schemeClr val="lt1"/>
                  </a:solidFill>
                  <a:latin typeface="Calibri"/>
                  <a:ea typeface="Calibri"/>
                  <a:cs typeface="Calibri"/>
                  <a:sym typeface="Calibri"/>
                </a:rPr>
                <a:t>más </a:t>
              </a:r>
              <a:endParaRPr b="0" i="0" sz="1400" u="none" cap="none" strike="noStrike">
                <a:solidFill>
                  <a:srgbClr val="000000"/>
                </a:solidFill>
                <a:latin typeface="Calibri"/>
                <a:ea typeface="Calibri"/>
                <a:cs typeface="Calibri"/>
                <a:sym typeface="Calibri"/>
              </a:endParaRPr>
            </a:p>
            <a:p>
              <a:pPr indent="0" lvl="0" marL="0" marR="0" rtl="0" algn="ctr">
                <a:lnSpc>
                  <a:spcPct val="90000"/>
                </a:lnSpc>
                <a:spcBef>
                  <a:spcPts val="560"/>
                </a:spcBef>
                <a:spcAft>
                  <a:spcPts val="0"/>
                </a:spcAft>
                <a:buNone/>
              </a:pPr>
              <a:r>
                <a:rPr b="1" i="0" lang="es-CO" sz="1600" u="none" cap="none" strike="noStrike">
                  <a:solidFill>
                    <a:schemeClr val="lt1"/>
                  </a:solidFill>
                  <a:latin typeface="Calibri"/>
                  <a:ea typeface="Calibri"/>
                  <a:cs typeface="Calibri"/>
                  <a:sym typeface="Calibri"/>
                </a:rPr>
                <a:t>cercano al </a:t>
              </a:r>
              <a:endParaRPr b="0" i="0" sz="1400" u="none" cap="none" strike="noStrike">
                <a:solidFill>
                  <a:srgbClr val="000000"/>
                </a:solidFill>
                <a:latin typeface="Calibri"/>
                <a:ea typeface="Calibri"/>
                <a:cs typeface="Calibri"/>
                <a:sym typeface="Calibri"/>
              </a:endParaRPr>
            </a:p>
            <a:p>
              <a:pPr indent="0" lvl="0" marL="0" marR="0" rtl="0" algn="ctr">
                <a:lnSpc>
                  <a:spcPct val="90000"/>
                </a:lnSpc>
                <a:spcBef>
                  <a:spcPts val="560"/>
                </a:spcBef>
                <a:spcAft>
                  <a:spcPts val="0"/>
                </a:spcAft>
                <a:buNone/>
              </a:pPr>
              <a:r>
                <a:rPr b="1" i="0" lang="es-CO" sz="1600" u="none" cap="none" strike="noStrike">
                  <a:solidFill>
                    <a:schemeClr val="lt1"/>
                  </a:solidFill>
                  <a:latin typeface="Calibri"/>
                  <a:ea typeface="Calibri"/>
                  <a:cs typeface="Calibri"/>
                  <a:sym typeface="Calibri"/>
                </a:rPr>
                <a:t>lenguaje humano</a:t>
              </a:r>
              <a:endParaRPr b="1" i="0" sz="1600" u="none" cap="none" strike="noStrike">
                <a:solidFill>
                  <a:schemeClr val="lt1"/>
                </a:solidFill>
                <a:latin typeface="Calibri"/>
                <a:ea typeface="Calibri"/>
                <a:cs typeface="Calibri"/>
                <a:sym typeface="Calibri"/>
              </a:endParaRPr>
            </a:p>
          </p:txBody>
        </p:sp>
        <p:sp>
          <p:nvSpPr>
            <p:cNvPr id="211" name="Google Shape;211;p71"/>
            <p:cNvSpPr/>
            <p:nvPr/>
          </p:nvSpPr>
          <p:spPr>
            <a:xfrm>
              <a:off x="1015999" y="1354666"/>
              <a:ext cx="4064000" cy="1354666"/>
            </a:xfrm>
            <a:prstGeom prst="trapezoid">
              <a:avLst>
                <a:gd fmla="val 75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212" name="Google Shape;212;p71"/>
            <p:cNvSpPr txBox="1"/>
            <p:nvPr/>
          </p:nvSpPr>
          <p:spPr>
            <a:xfrm>
              <a:off x="1727199" y="1354666"/>
              <a:ext cx="2641600" cy="1354666"/>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None/>
              </a:pPr>
              <a:r>
                <a:rPr b="0" i="0" lang="es-CO" sz="1800" u="none" cap="none" strike="noStrike">
                  <a:solidFill>
                    <a:schemeClr val="lt1"/>
                  </a:solidFill>
                  <a:latin typeface="Calibri"/>
                  <a:ea typeface="Calibri"/>
                  <a:cs typeface="Calibri"/>
                  <a:sym typeface="Calibri"/>
                </a:rPr>
                <a:t>Mayor abstracción, pero manteniendo algunas características del lenguaje de bajo nivel, ejemplo: C</a:t>
              </a:r>
              <a:endParaRPr b="0" i="0" sz="1800" u="none" cap="none" strike="noStrike">
                <a:solidFill>
                  <a:schemeClr val="lt1"/>
                </a:solidFill>
                <a:latin typeface="Calibri"/>
                <a:ea typeface="Calibri"/>
                <a:cs typeface="Calibri"/>
                <a:sym typeface="Calibri"/>
              </a:endParaRPr>
            </a:p>
          </p:txBody>
        </p:sp>
        <p:sp>
          <p:nvSpPr>
            <p:cNvPr id="213" name="Google Shape;213;p71"/>
            <p:cNvSpPr/>
            <p:nvPr/>
          </p:nvSpPr>
          <p:spPr>
            <a:xfrm>
              <a:off x="0" y="2709333"/>
              <a:ext cx="6096000" cy="1354666"/>
            </a:xfrm>
            <a:prstGeom prst="trapezoid">
              <a:avLst>
                <a:gd fmla="val 75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214" name="Google Shape;214;p71"/>
            <p:cNvSpPr txBox="1"/>
            <p:nvPr/>
          </p:nvSpPr>
          <p:spPr>
            <a:xfrm>
              <a:off x="1066799" y="2709333"/>
              <a:ext cx="3962400" cy="1354666"/>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0" i="0" lang="es-CO" sz="2400" u="none" cap="none" strike="noStrike">
                  <a:solidFill>
                    <a:schemeClr val="lt1"/>
                  </a:solidFill>
                  <a:latin typeface="Calibri"/>
                  <a:ea typeface="Calibri"/>
                  <a:cs typeface="Calibri"/>
                  <a:sym typeface="Calibri"/>
                </a:rPr>
                <a:t>Extremadamente rápidos pero muy complejos, ejemplo:  Lenguaje ensamblador</a:t>
              </a:r>
              <a:endParaRPr b="0" i="0" sz="2400" u="none" cap="none" strike="noStrike">
                <a:solidFill>
                  <a:schemeClr val="lt1"/>
                </a:solidFill>
                <a:latin typeface="Calibri"/>
                <a:ea typeface="Calibri"/>
                <a:cs typeface="Calibri"/>
                <a:sym typeface="Calibri"/>
              </a:endParaRPr>
            </a:p>
          </p:txBody>
        </p:sp>
      </p:grpSp>
      <p:pic>
        <p:nvPicPr>
          <p:cNvPr descr="Resultado de imagen para people greeting cartoon" id="215" name="Google Shape;215;p71"/>
          <p:cNvPicPr preferRelativeResize="0"/>
          <p:nvPr/>
        </p:nvPicPr>
        <p:blipFill rotWithShape="1">
          <a:blip r:embed="rId4">
            <a:alphaModFix/>
          </a:blip>
          <a:srcRect b="0" l="0" r="0" t="0"/>
          <a:stretch/>
        </p:blipFill>
        <p:spPr>
          <a:xfrm>
            <a:off x="9408855" y="1065337"/>
            <a:ext cx="1159495" cy="1079987"/>
          </a:xfrm>
          <a:prstGeom prst="rect">
            <a:avLst/>
          </a:prstGeom>
          <a:noFill/>
          <a:ln>
            <a:noFill/>
          </a:ln>
        </p:spPr>
      </p:pic>
      <p:cxnSp>
        <p:nvCxnSpPr>
          <p:cNvPr id="216" name="Google Shape;216;p71"/>
          <p:cNvCxnSpPr/>
          <p:nvPr/>
        </p:nvCxnSpPr>
        <p:spPr>
          <a:xfrm rot="10800000">
            <a:off x="9847507" y="2206869"/>
            <a:ext cx="0" cy="2263472"/>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5294"/>
              </a:srgbClr>
            </a:outerShdw>
          </a:effectLst>
        </p:spPr>
      </p:cxnSp>
      <p:pic>
        <p:nvPicPr>
          <p:cNvPr descr="Lenguaje de bajo nivel" id="217" name="Google Shape;217;p71"/>
          <p:cNvPicPr preferRelativeResize="0"/>
          <p:nvPr/>
        </p:nvPicPr>
        <p:blipFill rotWithShape="1">
          <a:blip r:embed="rId5">
            <a:alphaModFix/>
          </a:blip>
          <a:srcRect b="0" l="0" r="0" t="0"/>
          <a:stretch/>
        </p:blipFill>
        <p:spPr>
          <a:xfrm>
            <a:off x="9204081" y="4364809"/>
            <a:ext cx="1286852" cy="1301311"/>
          </a:xfrm>
          <a:prstGeom prst="rect">
            <a:avLst/>
          </a:prstGeom>
          <a:noFill/>
          <a:ln>
            <a:noFill/>
          </a:ln>
        </p:spPr>
      </p:pic>
      <p:sp>
        <p:nvSpPr>
          <p:cNvPr id="218" name="Google Shape;218;p71"/>
          <p:cNvSpPr/>
          <p:nvPr/>
        </p:nvSpPr>
        <p:spPr>
          <a:xfrm>
            <a:off x="1664677" y="4765431"/>
            <a:ext cx="1459523" cy="484632"/>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Bajo nivel</a:t>
            </a:r>
            <a:endParaRPr b="0" i="0" sz="1400" u="none" cap="none" strike="noStrike">
              <a:solidFill>
                <a:srgbClr val="000000"/>
              </a:solidFill>
              <a:latin typeface="Calibri"/>
              <a:ea typeface="Calibri"/>
              <a:cs typeface="Calibri"/>
              <a:sym typeface="Calibri"/>
            </a:endParaRPr>
          </a:p>
        </p:txBody>
      </p:sp>
      <p:sp>
        <p:nvSpPr>
          <p:cNvPr id="219" name="Google Shape;219;p71"/>
          <p:cNvSpPr/>
          <p:nvPr/>
        </p:nvSpPr>
        <p:spPr>
          <a:xfrm>
            <a:off x="1664675" y="3247215"/>
            <a:ext cx="2453056" cy="484632"/>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Medio nivel</a:t>
            </a:r>
            <a:endParaRPr b="0" i="0" sz="1400" u="none" cap="none" strike="noStrike">
              <a:solidFill>
                <a:srgbClr val="000000"/>
              </a:solidFill>
              <a:latin typeface="Calibri"/>
              <a:ea typeface="Calibri"/>
              <a:cs typeface="Calibri"/>
              <a:sym typeface="Calibri"/>
            </a:endParaRPr>
          </a:p>
        </p:txBody>
      </p:sp>
      <p:sp>
        <p:nvSpPr>
          <p:cNvPr id="220" name="Google Shape;220;p71"/>
          <p:cNvSpPr/>
          <p:nvPr/>
        </p:nvSpPr>
        <p:spPr>
          <a:xfrm>
            <a:off x="1663232" y="2002010"/>
            <a:ext cx="3386483" cy="484632"/>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800" u="none" cap="none" strike="noStrike">
                <a:solidFill>
                  <a:schemeClr val="dk1"/>
                </a:solidFill>
                <a:latin typeface="Calibri"/>
                <a:ea typeface="Calibri"/>
                <a:cs typeface="Calibri"/>
                <a:sym typeface="Calibri"/>
              </a:rPr>
              <a:t>Alto nivel</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72"/>
          <p:cNvSpPr txBox="1"/>
          <p:nvPr/>
        </p:nvSpPr>
        <p:spPr>
          <a:xfrm>
            <a:off x="1614197" y="475862"/>
            <a:ext cx="6848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Programming languages: Abstraction level </a:t>
            </a:r>
            <a:endParaRPr/>
          </a:p>
        </p:txBody>
      </p:sp>
      <p:sp>
        <p:nvSpPr>
          <p:cNvPr id="226" name="Google Shape;226;p72"/>
          <p:cNvSpPr/>
          <p:nvPr/>
        </p:nvSpPr>
        <p:spPr>
          <a:xfrm>
            <a:off x="8341897" y="418859"/>
            <a:ext cx="3689682" cy="707846"/>
          </a:xfrm>
          <a:custGeom>
            <a:rect b="b" l="l" r="r" t="t"/>
            <a:pathLst>
              <a:path extrusionOk="0" h="400110" w="5924377">
                <a:moveTo>
                  <a:pt x="0" y="0"/>
                </a:moveTo>
                <a:lnTo>
                  <a:pt x="4982402" y="9068"/>
                </a:lnTo>
                <a:lnTo>
                  <a:pt x="5924377" y="400110"/>
                </a:lnTo>
                <a:lnTo>
                  <a:pt x="1097068" y="400110"/>
                </a:lnTo>
                <a:lnTo>
                  <a:pt x="0" y="0"/>
                </a:lnTo>
                <a:close/>
              </a:path>
            </a:pathLst>
          </a:custGeom>
          <a:solidFill>
            <a:srgbClr val="139BB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    Low level: example </a:t>
            </a:r>
            <a:endParaRPr/>
          </a:p>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         assembler   program</a:t>
            </a:r>
            <a:endParaRPr b="1" i="0" sz="2000" u="none" cap="none" strike="noStrike">
              <a:solidFill>
                <a:schemeClr val="lt1"/>
              </a:solidFill>
              <a:latin typeface="Calibri"/>
              <a:ea typeface="Calibri"/>
              <a:cs typeface="Calibri"/>
              <a:sym typeface="Calibri"/>
            </a:endParaRPr>
          </a:p>
        </p:txBody>
      </p:sp>
      <p:sp>
        <p:nvSpPr>
          <p:cNvPr id="227" name="Google Shape;227;p72"/>
          <p:cNvSpPr txBox="1"/>
          <p:nvPr/>
        </p:nvSpPr>
        <p:spPr>
          <a:xfrm>
            <a:off x="1637757" y="1683377"/>
            <a:ext cx="4040987" cy="546559"/>
          </a:xfrm>
          <a:prstGeom prst="rect">
            <a:avLst/>
          </a:prstGeom>
          <a:noFill/>
          <a:ln>
            <a:noFill/>
          </a:ln>
        </p:spPr>
        <p:txBody>
          <a:bodyPr anchorCtr="0" anchor="t" bIns="50925" lIns="101875" spcFirstLastPara="1" rIns="101875" wrap="square" tIns="50925">
            <a:normAutofit/>
          </a:bodyPr>
          <a:lstStyle/>
          <a:p>
            <a:pPr indent="0" lvl="0" marL="0" marR="0" rtl="0" algn="l">
              <a:lnSpc>
                <a:spcPct val="100000"/>
              </a:lnSpc>
              <a:spcBef>
                <a:spcPts val="0"/>
              </a:spcBef>
              <a:spcAft>
                <a:spcPts val="0"/>
              </a:spcAft>
              <a:buNone/>
            </a:pPr>
            <a:r>
              <a:rPr b="0" i="0" lang="es-CO" sz="2400" u="none" cap="none" strike="noStrike">
                <a:solidFill>
                  <a:schemeClr val="dk1"/>
                </a:solidFill>
                <a:latin typeface="Calibri"/>
                <a:ea typeface="Calibri"/>
                <a:cs typeface="Calibri"/>
                <a:sym typeface="Calibri"/>
              </a:rPr>
              <a:t>Hola mundo / hello world</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228" name="Google Shape;228;p72"/>
          <p:cNvSpPr/>
          <p:nvPr/>
        </p:nvSpPr>
        <p:spPr>
          <a:xfrm>
            <a:off x="1770185" y="2229936"/>
            <a:ext cx="4466493" cy="3037961"/>
          </a:xfrm>
          <a:prstGeom prst="rect">
            <a:avLst/>
          </a:prstGeom>
          <a:solidFill>
            <a:srgbClr val="002451"/>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EBBBFF"/>
                </a:solidFill>
                <a:latin typeface="Calibri"/>
                <a:ea typeface="Calibri"/>
                <a:cs typeface="Calibri"/>
                <a:sym typeface="Calibri"/>
              </a:rPr>
              <a:t>.global</a:t>
            </a:r>
            <a:r>
              <a:rPr b="0" i="0" lang="es-CO" sz="1100" u="none" cap="none" strike="noStrike">
                <a:solidFill>
                  <a:srgbClr val="FFFFFF"/>
                </a:solidFill>
                <a:latin typeface="Calibri"/>
                <a:ea typeface="Calibri"/>
                <a:cs typeface="Calibri"/>
                <a:sym typeface="Calibri"/>
              </a:rPr>
              <a:t> _start</a:t>
            </a:r>
            <a:br>
              <a:rPr b="0" i="0" lang="es-CO" sz="1100" u="none" cap="none" strike="noStrike">
                <a:solidFill>
                  <a:srgbClr val="FFFFFF"/>
                </a:solidFill>
                <a:latin typeface="Calibri"/>
                <a:ea typeface="Calibri"/>
                <a:cs typeface="Calibri"/>
                <a:sym typeface="Calibri"/>
              </a:rPr>
            </a:b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EBBBFF"/>
                </a:solidFill>
                <a:latin typeface="Calibri"/>
                <a:ea typeface="Calibri"/>
                <a:cs typeface="Calibri"/>
                <a:sym typeface="Calibri"/>
              </a:rPr>
              <a:t>.text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_start: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write(1, message, 13)</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mov     </a:t>
            </a:r>
            <a:r>
              <a:rPr b="0" i="0" lang="es-CO" sz="1100" u="none" cap="none" strike="noStrike">
                <a:solidFill>
                  <a:srgbClr val="FFC58F"/>
                </a:solidFill>
                <a:latin typeface="Calibri"/>
                <a:ea typeface="Calibri"/>
                <a:cs typeface="Calibri"/>
                <a:sym typeface="Calibri"/>
              </a:rPr>
              <a:t>$1</a:t>
            </a: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BBDAFF"/>
                </a:solidFill>
                <a:latin typeface="Calibri"/>
                <a:ea typeface="Calibri"/>
                <a:cs typeface="Calibri"/>
                <a:sym typeface="Calibri"/>
              </a:rPr>
              <a:t>%rax</a:t>
            </a: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system call 1 is write</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mov     </a:t>
            </a:r>
            <a:r>
              <a:rPr b="0" i="0" lang="es-CO" sz="1100" u="none" cap="none" strike="noStrike">
                <a:solidFill>
                  <a:srgbClr val="FFC58F"/>
                </a:solidFill>
                <a:latin typeface="Calibri"/>
                <a:ea typeface="Calibri"/>
                <a:cs typeface="Calibri"/>
                <a:sym typeface="Calibri"/>
              </a:rPr>
              <a:t>$1</a:t>
            </a: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BBDAFF"/>
                </a:solidFill>
                <a:latin typeface="Calibri"/>
                <a:ea typeface="Calibri"/>
                <a:cs typeface="Calibri"/>
                <a:sym typeface="Calibri"/>
              </a:rPr>
              <a:t>%rdi</a:t>
            </a: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file handle 1 is stdout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mov     $message, </a:t>
            </a:r>
            <a:r>
              <a:rPr b="0" i="0" lang="es-CO" sz="1100" u="none" cap="none" strike="noStrike">
                <a:solidFill>
                  <a:srgbClr val="BBDAFF"/>
                </a:solidFill>
                <a:latin typeface="Calibri"/>
                <a:ea typeface="Calibri"/>
                <a:cs typeface="Calibri"/>
                <a:sym typeface="Calibri"/>
              </a:rPr>
              <a:t>%rsi</a:t>
            </a: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address of string to output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mov     </a:t>
            </a:r>
            <a:r>
              <a:rPr b="0" i="0" lang="es-CO" sz="1100" u="none" cap="none" strike="noStrike">
                <a:solidFill>
                  <a:srgbClr val="FFC58F"/>
                </a:solidFill>
                <a:latin typeface="Calibri"/>
                <a:ea typeface="Calibri"/>
                <a:cs typeface="Calibri"/>
                <a:sym typeface="Calibri"/>
              </a:rPr>
              <a:t>$13</a:t>
            </a: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BBDAFF"/>
                </a:solidFill>
                <a:latin typeface="Calibri"/>
                <a:ea typeface="Calibri"/>
                <a:cs typeface="Calibri"/>
                <a:sym typeface="Calibri"/>
              </a:rPr>
              <a:t>%rdx</a:t>
            </a: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number of bytes</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syscall                         </a:t>
            </a:r>
            <a:r>
              <a:rPr b="0" i="1" lang="es-CO" sz="1100" u="none" cap="none" strike="noStrike">
                <a:solidFill>
                  <a:srgbClr val="92A9DF"/>
                </a:solidFill>
                <a:latin typeface="Calibri"/>
                <a:ea typeface="Calibri"/>
                <a:cs typeface="Calibri"/>
                <a:sym typeface="Calibri"/>
              </a:rPr>
              <a:t># invoke operating system to do the write</a:t>
            </a:r>
            <a:br>
              <a:rPr b="0" i="0" lang="es-CO" sz="1100" u="none" cap="none" strike="noStrike">
                <a:solidFill>
                  <a:srgbClr val="FFFFFF"/>
                </a:solidFill>
                <a:latin typeface="Calibri"/>
                <a:ea typeface="Calibri"/>
                <a:cs typeface="Calibri"/>
                <a:sym typeface="Calibri"/>
              </a:rPr>
            </a:b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exit(0)</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mov     </a:t>
            </a:r>
            <a:r>
              <a:rPr b="0" i="0" lang="es-CO" sz="1100" u="none" cap="none" strike="noStrike">
                <a:solidFill>
                  <a:srgbClr val="FFC58F"/>
                </a:solidFill>
                <a:latin typeface="Calibri"/>
                <a:ea typeface="Calibri"/>
                <a:cs typeface="Calibri"/>
                <a:sym typeface="Calibri"/>
              </a:rPr>
              <a:t>$60</a:t>
            </a: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BBDAFF"/>
                </a:solidFill>
                <a:latin typeface="Calibri"/>
                <a:ea typeface="Calibri"/>
                <a:cs typeface="Calibri"/>
                <a:sym typeface="Calibri"/>
              </a:rPr>
              <a:t>%rax</a:t>
            </a: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system call 60 is exit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xor     </a:t>
            </a:r>
            <a:r>
              <a:rPr b="0" i="0" lang="es-CO" sz="1100" u="none" cap="none" strike="noStrike">
                <a:solidFill>
                  <a:srgbClr val="BBDAFF"/>
                </a:solidFill>
                <a:latin typeface="Calibri"/>
                <a:ea typeface="Calibri"/>
                <a:cs typeface="Calibri"/>
                <a:sym typeface="Calibri"/>
              </a:rPr>
              <a:t>%rdi</a:t>
            </a: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BBDAFF"/>
                </a:solidFill>
                <a:latin typeface="Calibri"/>
                <a:ea typeface="Calibri"/>
                <a:cs typeface="Calibri"/>
                <a:sym typeface="Calibri"/>
              </a:rPr>
              <a:t>%rdi</a:t>
            </a:r>
            <a:r>
              <a:rPr b="0" i="0" lang="es-CO" sz="1100" u="none" cap="none" strike="noStrike">
                <a:solidFill>
                  <a:srgbClr val="FFFFFF"/>
                </a:solidFill>
                <a:latin typeface="Calibri"/>
                <a:ea typeface="Calibri"/>
                <a:cs typeface="Calibri"/>
                <a:sym typeface="Calibri"/>
              </a:rPr>
              <a:t>              </a:t>
            </a:r>
            <a:r>
              <a:rPr b="0" i="1" lang="es-CO" sz="1100" u="none" cap="none" strike="noStrike">
                <a:solidFill>
                  <a:srgbClr val="92A9DF"/>
                </a:solidFill>
                <a:latin typeface="Calibri"/>
                <a:ea typeface="Calibri"/>
                <a:cs typeface="Calibri"/>
                <a:sym typeface="Calibri"/>
              </a:rPr>
              <a:t># we want return code 0</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syscall                         </a:t>
            </a:r>
            <a:r>
              <a:rPr b="0" i="1" lang="es-CO" sz="1100" u="none" cap="none" strike="noStrike">
                <a:solidFill>
                  <a:srgbClr val="92A9DF"/>
                </a:solidFill>
                <a:latin typeface="Calibri"/>
                <a:ea typeface="Calibri"/>
                <a:cs typeface="Calibri"/>
                <a:sym typeface="Calibri"/>
              </a:rPr>
              <a:t># invoke operating system to exit</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message:</a:t>
            </a:r>
            <a:br>
              <a:rPr b="0" i="0" lang="es-CO" sz="1100" u="none" cap="none" strike="noStrike">
                <a:solidFill>
                  <a:srgbClr val="FFFFFF"/>
                </a:solidFill>
                <a:latin typeface="Calibri"/>
                <a:ea typeface="Calibri"/>
                <a:cs typeface="Calibri"/>
                <a:sym typeface="Calibri"/>
              </a:rPr>
            </a:b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EBBBFF"/>
                </a:solidFill>
                <a:latin typeface="Calibri"/>
                <a:ea typeface="Calibri"/>
                <a:cs typeface="Calibri"/>
                <a:sym typeface="Calibri"/>
              </a:rPr>
              <a:t>.ascii</a:t>
            </a:r>
            <a:r>
              <a:rPr b="0" i="0" lang="es-CO" sz="1100" u="none" cap="none" strike="noStrike">
                <a:solidFill>
                  <a:srgbClr val="FFFFFF"/>
                </a:solidFill>
                <a:latin typeface="Calibri"/>
                <a:ea typeface="Calibri"/>
                <a:cs typeface="Calibri"/>
                <a:sym typeface="Calibri"/>
              </a:rPr>
              <a:t>  </a:t>
            </a:r>
            <a:r>
              <a:rPr b="0" i="0" lang="es-CO" sz="1100" u="none" cap="none" strike="noStrike">
                <a:solidFill>
                  <a:srgbClr val="D1F1A9"/>
                </a:solidFill>
                <a:latin typeface="Calibri"/>
                <a:ea typeface="Calibri"/>
                <a:cs typeface="Calibri"/>
                <a:sym typeface="Calibri"/>
              </a:rPr>
              <a:t>"Hello, world\n"</a:t>
            </a:r>
            <a:r>
              <a:rPr b="0" i="0" lang="es-CO" sz="6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29" name="Google Shape;229;p72"/>
          <p:cNvSpPr txBox="1"/>
          <p:nvPr/>
        </p:nvSpPr>
        <p:spPr>
          <a:xfrm>
            <a:off x="6836942" y="1683377"/>
            <a:ext cx="3233182" cy="546559"/>
          </a:xfrm>
          <a:prstGeom prst="rect">
            <a:avLst/>
          </a:prstGeom>
          <a:noFill/>
          <a:ln>
            <a:noFill/>
          </a:ln>
        </p:spPr>
        <p:txBody>
          <a:bodyPr anchorCtr="0" anchor="t" bIns="50925" lIns="101875" spcFirstLastPara="1" rIns="101875" wrap="square" tIns="50925">
            <a:normAutofit/>
          </a:bodyPr>
          <a:lstStyle/>
          <a:p>
            <a:pPr indent="0" lvl="0" marL="0" marR="0" rtl="0" algn="l">
              <a:lnSpc>
                <a:spcPct val="100000"/>
              </a:lnSpc>
              <a:spcBef>
                <a:spcPts val="0"/>
              </a:spcBef>
              <a:spcAft>
                <a:spcPts val="0"/>
              </a:spcAft>
              <a:buNone/>
            </a:pPr>
            <a:r>
              <a:rPr b="0" i="0" lang="es-CO" sz="2400" u="none" cap="none" strike="noStrike">
                <a:solidFill>
                  <a:schemeClr val="dk1"/>
                </a:solidFill>
                <a:latin typeface="Calibri"/>
                <a:ea typeface="Calibri"/>
                <a:cs typeface="Calibri"/>
                <a:sym typeface="Calibri"/>
              </a:rPr>
              <a:t>Potencia de un número</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230" name="Google Shape;230;p72"/>
          <p:cNvSpPr/>
          <p:nvPr/>
        </p:nvSpPr>
        <p:spPr>
          <a:xfrm flipH="1">
            <a:off x="6966438" y="2212062"/>
            <a:ext cx="3402624" cy="2530129"/>
          </a:xfrm>
          <a:prstGeom prst="rect">
            <a:avLst/>
          </a:prstGeom>
          <a:solidFill>
            <a:srgbClr val="002451"/>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name "potencia" ;8 chars DOS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org 100h ;counter to 100h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mov cx, num2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mov ax, num1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inicio: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mov bx,num1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mul bx ;ax = ax * bx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loop inicio ;c–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mov num3,ax ;copiamos el resultado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ret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Variables "db" para byte y "dw" para word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num1 dw 0Ah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num2 dw 03h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num3 dw 0h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73"/>
          <p:cNvSpPr txBox="1"/>
          <p:nvPr/>
        </p:nvSpPr>
        <p:spPr>
          <a:xfrm>
            <a:off x="1614197" y="475862"/>
            <a:ext cx="684866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800" u="none" cap="none" strike="noStrike">
                <a:solidFill>
                  <a:srgbClr val="FFC000"/>
                </a:solidFill>
                <a:latin typeface="Calibri"/>
                <a:ea typeface="Calibri"/>
                <a:cs typeface="Calibri"/>
                <a:sym typeface="Calibri"/>
              </a:rPr>
              <a:t>Programming languages: Abstraction level </a:t>
            </a:r>
            <a:endParaRPr/>
          </a:p>
        </p:txBody>
      </p:sp>
      <p:sp>
        <p:nvSpPr>
          <p:cNvPr id="236" name="Google Shape;236;p73"/>
          <p:cNvSpPr/>
          <p:nvPr/>
        </p:nvSpPr>
        <p:spPr>
          <a:xfrm>
            <a:off x="8341897" y="418859"/>
            <a:ext cx="3689682" cy="707846"/>
          </a:xfrm>
          <a:custGeom>
            <a:rect b="b" l="l" r="r" t="t"/>
            <a:pathLst>
              <a:path extrusionOk="0" h="400110" w="5924377">
                <a:moveTo>
                  <a:pt x="0" y="0"/>
                </a:moveTo>
                <a:lnTo>
                  <a:pt x="4982402" y="9068"/>
                </a:lnTo>
                <a:lnTo>
                  <a:pt x="5924377" y="400110"/>
                </a:lnTo>
                <a:lnTo>
                  <a:pt x="1097068" y="400110"/>
                </a:lnTo>
                <a:lnTo>
                  <a:pt x="0" y="0"/>
                </a:lnTo>
                <a:close/>
              </a:path>
            </a:pathLst>
          </a:custGeom>
          <a:solidFill>
            <a:srgbClr val="139BB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    Medium level: </a:t>
            </a:r>
            <a:endParaRPr/>
          </a:p>
          <a:p>
            <a:pPr indent="0" lvl="0" marL="0" marR="0" rtl="0" algn="l">
              <a:lnSpc>
                <a:spcPct val="100000"/>
              </a:lnSpc>
              <a:spcBef>
                <a:spcPts val="0"/>
              </a:spcBef>
              <a:spcAft>
                <a:spcPts val="0"/>
              </a:spcAft>
              <a:buNone/>
            </a:pPr>
            <a:r>
              <a:rPr b="1" i="0" lang="es-CO" sz="2000" u="none" cap="none" strike="noStrike">
                <a:solidFill>
                  <a:schemeClr val="lt1"/>
                </a:solidFill>
                <a:latin typeface="Calibri"/>
                <a:ea typeface="Calibri"/>
                <a:cs typeface="Calibri"/>
                <a:sym typeface="Calibri"/>
              </a:rPr>
              <a:t>          example C program</a:t>
            </a:r>
            <a:endParaRPr/>
          </a:p>
        </p:txBody>
      </p:sp>
      <p:sp>
        <p:nvSpPr>
          <p:cNvPr id="237" name="Google Shape;237;p73"/>
          <p:cNvSpPr txBox="1"/>
          <p:nvPr/>
        </p:nvSpPr>
        <p:spPr>
          <a:xfrm>
            <a:off x="1637757" y="1683377"/>
            <a:ext cx="4040987" cy="546559"/>
          </a:xfrm>
          <a:prstGeom prst="rect">
            <a:avLst/>
          </a:prstGeom>
          <a:noFill/>
          <a:ln>
            <a:noFill/>
          </a:ln>
        </p:spPr>
        <p:txBody>
          <a:bodyPr anchorCtr="0" anchor="t" bIns="50925" lIns="101875" spcFirstLastPara="1" rIns="101875" wrap="square" tIns="50925">
            <a:normAutofit/>
          </a:bodyPr>
          <a:lstStyle/>
          <a:p>
            <a:pPr indent="0" lvl="0" marL="0" marR="0" rtl="0" algn="l">
              <a:lnSpc>
                <a:spcPct val="100000"/>
              </a:lnSpc>
              <a:spcBef>
                <a:spcPts val="0"/>
              </a:spcBef>
              <a:spcAft>
                <a:spcPts val="0"/>
              </a:spcAft>
              <a:buNone/>
            </a:pPr>
            <a:r>
              <a:rPr b="0" i="0" lang="es-CO" sz="2400" u="none" cap="none" strike="noStrike">
                <a:solidFill>
                  <a:schemeClr val="dk1"/>
                </a:solidFill>
                <a:latin typeface="Calibri"/>
                <a:ea typeface="Calibri"/>
                <a:cs typeface="Calibri"/>
                <a:sym typeface="Calibri"/>
              </a:rPr>
              <a:t>Hola mundo / hello world</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238" name="Google Shape;238;p73"/>
          <p:cNvSpPr txBox="1"/>
          <p:nvPr/>
        </p:nvSpPr>
        <p:spPr>
          <a:xfrm>
            <a:off x="6836942" y="1683377"/>
            <a:ext cx="3233182" cy="546559"/>
          </a:xfrm>
          <a:prstGeom prst="rect">
            <a:avLst/>
          </a:prstGeom>
          <a:noFill/>
          <a:ln>
            <a:noFill/>
          </a:ln>
        </p:spPr>
        <p:txBody>
          <a:bodyPr anchorCtr="0" anchor="t" bIns="50925" lIns="101875" spcFirstLastPara="1" rIns="101875" wrap="square" tIns="50925">
            <a:normAutofit/>
          </a:bodyPr>
          <a:lstStyle/>
          <a:p>
            <a:pPr indent="0" lvl="0" marL="0" marR="0" rtl="0" algn="l">
              <a:lnSpc>
                <a:spcPct val="100000"/>
              </a:lnSpc>
              <a:spcBef>
                <a:spcPts val="0"/>
              </a:spcBef>
              <a:spcAft>
                <a:spcPts val="0"/>
              </a:spcAft>
              <a:buNone/>
            </a:pPr>
            <a:r>
              <a:rPr b="0" i="0" lang="es-CO" sz="2400" u="none" cap="none" strike="noStrike">
                <a:solidFill>
                  <a:schemeClr val="dk1"/>
                </a:solidFill>
                <a:latin typeface="Calibri"/>
                <a:ea typeface="Calibri"/>
                <a:cs typeface="Calibri"/>
                <a:sym typeface="Calibri"/>
              </a:rPr>
              <a:t>Potencia de un número</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239" name="Google Shape;239;p73"/>
          <p:cNvSpPr/>
          <p:nvPr/>
        </p:nvSpPr>
        <p:spPr>
          <a:xfrm>
            <a:off x="1752601" y="2369546"/>
            <a:ext cx="3402623" cy="1345190"/>
          </a:xfrm>
          <a:prstGeom prst="rect">
            <a:avLst/>
          </a:prstGeom>
          <a:solidFill>
            <a:srgbClr val="002451"/>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None/>
            </a:pPr>
            <a:r>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#include &lt;stdio.h&gt;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int main()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printf("Hola mundo");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return 0;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p:txBody>
      </p:sp>
      <p:sp>
        <p:nvSpPr>
          <p:cNvPr id="240" name="Google Shape;240;p73"/>
          <p:cNvSpPr/>
          <p:nvPr/>
        </p:nvSpPr>
        <p:spPr>
          <a:xfrm>
            <a:off x="5955324" y="2318911"/>
            <a:ext cx="4407877" cy="2699406"/>
          </a:xfrm>
          <a:prstGeom prst="rect">
            <a:avLst/>
          </a:prstGeom>
          <a:solidFill>
            <a:srgbClr val="002451"/>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#include &lt;stdio.h&gt;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#include &lt;stdlib.h&gt;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int main()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int num, i;</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i=1;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printf("Introduzca un n%cmero entero: ", 163);</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scanf("%d", &amp;num);</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while(i&lt;=20){</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printf("El resto de %d entre %d es: %d\n", i, num, i%num);</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i=i+1;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1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    return 0;</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CO" sz="1100" u="none" cap="none" strike="noStrike">
                <a:solidFill>
                  <a:srgbClr val="FFFFFF"/>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2016-03-28T17:24:36Z</dcterms:created>
  <dc:creator>Comunicaciones</dc:creator>
</cp:coreProperties>
</file>