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70" r:id="rId8"/>
    <p:sldId id="272" r:id="rId9"/>
    <p:sldId id="438" r:id="rId10"/>
    <p:sldId id="440" r:id="rId11"/>
    <p:sldId id="357" r:id="rId12"/>
    <p:sldId id="441" r:id="rId13"/>
    <p:sldId id="358" r:id="rId14"/>
    <p:sldId id="442" r:id="rId15"/>
    <p:sldId id="443" r:id="rId16"/>
    <p:sldId id="439" r:id="rId17"/>
    <p:sldId id="43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1" roundtripDataSignature="AMtx7mg/VXdlUsDI+9joFMosoukcSNk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1D2417-EBB9-41AC-9DB6-F5060D0D64B9}">
  <a:tblStyle styleId="{171D2417-EBB9-41AC-9DB6-F5060D0D64B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19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19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9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94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19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3" name="Google Shape;1063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539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3" name="Google Shape;1063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3" name="Google Shape;1063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312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3" name="Google Shape;1063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7268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1" name="Google Shape;1631;p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877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3" name="Google Shape;3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26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7" name="Google Shape;1057;p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1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1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2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6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3" name="Google Shape;183;p26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5" name="Google Shape;185;p26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1" name="Google Shape;201;p2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2" name="Google Shape;202;p2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9" name="Google Shape;209;p2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2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aren.cuervo@usantoto.edu.co" TargetMode="External"/><Relationship Id="rId4" Type="http://schemas.openxmlformats.org/officeDocument/2006/relationships/hyperlink" Target="mailto:Luis.castellanosg@usantoto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80"/>
          <p:cNvSpPr txBox="1"/>
          <p:nvPr/>
        </p:nvSpPr>
        <p:spPr>
          <a:xfrm>
            <a:off x="1614197" y="498801"/>
            <a:ext cx="6848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P2Txx: vector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 5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employes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97;p185">
            <a:extLst>
              <a:ext uri="{FF2B5EF4-FFF2-40B4-BE49-F238E27FC236}">
                <a16:creationId xmlns:a16="http://schemas.microsoft.com/office/drawing/2014/main" id="{A50C3EFF-90C3-49A7-9EDE-91E73831F32F}"/>
              </a:ext>
            </a:extLst>
          </p:cNvPr>
          <p:cNvSpPr txBox="1"/>
          <p:nvPr/>
        </p:nvSpPr>
        <p:spPr>
          <a:xfrm>
            <a:off x="1219200" y="1198216"/>
            <a:ext cx="10972800" cy="558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600"/>
            </a:pPr>
            <a: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 a JAVA software that:</a:t>
            </a:r>
            <a:r>
              <a:rPr lang="es-CO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O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buSzPts val="1800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Saves the salaries of 5 employees using an arrangement (vector), where the salaries are a random value between $ 1,000,000 and $ 2,000,000, use a function to calculate the salary and save it in the vector . Then create another function to display the salary information.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buSzPts val="2400"/>
            </a:pPr>
            <a:r>
              <a:rPr lang="es-CO" sz="28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Construir un programa en JAVA que, </a:t>
            </a:r>
          </a:p>
          <a:p>
            <a:pPr lvl="0" algn="just">
              <a:lnSpc>
                <a:spcPct val="150000"/>
              </a:lnSpc>
              <a:buSzPts val="2400"/>
            </a:pPr>
            <a:endParaRPr lang="es-ES" sz="20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buSzPts val="2400"/>
            </a:pPr>
            <a:r>
              <a:rPr lang="es-E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Guardar los sueldos de 5 empleados usando un arreglo (vector), donde los sueldos sea un valor aleatorio entre $1.000.000 y $2.000.000, usar una función para calcular el sueldo y guardarlo en el vector. Luego cree otra función para visualizar la información de los sueldos</a:t>
            </a:r>
            <a:r>
              <a:rPr lang="es-ES" sz="24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CO" sz="24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1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80"/>
          <p:cNvSpPr txBox="1"/>
          <p:nvPr/>
        </p:nvSpPr>
        <p:spPr>
          <a:xfrm>
            <a:off x="1614197" y="498801"/>
            <a:ext cx="6848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P2Txx: Vector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salary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turns</a:t>
            </a:r>
            <a:r>
              <a:rPr lang="es-CO" sz="2800" b="1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97;p185">
            <a:extLst>
              <a:ext uri="{FF2B5EF4-FFF2-40B4-BE49-F238E27FC236}">
                <a16:creationId xmlns:a16="http://schemas.microsoft.com/office/drawing/2014/main" id="{A50C3EFF-90C3-49A7-9EDE-91E73831F32F}"/>
              </a:ext>
            </a:extLst>
          </p:cNvPr>
          <p:cNvSpPr txBox="1"/>
          <p:nvPr/>
        </p:nvSpPr>
        <p:spPr>
          <a:xfrm>
            <a:off x="1219200" y="1198216"/>
            <a:ext cx="10972800" cy="549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600"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company has two shifts (morning and afternoon) in which 16 employees work (4 in the morning and 4 in the afternoon) to create a program in JAVA that allows storing the salaries of the employees grouped by shift. With such information:</a:t>
            </a:r>
          </a:p>
          <a:p>
            <a:pPr marL="285750" lvl="0" indent="-285750" algn="just">
              <a:lnSpc>
                <a:spcPct val="150000"/>
              </a:lnSpc>
              <a:buSzPts val="36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Print the expenses of each employee per shift.</a:t>
            </a:r>
          </a:p>
          <a:p>
            <a:pPr marL="285750" lvl="0" indent="-285750" algn="just">
              <a:lnSpc>
                <a:spcPct val="150000"/>
              </a:lnSpc>
              <a:buSzPts val="36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Total salary paid on each shift.</a:t>
            </a:r>
          </a:p>
          <a:p>
            <a:pPr marL="285750" lvl="0" indent="-285750" algn="just">
              <a:lnSpc>
                <a:spcPct val="150000"/>
              </a:lnSpc>
              <a:buSzPts val="36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Total salary paid in both shifts</a:t>
            </a:r>
          </a:p>
          <a:p>
            <a:pPr lvl="0" algn="just">
              <a:lnSpc>
                <a:spcPct val="150000"/>
              </a:lnSpc>
              <a:buSzPts val="2400"/>
            </a:pPr>
            <a:endParaRPr lang="es-ES" sz="18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buSzPts val="2400"/>
            </a:pPr>
            <a:r>
              <a:rPr lang="es-E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empresa tiene dos turnos (mañana y tarde) en los que trabajan 16 empleados (8 por la mañana y 8 por la tarde), crear un programa en JAVA que permita almacenar los sueldos de los empleados  agrupados por turno.</a:t>
            </a:r>
            <a:br>
              <a:rPr lang="es-E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dicha información:</a:t>
            </a:r>
          </a:p>
          <a:p>
            <a:pPr marL="285750" lvl="0" indent="-28575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Imprimir los gastos de cada empleado por turno.</a:t>
            </a:r>
          </a:p>
          <a:p>
            <a:pPr marL="285750" lvl="0" indent="-28575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Sueldo total pagado en cada turno.</a:t>
            </a:r>
            <a:endParaRPr lang="es-ES" sz="18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indent="-28575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Sueldo total pagado en los dos turnos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80"/>
          <p:cNvSpPr txBox="1"/>
          <p:nvPr/>
        </p:nvSpPr>
        <p:spPr>
          <a:xfrm>
            <a:off x="1614197" y="498801"/>
            <a:ext cx="6848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P2Txx: Vector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N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s-CO" sz="2800" b="1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97;p185">
            <a:extLst>
              <a:ext uri="{FF2B5EF4-FFF2-40B4-BE49-F238E27FC236}">
                <a16:creationId xmlns:a16="http://schemas.microsoft.com/office/drawing/2014/main" id="{FDF75EAC-D9D8-4604-946F-FDC1F6951688}"/>
              </a:ext>
            </a:extLst>
          </p:cNvPr>
          <p:cNvSpPr txBox="1"/>
          <p:nvPr/>
        </p:nvSpPr>
        <p:spPr>
          <a:xfrm>
            <a:off x="1219200" y="1198216"/>
            <a:ext cx="10972800" cy="553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600"/>
            </a:pPr>
            <a:r>
              <a:rPr lang="en-US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 a JAVA software that:</a:t>
            </a:r>
            <a:r>
              <a:rPr lang="es-CO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O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Generates the age randomly for N people and save them in a vector, with this information: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how many are over 18 and when they are under.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Those who are over 60 years old.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Average age.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es-CO" sz="28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Construir un programa en JAVA que, </a:t>
            </a:r>
          </a:p>
          <a:p>
            <a:pPr lvl="0" algn="just">
              <a:lnSpc>
                <a:spcPct val="150000"/>
              </a:lnSpc>
              <a:buSzPts val="2400"/>
            </a:pPr>
            <a:endParaRPr lang="es-ES" sz="20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buSzPts val="2400"/>
            </a:pPr>
            <a:r>
              <a:rPr lang="es-E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Genere la edad de forma aleatoria para N personas y las guarde en un vector, con esta información:</a:t>
            </a:r>
          </a:p>
          <a:p>
            <a:pPr marL="342900" lvl="0" indent="-34290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determinar cuantos son mayores de 18 años y cuando son menores.</a:t>
            </a:r>
          </a:p>
          <a:p>
            <a:pPr marL="342900" lvl="0" indent="-34290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Cuantos tienen más de 60 años.</a:t>
            </a:r>
          </a:p>
          <a:p>
            <a:pPr marL="342900" lvl="0" indent="-34290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Promedio de edad.</a:t>
            </a:r>
            <a:endParaRPr sz="18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675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80"/>
          <p:cNvSpPr txBox="1"/>
          <p:nvPr/>
        </p:nvSpPr>
        <p:spPr>
          <a:xfrm>
            <a:off x="1614197" y="498801"/>
            <a:ext cx="684866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P2Txx: Vector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s-CO" sz="2800" b="1" i="0" u="none" strike="noStrike" cap="none" dirty="0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 N </a:t>
            </a:r>
            <a:r>
              <a:rPr lang="es-CO" sz="2800" b="1" i="0" u="none" strike="noStrike" cap="none" dirty="0" err="1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97;p185">
            <a:extLst>
              <a:ext uri="{FF2B5EF4-FFF2-40B4-BE49-F238E27FC236}">
                <a16:creationId xmlns:a16="http://schemas.microsoft.com/office/drawing/2014/main" id="{FDF75EAC-D9D8-4604-946F-FDC1F6951688}"/>
              </a:ext>
            </a:extLst>
          </p:cNvPr>
          <p:cNvSpPr txBox="1"/>
          <p:nvPr/>
        </p:nvSpPr>
        <p:spPr>
          <a:xfrm>
            <a:off x="1219200" y="1198216"/>
            <a:ext cx="10972800" cy="5493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600"/>
            </a:pPr>
            <a:r>
              <a:rPr lang="en-US" sz="24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create a JAVA software that:</a:t>
            </a:r>
            <a:r>
              <a:rPr lang="es-CO" sz="24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s-CO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Generate the price randomly (1000 to 99000) for N products and save them in a vector, with this information: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Calculate the VAT of 19% for products with a value greater than 10,000.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total value of the products (include those with VAT).</a:t>
            </a:r>
          </a:p>
          <a:p>
            <a:pPr marL="342900" lvl="0" indent="-342900" algn="just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Average age.</a:t>
            </a:r>
          </a:p>
          <a:p>
            <a:pPr lvl="0" algn="just">
              <a:lnSpc>
                <a:spcPct val="150000"/>
              </a:lnSpc>
              <a:buSzPts val="1800"/>
            </a:pPr>
            <a:r>
              <a:rPr lang="es-CO" sz="24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Construir un programa en JAVA que, </a:t>
            </a:r>
          </a:p>
          <a:p>
            <a:pPr lvl="0" algn="just">
              <a:lnSpc>
                <a:spcPct val="150000"/>
              </a:lnSpc>
              <a:buSzPts val="1800"/>
            </a:pPr>
            <a:endParaRPr lang="es-CO" sz="24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buSzPts val="2400"/>
            </a:pPr>
            <a:r>
              <a:rPr lang="es-ES" sz="18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genere el precio de forma aleatoria (1000 hasta 99000) para N productos y los guarde en un vector, con esta información:</a:t>
            </a:r>
          </a:p>
          <a:p>
            <a:pPr marL="285750" lvl="0" indent="-28575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Calcular el IVA del 19% para los productos con valor superior a 10000.</a:t>
            </a:r>
          </a:p>
          <a:p>
            <a:pPr marL="285750" lvl="0" indent="-28575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El valor total de los productos (incluir a los que tienen IVA).</a:t>
            </a:r>
          </a:p>
          <a:p>
            <a:pPr marL="285750" lvl="0" indent="-285750" algn="just">
              <a:lnSpc>
                <a:spcPct val="150000"/>
              </a:lnSpc>
              <a:buSzPts val="24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Promedio de edad.</a:t>
            </a:r>
          </a:p>
        </p:txBody>
      </p:sp>
    </p:spTree>
    <p:extLst>
      <p:ext uri="{BB962C8B-B14F-4D97-AF65-F5344CB8AC3E}">
        <p14:creationId xmlns:p14="http://schemas.microsoft.com/office/powerpoint/2010/main" val="347727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67A27E2-BC42-4F40-810F-1575E26AF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15" b="78519" l="16481" r="83889">
                        <a14:foregroundMark x1="61481" y1="14815" x2="81111" y2="38519"/>
                        <a14:foregroundMark x1="84444" y1="37778" x2="37963" y2="38889"/>
                        <a14:foregroundMark x1="21111" y1="57963" x2="24259" y2="49259"/>
                        <a14:foregroundMark x1="24444" y1="57593" x2="18519" y2="49815"/>
                        <a14:foregroundMark x1="18519" y1="49815" x2="17963" y2="42222"/>
                        <a14:foregroundMark x1="31296" y1="73704" x2="31111" y2="70000"/>
                        <a14:foregroundMark x1="27037" y1="67778" x2="25556" y2="71481"/>
                        <a14:foregroundMark x1="26667" y1="78519" x2="25370" y2="74444"/>
                        <a14:foregroundMark x1="16481" y1="72037" x2="18333" y2="67037"/>
                        <a14:foregroundMark x1="21296" y1="74444" x2="21296" y2="77407"/>
                        <a14:foregroundMark x1="34444" y1="73333" x2="35185" y2="67593"/>
                        <a14:foregroundMark x1="43889" y1="74444" x2="44074" y2="69815"/>
                        <a14:foregroundMark x1="60185" y1="71852" x2="60556" y2="67593"/>
                        <a14:foregroundMark x1="70185" y1="72593" x2="69444" y2="68704"/>
                        <a14:foregroundMark x1="72963" y1="72407" x2="72963" y2="68889"/>
                      </a14:backgroundRemoval>
                    </a14:imgEffect>
                  </a14:imgLayer>
                </a14:imgProps>
              </a:ext>
            </a:extLst>
          </a:blip>
          <a:srcRect l="12304" t="8354" r="13292" b="16255"/>
          <a:stretch/>
        </p:blipFill>
        <p:spPr>
          <a:xfrm>
            <a:off x="9541933" y="4146997"/>
            <a:ext cx="2650067" cy="2685245"/>
          </a:xfrm>
          <a:prstGeom prst="rect">
            <a:avLst/>
          </a:prstGeom>
        </p:spPr>
      </p:pic>
      <p:pic>
        <p:nvPicPr>
          <p:cNvPr id="9" name="Picture 4" descr="Resultado de imagen para escalones cartoon">
            <a:extLst>
              <a:ext uri="{FF2B5EF4-FFF2-40B4-BE49-F238E27FC236}">
                <a16:creationId xmlns:a16="http://schemas.microsoft.com/office/drawing/2014/main" id="{AE775B6E-F2AA-4A86-9FCB-7E75215E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7" y="62605"/>
            <a:ext cx="7039377" cy="66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D1EC8E-AB6D-4A12-B5DE-96C8CE446DB1}"/>
              </a:ext>
            </a:extLst>
          </p:cNvPr>
          <p:cNvSpPr txBox="1"/>
          <p:nvPr/>
        </p:nvSpPr>
        <p:spPr>
          <a:xfrm>
            <a:off x="3332373" y="5179828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lgerian" panose="04020705040A02060702" pitchFamily="82" charset="0"/>
              </a:rPr>
              <a:t>Conceptos básicos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1C2060-043F-4CB9-BB0B-639FB583638C}"/>
              </a:ext>
            </a:extLst>
          </p:cNvPr>
          <p:cNvSpPr txBox="1"/>
          <p:nvPr/>
        </p:nvSpPr>
        <p:spPr>
          <a:xfrm>
            <a:off x="4323830" y="40974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lgerian" panose="04020705040A02060702" pitchFamily="82" charset="0"/>
              </a:rPr>
              <a:t>Ciclos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23073C-84CC-4B3A-9C1C-7B92986E4F44}"/>
              </a:ext>
            </a:extLst>
          </p:cNvPr>
          <p:cNvSpPr txBox="1"/>
          <p:nvPr/>
        </p:nvSpPr>
        <p:spPr>
          <a:xfrm>
            <a:off x="4259710" y="3245833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latin typeface="Algerian" panose="04020705040A02060702" pitchFamily="82" charset="0"/>
              </a:rPr>
              <a:t>Métodos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ECE6A4-B0A3-4646-BB3C-F20255538775}"/>
              </a:ext>
            </a:extLst>
          </p:cNvPr>
          <p:cNvSpPr txBox="1"/>
          <p:nvPr/>
        </p:nvSpPr>
        <p:spPr>
          <a:xfrm>
            <a:off x="4233260" y="24744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>
                <a:latin typeface="Algerian" panose="04020705040A02060702" pitchFamily="82" charset="0"/>
              </a:rPr>
              <a:t>Arreglos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61358F-BFAF-4F2B-9FDC-3CEE8D97A8A9}"/>
              </a:ext>
            </a:extLst>
          </p:cNvPr>
          <p:cNvSpPr txBox="1"/>
          <p:nvPr/>
        </p:nvSpPr>
        <p:spPr>
          <a:xfrm>
            <a:off x="4319822" y="1879763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Algerian" panose="04020705040A02060702" pitchFamily="82" charset="0"/>
              </a:rPr>
              <a:t>vectores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65F540-A329-470D-A6A1-7824201DA068}"/>
              </a:ext>
            </a:extLst>
          </p:cNvPr>
          <p:cNvSpPr txBox="1"/>
          <p:nvPr/>
        </p:nvSpPr>
        <p:spPr>
          <a:xfrm>
            <a:off x="4388751" y="146620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lgerian" panose="04020705040A02060702" pitchFamily="82" charset="0"/>
              </a:rPr>
              <a:t>matrices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BD2C5D-510B-44D6-95CB-F3E82F063169}"/>
              </a:ext>
            </a:extLst>
          </p:cNvPr>
          <p:cNvSpPr txBox="1"/>
          <p:nvPr/>
        </p:nvSpPr>
        <p:spPr>
          <a:xfrm>
            <a:off x="4299785" y="110196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Algerian" panose="04020705040A02060702" pitchFamily="82" charset="0"/>
              </a:rPr>
              <a:t>persistencia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6BC734-3CE5-4358-BD49-526C1A3A3530}"/>
              </a:ext>
            </a:extLst>
          </p:cNvPr>
          <p:cNvSpPr txBox="1"/>
          <p:nvPr/>
        </p:nvSpPr>
        <p:spPr>
          <a:xfrm>
            <a:off x="4646033" y="773299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 err="1">
                <a:latin typeface="Algerian" panose="04020705040A02060702" pitchFamily="82" charset="0"/>
              </a:rPr>
              <a:t>crud</a:t>
            </a:r>
            <a:endParaRPr lang="es-CO" sz="1100" dirty="0">
              <a:latin typeface="Algerian" panose="04020705040A02060702" pitchFamily="8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17A11B-A97D-4BC9-8AA6-38037102568F}"/>
              </a:ext>
            </a:extLst>
          </p:cNvPr>
          <p:cNvSpPr txBox="1"/>
          <p:nvPr/>
        </p:nvSpPr>
        <p:spPr>
          <a:xfrm>
            <a:off x="4471306" y="52383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Algerian" panose="04020705040A02060702" pitchFamily="82" charset="0"/>
              </a:rPr>
              <a:t>Proyecto</a:t>
            </a:r>
          </a:p>
        </p:txBody>
      </p:sp>
      <p:pic>
        <p:nvPicPr>
          <p:cNvPr id="10" name="Picture 2" descr="Resultado de imagen para runner winner cartoon">
            <a:extLst>
              <a:ext uri="{FF2B5EF4-FFF2-40B4-BE49-F238E27FC236}">
                <a16:creationId xmlns:a16="http://schemas.microsoft.com/office/drawing/2014/main" id="{DC79DECD-5C52-47E6-805B-8E84A9DB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78" b="92130" l="1714" r="94000">
                        <a14:foregroundMark x1="54857" y1="46019" x2="53429" y2="64630"/>
                        <a14:foregroundMark x1="43286" y1="92222" x2="47571" y2="88796"/>
                        <a14:foregroundMark x1="53429" y1="86019" x2="53143" y2="78148"/>
                        <a14:foregroundMark x1="40286" y1="84722" x2="40286" y2="77593"/>
                        <a14:foregroundMark x1="40286" y1="77593" x2="40286" y2="77593"/>
                        <a14:foregroundMark x1="43857" y1="60278" x2="60000" y2="33241"/>
                        <a14:foregroundMark x1="60000" y1="32500" x2="60000" y2="31759"/>
                        <a14:foregroundMark x1="94000" y1="25926" x2="87857" y2="27593"/>
                        <a14:foregroundMark x1="38286" y1="10185" x2="1857" y2="13889"/>
                        <a14:foregroundMark x1="33714" y1="6574" x2="32571" y2="2778"/>
                        <a14:foregroundMark x1="39143" y1="86204" x2="31429" y2="86574"/>
                        <a14:backgroundMark x1="29286" y1="15926" x2="29286" y2="1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41" y="326128"/>
            <a:ext cx="1477873" cy="22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339187" y="2887723"/>
            <a:ext cx="11513625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Faculty</a:t>
            </a:r>
            <a:r>
              <a:rPr lang="es-CO" sz="2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s-CO" sz="2800" b="0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lang="es-CO" sz="2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800" b="0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  <a:endParaRPr sz="28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r>
              <a:rPr lang="es-CO" sz="2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lang="es-CO" sz="2800" b="0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s-CO" sz="2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800" b="0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CO" sz="2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CO" sz="2800" b="0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sz="28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lang="es-CO" sz="2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 	vectores y arreglos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4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</a:t>
            </a:r>
            <a:endParaRPr sz="12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Socializer</a:t>
            </a:r>
            <a:r>
              <a:rPr lang="es-CO" sz="24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CO" sz="24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	Luis Fernando Castellanos Guarín</a:t>
            </a:r>
            <a:endParaRPr sz="2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			Karen Daniela Cuervo Cely</a:t>
            </a:r>
            <a:endParaRPr sz="2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r>
              <a:rPr lang="es-CO" sz="24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s-CO" sz="2400" b="0" i="0" u="sng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Luis.castellanosg@usantoto.edu.co</a:t>
            </a:r>
            <a:endParaRPr sz="2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s-CO" sz="2400" b="1" i="0" u="sng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Karen.cuervo@usantoto.edu.co</a:t>
            </a:r>
            <a:r>
              <a:rPr lang="es-CO" sz="24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r>
              <a:rPr lang="es-CO" sz="24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CO" sz="24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        	3214582098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			3105856930</a:t>
            </a:r>
            <a:endParaRPr sz="28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4898072" y="265420"/>
            <a:ext cx="350034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CO" sz="8000" b="1" i="0" u="sng" strike="noStrike" cap="none">
                <a:solidFill>
                  <a:srgbClr val="99151A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endParaRPr sz="8000" b="1" i="0" u="sng" strike="noStrike" cap="none">
              <a:solidFill>
                <a:srgbClr val="9915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982237" y="2544147"/>
            <a:ext cx="7828384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s-CO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Cycles</a:t>
            </a:r>
            <a:r>
              <a:rPr lang="es-CO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“FOR” and “WHILE”</a:t>
            </a:r>
          </a:p>
          <a:p>
            <a:pPr marL="285750" lvl="1" indent="-28575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1600" b="1" dirty="0" err="1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  <a:sym typeface="Calibri"/>
              </a:rPr>
              <a:t>About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 Acerca de</a:t>
            </a:r>
          </a:p>
          <a:p>
            <a:pPr marL="285750" lvl="1" indent="-28575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1600" b="1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  <a:sym typeface="Calibri"/>
              </a:rPr>
              <a:t>Como funciona 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/</a:t>
            </a:r>
            <a:r>
              <a:rPr lang="es-CO" sz="1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CO" sz="1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it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CO" sz="1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works</a:t>
            </a:r>
            <a:endParaRPr lang="es-CO" sz="1600" b="1" i="0" u="none" strike="noStrike" cap="none" dirty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285750" lvl="1" indent="-28575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1600" b="1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  <a:sym typeface="Calibri"/>
              </a:rPr>
              <a:t>Sintaxis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 </a:t>
            </a:r>
            <a:r>
              <a:rPr lang="es-CO" sz="1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Syntax</a:t>
            </a:r>
            <a:endParaRPr lang="es-CO" sz="16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1" indent="-28575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1600" b="1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  <a:sym typeface="Calibri"/>
              </a:rPr>
              <a:t>Ejemplos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 </a:t>
            </a:r>
            <a:r>
              <a:rPr lang="es-CO" sz="1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examples</a:t>
            </a:r>
            <a:endParaRPr lang="es-CO" sz="16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lvl="1" indent="-28575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1600" b="1" dirty="0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  <a:sym typeface="Calibri"/>
              </a:rPr>
              <a:t>Ejercicios</a:t>
            </a:r>
            <a:r>
              <a:rPr lang="es-CO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/ </a:t>
            </a:r>
            <a:r>
              <a:rPr lang="es-CO" sz="1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Exercises</a:t>
            </a:r>
            <a:endParaRPr lang="es-CO" sz="1600" b="1" i="0" u="none" strike="noStrike" cap="none" dirty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285750" lvl="1" indent="-285750" algn="just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6;p104">
            <a:extLst>
              <a:ext uri="{FF2B5EF4-FFF2-40B4-BE49-F238E27FC236}">
                <a16:creationId xmlns:a16="http://schemas.microsoft.com/office/drawing/2014/main" id="{A8CC64A0-48FA-4DB7-A3D7-59B0D19F8ECB}"/>
              </a:ext>
            </a:extLst>
          </p:cNvPr>
          <p:cNvSpPr txBox="1"/>
          <p:nvPr/>
        </p:nvSpPr>
        <p:spPr>
          <a:xfrm>
            <a:off x="1704304" y="1738648"/>
            <a:ext cx="896369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Arreglos Unidimensionales</a:t>
            </a:r>
            <a:endParaRPr sz="4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67;p104">
            <a:extLst>
              <a:ext uri="{FF2B5EF4-FFF2-40B4-BE49-F238E27FC236}">
                <a16:creationId xmlns:a16="http://schemas.microsoft.com/office/drawing/2014/main" id="{CF718427-64F5-4D21-ACA4-0D6FAB86713F}"/>
              </a:ext>
            </a:extLst>
          </p:cNvPr>
          <p:cNvSpPr/>
          <p:nvPr/>
        </p:nvSpPr>
        <p:spPr>
          <a:xfrm>
            <a:off x="1524001" y="3167390"/>
            <a:ext cx="914399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arreglo(Array) es un medio de guardar un conjunto de objetos de la misma clase.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accede a cada elemento individual del array mediante un número entero denominado índice. 0 es el índice del primer elemento y n-1 es el índice del último elemento, siendo n, la dimensión del array. Los arrays son objetos en Java y como tales vamos a ver los pasos que hemos de seguir para usarlos convenientemente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2"/>
          <p:cNvSpPr txBox="1"/>
          <p:nvPr/>
        </p:nvSpPr>
        <p:spPr>
          <a:xfrm>
            <a:off x="1614197" y="475862"/>
            <a:ext cx="68486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s-CO" sz="32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How</a:t>
            </a:r>
            <a:r>
              <a:rPr lang="es-CO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CO" sz="32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it</a:t>
            </a:r>
            <a:r>
              <a:rPr lang="es-CO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s-CO" sz="32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works</a:t>
            </a:r>
            <a:endParaRPr sz="3200" b="1" i="0" u="none" strike="noStrike" cap="none" dirty="0">
              <a:solidFill>
                <a:srgbClr val="0D52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Ver las imágenes de origen">
            <a:extLst>
              <a:ext uri="{FF2B5EF4-FFF2-40B4-BE49-F238E27FC236}">
                <a16:creationId xmlns:a16="http://schemas.microsoft.com/office/drawing/2014/main" id="{FFDFEC7D-66A9-41CE-B0CE-E918B3B6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83" y="1761065"/>
            <a:ext cx="1672676" cy="2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9A11628-84BE-45F0-84F1-1CCDCDA4807D}"/>
              </a:ext>
            </a:extLst>
          </p:cNvPr>
          <p:cNvSpPr txBox="1"/>
          <p:nvPr/>
        </p:nvSpPr>
        <p:spPr>
          <a:xfrm>
            <a:off x="1334281" y="4731834"/>
            <a:ext cx="26420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err="1"/>
              <a:t>Int</a:t>
            </a:r>
            <a:r>
              <a:rPr lang="es-CO" sz="2800" dirty="0"/>
              <a:t> variable1;</a:t>
            </a:r>
          </a:p>
          <a:p>
            <a:r>
              <a:rPr lang="es-CO" sz="2800" b="1" dirty="0" err="1"/>
              <a:t>String</a:t>
            </a:r>
            <a:r>
              <a:rPr lang="es-CO" sz="2800" dirty="0"/>
              <a:t> nombre;</a:t>
            </a:r>
          </a:p>
          <a:p>
            <a:r>
              <a:rPr lang="es-CO" sz="2800" b="1" dirty="0" err="1"/>
              <a:t>Double</a:t>
            </a:r>
            <a:r>
              <a:rPr lang="es-CO" sz="2800" dirty="0"/>
              <a:t> altura;</a:t>
            </a:r>
          </a:p>
          <a:p>
            <a:endParaRPr lang="es-CO" sz="2800" dirty="0"/>
          </a:p>
        </p:txBody>
      </p:sp>
      <p:pic>
        <p:nvPicPr>
          <p:cNvPr id="29" name="Picture 6" descr="Ver las imágenes de origen">
            <a:extLst>
              <a:ext uri="{FF2B5EF4-FFF2-40B4-BE49-F238E27FC236}">
                <a16:creationId xmlns:a16="http://schemas.microsoft.com/office/drawing/2014/main" id="{3C6307D2-C47B-40B8-BA05-679D4294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553" y="1202266"/>
            <a:ext cx="1672676" cy="2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Ver las imágenes de origen">
            <a:extLst>
              <a:ext uri="{FF2B5EF4-FFF2-40B4-BE49-F238E27FC236}">
                <a16:creationId xmlns:a16="http://schemas.microsoft.com/office/drawing/2014/main" id="{10F9A19B-F1B6-4339-868E-8B47E68E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78" y="1202265"/>
            <a:ext cx="1672676" cy="2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Ver las imágenes de origen">
            <a:extLst>
              <a:ext uri="{FF2B5EF4-FFF2-40B4-BE49-F238E27FC236}">
                <a16:creationId xmlns:a16="http://schemas.microsoft.com/office/drawing/2014/main" id="{C18F453B-6C57-439A-9B75-F985CEF1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403" y="1202265"/>
            <a:ext cx="1672676" cy="2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Ver las imágenes de origen">
            <a:extLst>
              <a:ext uri="{FF2B5EF4-FFF2-40B4-BE49-F238E27FC236}">
                <a16:creationId xmlns:a16="http://schemas.microsoft.com/office/drawing/2014/main" id="{32D2FDE5-0368-485F-B72A-C9C984D9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067" y="1202266"/>
            <a:ext cx="1672676" cy="25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35DFA2A-101C-4B11-9A2C-6E57A59E2042}"/>
              </a:ext>
            </a:extLst>
          </p:cNvPr>
          <p:cNvCxnSpPr/>
          <p:nvPr/>
        </p:nvCxnSpPr>
        <p:spPr>
          <a:xfrm>
            <a:off x="5201587" y="1334125"/>
            <a:ext cx="0" cy="5213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594;p107">
            <a:extLst>
              <a:ext uri="{FF2B5EF4-FFF2-40B4-BE49-F238E27FC236}">
                <a16:creationId xmlns:a16="http://schemas.microsoft.com/office/drawing/2014/main" id="{D2F9EC6B-5FE1-4D1B-8093-54704A013F91}"/>
              </a:ext>
            </a:extLst>
          </p:cNvPr>
          <p:cNvSpPr/>
          <p:nvPr/>
        </p:nvSpPr>
        <p:spPr>
          <a:xfrm>
            <a:off x="5411452" y="4197247"/>
            <a:ext cx="6550699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s-CO" sz="2000" b="1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lang="es-CO" sz="2000" b="1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 ] </a:t>
            </a:r>
            <a:r>
              <a:rPr lang="es-CO" sz="20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variable1 = {45, 23, 11, 9};  //Array de 4 elementos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/>
        </p:nvSpPr>
        <p:spPr>
          <a:xfrm>
            <a:off x="1614197" y="475862"/>
            <a:ext cx="72977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800"/>
            </a:pPr>
            <a:r>
              <a:rPr lang="es-CO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3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82;p106">
            <a:extLst>
              <a:ext uri="{FF2B5EF4-FFF2-40B4-BE49-F238E27FC236}">
                <a16:creationId xmlns:a16="http://schemas.microsoft.com/office/drawing/2014/main" id="{6281B60E-AA4C-417C-B8F1-54DB6BBD01F5}"/>
              </a:ext>
            </a:extLst>
          </p:cNvPr>
          <p:cNvSpPr/>
          <p:nvPr/>
        </p:nvSpPr>
        <p:spPr>
          <a:xfrm>
            <a:off x="1401083" y="1350613"/>
            <a:ext cx="4222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sintaxis para declarar e inicializar un array será: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583;p106">
            <a:extLst>
              <a:ext uri="{FF2B5EF4-FFF2-40B4-BE49-F238E27FC236}">
                <a16:creationId xmlns:a16="http://schemas.microsoft.com/office/drawing/2014/main" id="{E9000E20-DD67-44EA-ABFD-812A4AADA898}"/>
              </a:ext>
            </a:extLst>
          </p:cNvPr>
          <p:cNvSpPr/>
          <p:nvPr/>
        </p:nvSpPr>
        <p:spPr>
          <a:xfrm>
            <a:off x="3075095" y="1869387"/>
            <a:ext cx="6335486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Tipo_de_variable[ ]   Nombre_del_array = new  Tipo_de_variable[dimensión];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84;p106">
            <a:extLst>
              <a:ext uri="{FF2B5EF4-FFF2-40B4-BE49-F238E27FC236}">
                <a16:creationId xmlns:a16="http://schemas.microsoft.com/office/drawing/2014/main" id="{3F3127C0-F102-4373-8A61-2E8C9B0C7184}"/>
              </a:ext>
            </a:extLst>
          </p:cNvPr>
          <p:cNvSpPr/>
          <p:nvPr/>
        </p:nvSpPr>
        <p:spPr>
          <a:xfrm>
            <a:off x="3075095" y="2955388"/>
            <a:ext cx="6335486" cy="5232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Tipo_de_variable [ ] Nombre_del_array;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Nombre_del_array = new Tipo_de_variable[dimensión];</a:t>
            </a:r>
            <a:endParaRPr/>
          </a:p>
        </p:txBody>
      </p:sp>
      <p:sp>
        <p:nvSpPr>
          <p:cNvPr id="11" name="Google Shape;585;p106">
            <a:extLst>
              <a:ext uri="{FF2B5EF4-FFF2-40B4-BE49-F238E27FC236}">
                <a16:creationId xmlns:a16="http://schemas.microsoft.com/office/drawing/2014/main" id="{851E4D3E-6A91-49B1-870D-34EF80F3AAAE}"/>
              </a:ext>
            </a:extLst>
          </p:cNvPr>
          <p:cNvSpPr/>
          <p:nvPr/>
        </p:nvSpPr>
        <p:spPr>
          <a:xfrm>
            <a:off x="1401083" y="2316451"/>
            <a:ext cx="91943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tipo de variable puede ser cualquiera de los admitidos por Java y que ya hemos explicado. Ejemplos de declaración e inicialización con valores por defecto de arrays usando todos los tipos de variables Java, serían: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87;p106">
            <a:extLst>
              <a:ext uri="{FF2B5EF4-FFF2-40B4-BE49-F238E27FC236}">
                <a16:creationId xmlns:a16="http://schemas.microsoft.com/office/drawing/2014/main" id="{4E0A55FD-95AD-47DA-AFC8-9B91FF2CB5C0}"/>
              </a:ext>
            </a:extLst>
          </p:cNvPr>
          <p:cNvSpPr/>
          <p:nvPr/>
        </p:nvSpPr>
        <p:spPr>
          <a:xfrm>
            <a:off x="3075095" y="3914201"/>
            <a:ext cx="4572000" cy="2031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byte[ ] edad = new byte[4];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short[ ] edad = new short[4];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int[ ] edad = new int[4];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long[ ] edad = new long[4];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float[ ] estatura = new float[3];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double[ ] estatura = new double[3];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boolean[ ] estado = new boolean[5];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char[ ] sexo = new char[2];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       String[ ] nombre = new String[2];</a:t>
            </a:r>
            <a:endParaRPr/>
          </a:p>
        </p:txBody>
      </p:sp>
      <p:sp>
        <p:nvSpPr>
          <p:cNvPr id="13" name="Google Shape;588;p106">
            <a:extLst>
              <a:ext uri="{FF2B5EF4-FFF2-40B4-BE49-F238E27FC236}">
                <a16:creationId xmlns:a16="http://schemas.microsoft.com/office/drawing/2014/main" id="{91894C9B-B697-4911-998A-CF09F425CED5}"/>
              </a:ext>
            </a:extLst>
          </p:cNvPr>
          <p:cNvSpPr/>
          <p:nvPr/>
        </p:nvSpPr>
        <p:spPr>
          <a:xfrm>
            <a:off x="1401082" y="3606424"/>
            <a:ext cx="9412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/>
        </p:nvSpPr>
        <p:spPr>
          <a:xfrm>
            <a:off x="1614197" y="475862"/>
            <a:ext cx="72977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800"/>
            </a:pPr>
            <a:r>
              <a:rPr lang="es-CO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3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572;p105" descr="https://kikopalomares.com/wp-content/uploads/2019/01/array_1-1024x363.png">
            <a:extLst>
              <a:ext uri="{FF2B5EF4-FFF2-40B4-BE49-F238E27FC236}">
                <a16:creationId xmlns:a16="http://schemas.microsoft.com/office/drawing/2014/main" id="{3EE9CB6F-5E72-4E85-8182-99F624D3B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3919" b="23248"/>
          <a:stretch/>
        </p:blipFill>
        <p:spPr>
          <a:xfrm>
            <a:off x="1209205" y="1834305"/>
            <a:ext cx="9144000" cy="17126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3;p105">
            <a:extLst>
              <a:ext uri="{FF2B5EF4-FFF2-40B4-BE49-F238E27FC236}">
                <a16:creationId xmlns:a16="http://schemas.microsoft.com/office/drawing/2014/main" id="{F10F47F9-69FD-471D-9F90-FDF504D5DF4D}"/>
              </a:ext>
            </a:extLst>
          </p:cNvPr>
          <p:cNvSpPr/>
          <p:nvPr/>
        </p:nvSpPr>
        <p:spPr>
          <a:xfrm>
            <a:off x="1299358" y="1259507"/>
            <a:ext cx="4147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Ejemplo: </a:t>
            </a:r>
            <a:r>
              <a:rPr lang="es-CO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Arreglo de números enteros:</a:t>
            </a:r>
            <a:endParaRPr/>
          </a:p>
        </p:txBody>
      </p:sp>
      <p:pic>
        <p:nvPicPr>
          <p:cNvPr id="10" name="Google Shape;574;p105" descr="https://kikopalomares.com/wp-content/uploads/2019/01/array_2-1024x363.png">
            <a:extLst>
              <a:ext uri="{FF2B5EF4-FFF2-40B4-BE49-F238E27FC236}">
                <a16:creationId xmlns:a16="http://schemas.microsoft.com/office/drawing/2014/main" id="{83EA9A9A-073D-43A9-9B22-E744EFC7A38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706" y="3752458"/>
            <a:ext cx="9144000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5;p105">
            <a:extLst>
              <a:ext uri="{FF2B5EF4-FFF2-40B4-BE49-F238E27FC236}">
                <a16:creationId xmlns:a16="http://schemas.microsoft.com/office/drawing/2014/main" id="{32C921F2-6A49-4530-90E6-C8D585E77C06}"/>
              </a:ext>
            </a:extLst>
          </p:cNvPr>
          <p:cNvSpPr/>
          <p:nvPr/>
        </p:nvSpPr>
        <p:spPr>
          <a:xfrm>
            <a:off x="1209206" y="3967731"/>
            <a:ext cx="89050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del array y las posiciones para obtener esos números. Como vemos va desde cero (0) hasta  cuatro (4)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/>
        </p:nvSpPr>
        <p:spPr>
          <a:xfrm>
            <a:off x="1614197" y="475862"/>
            <a:ext cx="72977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800"/>
            </a:pPr>
            <a:r>
              <a:rPr lang="es-CO" sz="28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32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94;p107">
            <a:extLst>
              <a:ext uri="{FF2B5EF4-FFF2-40B4-BE49-F238E27FC236}">
                <a16:creationId xmlns:a16="http://schemas.microsoft.com/office/drawing/2014/main" id="{1A4A5464-AC2C-45C4-8505-A98B78827AAC}"/>
              </a:ext>
            </a:extLst>
          </p:cNvPr>
          <p:cNvSpPr/>
          <p:nvPr/>
        </p:nvSpPr>
        <p:spPr>
          <a:xfrm>
            <a:off x="1890615" y="2442029"/>
            <a:ext cx="662577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 </a:t>
            </a:r>
            <a:r>
              <a:rPr lang="es-CO" sz="1400" b="0" i="0" u="none" strike="noStrike" cap="none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</a:t>
            </a:r>
            <a:r>
              <a:rPr lang="es-CO" sz="14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 ] edad = {45, 23, 11, 9};  //Array de 4 elementos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95;p107">
            <a:extLst>
              <a:ext uri="{FF2B5EF4-FFF2-40B4-BE49-F238E27FC236}">
                <a16:creationId xmlns:a16="http://schemas.microsoft.com/office/drawing/2014/main" id="{497497E4-6E48-4B62-AA3D-9D7CB83EBB11}"/>
              </a:ext>
            </a:extLst>
          </p:cNvPr>
          <p:cNvSpPr/>
          <p:nvPr/>
        </p:nvSpPr>
        <p:spPr>
          <a:xfrm>
            <a:off x="1890615" y="3427074"/>
            <a:ext cx="662577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double[ ] estatura = {1.73, 1.67, 1.56}; //Array de 3 elementos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96;p107">
            <a:extLst>
              <a:ext uri="{FF2B5EF4-FFF2-40B4-BE49-F238E27FC236}">
                <a16:creationId xmlns:a16="http://schemas.microsoft.com/office/drawing/2014/main" id="{DB710BB3-83DD-4780-A4D2-E2512411AA26}"/>
              </a:ext>
            </a:extLst>
          </p:cNvPr>
          <p:cNvSpPr/>
          <p:nvPr/>
        </p:nvSpPr>
        <p:spPr>
          <a:xfrm>
            <a:off x="1890614" y="4359263"/>
            <a:ext cx="6625771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String[ ] nombre = {"María", "Gerson"};   //Array de 2 elementos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97;p107">
            <a:extLst>
              <a:ext uri="{FF2B5EF4-FFF2-40B4-BE49-F238E27FC236}">
                <a16:creationId xmlns:a16="http://schemas.microsoft.com/office/drawing/2014/main" id="{82EC892D-16A5-483C-880F-BED261DEAB39}"/>
              </a:ext>
            </a:extLst>
          </p:cNvPr>
          <p:cNvSpPr/>
          <p:nvPr/>
        </p:nvSpPr>
        <p:spPr>
          <a:xfrm>
            <a:off x="1524001" y="1978976"/>
            <a:ext cx="20762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Para números enteros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98;p107">
            <a:extLst>
              <a:ext uri="{FF2B5EF4-FFF2-40B4-BE49-F238E27FC236}">
                <a16:creationId xmlns:a16="http://schemas.microsoft.com/office/drawing/2014/main" id="{29A0F921-014B-4ADD-8450-0F593725061E}"/>
              </a:ext>
            </a:extLst>
          </p:cNvPr>
          <p:cNvSpPr/>
          <p:nvPr/>
        </p:nvSpPr>
        <p:spPr>
          <a:xfrm>
            <a:off x="1524001" y="2927516"/>
            <a:ext cx="19479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Para números reales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99;p107">
            <a:extLst>
              <a:ext uri="{FF2B5EF4-FFF2-40B4-BE49-F238E27FC236}">
                <a16:creationId xmlns:a16="http://schemas.microsoft.com/office/drawing/2014/main" id="{2F5AA198-317A-47CD-9F0A-B5E718CC42A9}"/>
              </a:ext>
            </a:extLst>
          </p:cNvPr>
          <p:cNvSpPr/>
          <p:nvPr/>
        </p:nvSpPr>
        <p:spPr>
          <a:xfrm>
            <a:off x="1516170" y="3859705"/>
            <a:ext cx="13388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Para cadenas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00;p107">
            <a:extLst>
              <a:ext uri="{FF2B5EF4-FFF2-40B4-BE49-F238E27FC236}">
                <a16:creationId xmlns:a16="http://schemas.microsoft.com/office/drawing/2014/main" id="{0BBC62EC-9AE7-46AF-BFFD-0CF4844C5FF8}"/>
              </a:ext>
            </a:extLst>
          </p:cNvPr>
          <p:cNvSpPr/>
          <p:nvPr/>
        </p:nvSpPr>
        <p:spPr>
          <a:xfrm>
            <a:off x="1890614" y="5307803"/>
            <a:ext cx="6625770" cy="3077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char[ ] sexo = {'m', 'f'};   //Array de 2 elementos</a:t>
            </a:r>
            <a:endParaRPr/>
          </a:p>
        </p:txBody>
      </p:sp>
      <p:sp>
        <p:nvSpPr>
          <p:cNvPr id="17" name="Google Shape;601;p107">
            <a:extLst>
              <a:ext uri="{FF2B5EF4-FFF2-40B4-BE49-F238E27FC236}">
                <a16:creationId xmlns:a16="http://schemas.microsoft.com/office/drawing/2014/main" id="{A1159BB8-ECA2-44AE-8AFA-E80DBF6913F1}"/>
              </a:ext>
            </a:extLst>
          </p:cNvPr>
          <p:cNvSpPr/>
          <p:nvPr/>
        </p:nvSpPr>
        <p:spPr>
          <a:xfrm>
            <a:off x="1524000" y="4833533"/>
            <a:ext cx="16898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Para caractereres</a:t>
            </a:r>
            <a:endParaRPr sz="1400" b="0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87891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79"/>
          <p:cNvSpPr/>
          <p:nvPr/>
        </p:nvSpPr>
        <p:spPr>
          <a:xfrm>
            <a:off x="3329421" y="320842"/>
            <a:ext cx="603864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s-CO" sz="6600" b="1" i="0" u="none" strike="noStrike" cap="none">
                <a:solidFill>
                  <a:srgbClr val="0D5274"/>
                </a:solidFill>
                <a:latin typeface="Calibri"/>
                <a:ea typeface="Calibri"/>
                <a:cs typeface="Calibri"/>
                <a:sym typeface="Calibri"/>
              </a:rPr>
              <a:t>To practice!</a:t>
            </a:r>
            <a:endParaRPr sz="6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0" name="Google Shape;1060;p179" descr="Resultado de imagen de let's 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7491" y="1428838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1131</Words>
  <Application>Microsoft Office PowerPoint</Application>
  <PresentationFormat>Panorámica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Arimo</vt:lpstr>
      <vt:lpstr>Calibri</vt:lpstr>
      <vt:lpstr>1_Tema de Office</vt:lpstr>
      <vt:lpstr>2_Tema de Office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Luis Fernando Castellanos Guarin</cp:lastModifiedBy>
  <cp:revision>26</cp:revision>
  <dcterms:created xsi:type="dcterms:W3CDTF">2016-03-28T17:24:36Z</dcterms:created>
  <dcterms:modified xsi:type="dcterms:W3CDTF">2020-04-01T00:40:04Z</dcterms:modified>
</cp:coreProperties>
</file>