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97D78045-BF9B-494A-B93C-DF1F0548D07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7F6BCE3C-255D-4EB9-BB0F-225BF6F6CE1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8045-BF9B-494A-B93C-DF1F0548D07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BCE3C-255D-4EB9-BB0F-225BF6F6CE1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8045-BF9B-494A-B93C-DF1F0548D07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BCE3C-255D-4EB9-BB0F-225BF6F6CE1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8045-BF9B-494A-B93C-DF1F0548D07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BCE3C-255D-4EB9-BB0F-225BF6F6CE1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97D78045-BF9B-494A-B93C-DF1F0548D07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7F6BCE3C-255D-4EB9-BB0F-225BF6F6CE1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8045-BF9B-494A-B93C-DF1F0548D07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BCE3C-255D-4EB9-BB0F-225BF6F6CE1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8045-BF9B-494A-B93C-DF1F0548D07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BCE3C-255D-4EB9-BB0F-225BF6F6CE1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8045-BF9B-494A-B93C-DF1F0548D07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BCE3C-255D-4EB9-BB0F-225BF6F6CE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8045-BF9B-494A-B93C-DF1F0548D07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BCE3C-255D-4EB9-BB0F-225BF6F6CE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8045-BF9B-494A-B93C-DF1F0548D07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BCE3C-255D-4EB9-BB0F-225BF6F6CE1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8045-BF9B-494A-B93C-DF1F0548D07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6BCE3C-255D-4EB9-BB0F-225BF6F6CE1A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BCE3C-255D-4EB9-BB0F-225BF6F6CE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7D78045-BF9B-494A-B93C-DF1F0548D079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Actuación del Perito en campo y laboratorio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Practica Procesal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6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72816"/>
            <a:ext cx="8291264" cy="4399383"/>
          </a:xfrm>
        </p:spPr>
        <p:txBody>
          <a:bodyPr/>
          <a:lstStyle/>
          <a:p>
            <a:r>
              <a:rPr lang="es-ES" dirty="0" smtClean="0"/>
              <a:t>Usualmente todas la pericias se realizan durante la etapa de Instrucción Penal Preparatoria y se reproducen posteriormente en el Juico, ya sea mediante lectura o declaración del perito</a:t>
            </a:r>
          </a:p>
          <a:p>
            <a:r>
              <a:rPr lang="es-ES" dirty="0" smtClean="0"/>
              <a:t>A diferencia del juicio civil, la pericia es ordenada por el fiscal, representante del </a:t>
            </a:r>
            <a:r>
              <a:rPr lang="es-ES" dirty="0"/>
              <a:t>M</a:t>
            </a:r>
            <a:r>
              <a:rPr lang="es-ES" dirty="0" smtClean="0"/>
              <a:t>inisterio Público </a:t>
            </a:r>
          </a:p>
          <a:p>
            <a:r>
              <a:rPr lang="es-ES" dirty="0" smtClean="0"/>
              <a:t>No existen peritos de lista, los peritos forman parte de las fuerzas de seguridad o del poder judicial </a:t>
            </a:r>
          </a:p>
          <a:p>
            <a:r>
              <a:rPr lang="es-ES" dirty="0" smtClean="0"/>
              <a:t>Las partes (el imputado y/o el particular damnificado) pueden controlar la prueba y proponer puntos de pericia mediante el nombramiento de peritos de parte</a:t>
            </a:r>
          </a:p>
          <a:p>
            <a:r>
              <a:rPr lang="es-ES" dirty="0" smtClean="0"/>
              <a:t>Para mantener el derecho de defensa en juicio, toda pericia debe ser notificada bajo pena de nulidad a las partes con una antelación de por lo menos cinco días hábiles antes de la diligencia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80920" cy="1008112"/>
          </a:xfrm>
        </p:spPr>
        <p:txBody>
          <a:bodyPr/>
          <a:lstStyle/>
          <a:p>
            <a:pPr algn="ctr"/>
            <a:r>
              <a:rPr lang="es-ES" dirty="0" smtClean="0"/>
              <a:t>Actuación Perito en sede penal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1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916832"/>
            <a:ext cx="8280920" cy="4346847"/>
          </a:xfrm>
        </p:spPr>
        <p:txBody>
          <a:bodyPr>
            <a:normAutofit/>
          </a:bodyPr>
          <a:lstStyle/>
          <a:p>
            <a:r>
              <a:rPr lang="es-ES" dirty="0" smtClean="0"/>
              <a:t>Características </a:t>
            </a:r>
          </a:p>
          <a:p>
            <a:pPr lvl="1"/>
            <a:r>
              <a:rPr lang="es-ES" sz="1800" dirty="0" smtClean="0"/>
              <a:t>Volátil </a:t>
            </a:r>
          </a:p>
          <a:p>
            <a:pPr lvl="1"/>
            <a:r>
              <a:rPr lang="es-ES" sz="1800" dirty="0" smtClean="0"/>
              <a:t>Dispersa geográficamente </a:t>
            </a:r>
          </a:p>
          <a:p>
            <a:pPr lvl="1"/>
            <a:r>
              <a:rPr lang="es-ES" sz="1800" dirty="0" smtClean="0"/>
              <a:t>Necesaria de colaboración para su recolección </a:t>
            </a:r>
          </a:p>
          <a:p>
            <a:pPr marL="228600" lvl="1" indent="0">
              <a:buNone/>
            </a:pPr>
            <a:endParaRPr lang="es-ES" sz="1800" dirty="0" smtClean="0"/>
          </a:p>
          <a:p>
            <a:r>
              <a:rPr lang="es-ES" dirty="0" smtClean="0"/>
              <a:t>Limites a la recolección de la prueba Art. 18 CN </a:t>
            </a:r>
          </a:p>
          <a:p>
            <a:pPr lvl="1"/>
            <a:r>
              <a:rPr lang="es-ES" sz="1800" dirty="0" smtClean="0"/>
              <a:t>Prueba en poder de la víctima</a:t>
            </a:r>
          </a:p>
          <a:p>
            <a:pPr lvl="1"/>
            <a:r>
              <a:rPr lang="es-ES" sz="1800" dirty="0" smtClean="0"/>
              <a:t>Prueba en poder de un tercero </a:t>
            </a:r>
          </a:p>
          <a:p>
            <a:pPr lvl="2"/>
            <a:r>
              <a:rPr lang="es-ES" sz="1800" dirty="0" smtClean="0"/>
              <a:t>Datos de comunicación y datos de tráfico </a:t>
            </a:r>
          </a:p>
          <a:p>
            <a:pPr lvl="1"/>
            <a:r>
              <a:rPr lang="es-ES" sz="1800" dirty="0" smtClean="0"/>
              <a:t>Prueba en poder del imputado</a:t>
            </a:r>
          </a:p>
          <a:p>
            <a:pPr lvl="2"/>
            <a:r>
              <a:rPr lang="es-ES" sz="1800" dirty="0" smtClean="0"/>
              <a:t>Expectativa de privacidad  </a:t>
            </a:r>
          </a:p>
          <a:p>
            <a:pPr marL="228600" lvl="1" indent="0">
              <a:buNone/>
            </a:pPr>
            <a:r>
              <a:rPr lang="es-ES" sz="1800" b="1" dirty="0" smtClean="0"/>
              <a:t>El objetivo de la actividad de campo es obtener prueba procedente, eficaz y procesalmente sostenible</a:t>
            </a:r>
            <a:r>
              <a:rPr lang="es-ES" sz="1800" dirty="0" smtClean="0"/>
              <a:t> 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457200"/>
            <a:ext cx="8208912" cy="595536"/>
          </a:xfrm>
        </p:spPr>
        <p:txBody>
          <a:bodyPr/>
          <a:lstStyle/>
          <a:p>
            <a:pPr algn="ctr"/>
            <a:r>
              <a:rPr lang="es-ES" dirty="0" smtClean="0"/>
              <a:t>Prueba Informática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6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72816"/>
            <a:ext cx="8291264" cy="43993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smtClean="0"/>
              <a:t>Actos Preparatorios</a:t>
            </a:r>
            <a:endParaRPr lang="es-ES" dirty="0"/>
          </a:p>
          <a:p>
            <a:r>
              <a:rPr lang="es-ES" dirty="0"/>
              <a:t>R</a:t>
            </a:r>
            <a:r>
              <a:rPr lang="es-ES" dirty="0" smtClean="0"/>
              <a:t>evelamiento </a:t>
            </a:r>
            <a:r>
              <a:rPr lang="es-ES" dirty="0"/>
              <a:t>de las características del inmueble </a:t>
            </a:r>
            <a:r>
              <a:rPr lang="es-ES" dirty="0" smtClean="0"/>
              <a:t>objetivo</a:t>
            </a:r>
          </a:p>
          <a:p>
            <a:r>
              <a:rPr lang="es-ES" dirty="0" smtClean="0"/>
              <a:t>Establecer condiciones </a:t>
            </a:r>
            <a:r>
              <a:rPr lang="es-ES" dirty="0"/>
              <a:t>técnicas generales de los elementos a </a:t>
            </a:r>
            <a:r>
              <a:rPr lang="es-ES" dirty="0" smtClean="0"/>
              <a:t>secuestrar</a:t>
            </a:r>
          </a:p>
          <a:p>
            <a:pPr lvl="1"/>
            <a:r>
              <a:rPr lang="es-ES" dirty="0" smtClean="0"/>
              <a:t>Redes </a:t>
            </a:r>
          </a:p>
          <a:p>
            <a:pPr lvl="1"/>
            <a:r>
              <a:rPr lang="es-ES" dirty="0" smtClean="0"/>
              <a:t>Características de los equipos objeto de la requisa</a:t>
            </a:r>
          </a:p>
          <a:p>
            <a:r>
              <a:rPr lang="es-ES" dirty="0" smtClean="0"/>
              <a:t>Establecer elementos a secuestrar</a:t>
            </a:r>
          </a:p>
          <a:p>
            <a:pPr lvl="1"/>
            <a:r>
              <a:rPr lang="es-ES" dirty="0" smtClean="0"/>
              <a:t>Equipos informáticos</a:t>
            </a:r>
          </a:p>
          <a:p>
            <a:pPr lvl="1"/>
            <a:r>
              <a:rPr lang="es-ES" dirty="0" smtClean="0"/>
              <a:t>Telefonía </a:t>
            </a:r>
          </a:p>
          <a:p>
            <a:pPr lvl="1"/>
            <a:r>
              <a:rPr lang="es-ES" dirty="0" smtClean="0"/>
              <a:t>Medios de almacenaje</a:t>
            </a:r>
          </a:p>
          <a:p>
            <a:pPr lvl="1"/>
            <a:r>
              <a:rPr lang="es-ES" dirty="0" smtClean="0"/>
              <a:t>Otros periféricos</a:t>
            </a:r>
          </a:p>
          <a:p>
            <a:r>
              <a:rPr lang="es-ES" dirty="0" smtClean="0"/>
              <a:t>Elementos Básicos</a:t>
            </a:r>
          </a:p>
          <a:p>
            <a:pPr lvl="1"/>
            <a:r>
              <a:rPr lang="es-ES" dirty="0" smtClean="0"/>
              <a:t>Cámara </a:t>
            </a:r>
            <a:r>
              <a:rPr lang="es-ES" dirty="0"/>
              <a:t>fotográfica. De no contarse con una puede utilizarse un teléfono celular que cuente con dicha capacidad</a:t>
            </a:r>
          </a:p>
          <a:p>
            <a:pPr lvl="1"/>
            <a:r>
              <a:rPr lang="es-ES" dirty="0" smtClean="0"/>
              <a:t>Guantes </a:t>
            </a:r>
            <a:r>
              <a:rPr lang="es-ES" dirty="0"/>
              <a:t>descartables</a:t>
            </a:r>
          </a:p>
          <a:p>
            <a:pPr lvl="1"/>
            <a:r>
              <a:rPr lang="es-ES" dirty="0" smtClean="0"/>
              <a:t>Sobres </a:t>
            </a:r>
            <a:r>
              <a:rPr lang="es-ES" dirty="0"/>
              <a:t>papel madera, Cajas de </a:t>
            </a:r>
            <a:r>
              <a:rPr lang="es-ES" dirty="0" smtClean="0"/>
              <a:t>cartón, adhesivo</a:t>
            </a:r>
            <a:endParaRPr lang="es-ES" dirty="0"/>
          </a:p>
          <a:p>
            <a:pPr lvl="1"/>
            <a:r>
              <a:rPr lang="es-ES" dirty="0"/>
              <a:t>Documentos </a:t>
            </a:r>
            <a:r>
              <a:rPr lang="es-ES" dirty="0" smtClean="0"/>
              <a:t> de </a:t>
            </a:r>
            <a:r>
              <a:rPr lang="es-ES" dirty="0"/>
              <a:t>cadena de custodia y fajas normalizadas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smtClean="0"/>
              <a:t>En principio la labor del perito es de laboratorio, las tareas de campo deben ser realizadas por el personal policial o funcionarios judiciales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457200"/>
            <a:ext cx="8208912" cy="523528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Prueba Informática Buenas Prácticas de Obtención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07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980728"/>
            <a:ext cx="8568952" cy="5714999"/>
          </a:xfrm>
        </p:spPr>
        <p:txBody>
          <a:bodyPr/>
          <a:lstStyle/>
          <a:p>
            <a:r>
              <a:rPr lang="es-ES" dirty="0" smtClean="0"/>
              <a:t>Se </a:t>
            </a:r>
            <a:r>
              <a:rPr lang="es-ES" dirty="0"/>
              <a:t>debe separar a todos los individuos que se encuentren operando algún equipo informático</a:t>
            </a:r>
          </a:p>
          <a:p>
            <a:r>
              <a:rPr lang="es-ES" dirty="0"/>
              <a:t>Debe identificarse a cada uno de los operadores y dejar constancia asimismo de que equipo se encontraba siendo utilizando al momento de la irrupción</a:t>
            </a:r>
          </a:p>
          <a:p>
            <a:pPr lvl="1"/>
            <a:r>
              <a:rPr lang="es-ES" dirty="0" smtClean="0"/>
              <a:t>En caso de una </a:t>
            </a:r>
            <a:r>
              <a:rPr lang="es-ES" dirty="0"/>
              <a:t>empresa, se debe identificar a los operadores de software a </a:t>
            </a:r>
            <a:r>
              <a:rPr lang="es-ES" dirty="0" err="1"/>
              <a:t>periciar</a:t>
            </a:r>
            <a:r>
              <a:rPr lang="es-ES" dirty="0"/>
              <a:t> y al personal informático </a:t>
            </a:r>
            <a:r>
              <a:rPr lang="es-ES" dirty="0" smtClean="0"/>
              <a:t>presente</a:t>
            </a:r>
          </a:p>
          <a:p>
            <a:r>
              <a:rPr lang="es-ES" dirty="0"/>
              <a:t>Toda manipulación de material informático deberá ser realizado con guantes</a:t>
            </a:r>
          </a:p>
          <a:p>
            <a:r>
              <a:rPr lang="en-US" dirty="0" err="1"/>
              <a:t>F</a:t>
            </a:r>
            <a:r>
              <a:rPr lang="en-US" dirty="0" err="1" smtClean="0"/>
              <a:t>otografías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todos</a:t>
            </a:r>
            <a:r>
              <a:rPr lang="en-US" dirty="0"/>
              <a:t> los </a:t>
            </a:r>
            <a:r>
              <a:rPr lang="en-US" dirty="0" err="1"/>
              <a:t>equipos</a:t>
            </a:r>
            <a:r>
              <a:rPr lang="en-US" dirty="0"/>
              <a:t> </a:t>
            </a:r>
            <a:r>
              <a:rPr lang="en-US" dirty="0" err="1"/>
              <a:t>encontrados</a:t>
            </a:r>
            <a:r>
              <a:rPr lang="en-US" dirty="0"/>
              <a:t> antes de </a:t>
            </a:r>
            <a:r>
              <a:rPr lang="en-US" dirty="0" err="1"/>
              <a:t>moverlos</a:t>
            </a:r>
            <a:r>
              <a:rPr lang="en-US" dirty="0"/>
              <a:t> o </a:t>
            </a:r>
            <a:r>
              <a:rPr lang="en-US" dirty="0" err="1"/>
              <a:t>desconectalos</a:t>
            </a:r>
            <a:endParaRPr lang="en-US" dirty="0"/>
          </a:p>
          <a:p>
            <a:pPr lvl="1"/>
            <a:r>
              <a:rPr lang="es-ES" dirty="0"/>
              <a:t>una toma panorámica de la habitación y una fotografía de cada uno de los sistemas informático</a:t>
            </a:r>
          </a:p>
          <a:p>
            <a:pPr lvl="1"/>
            <a:r>
              <a:rPr lang="es-ES" dirty="0"/>
              <a:t>En caso de que los equipos se encuentran encendidos, se deberá fotografiar la pantalla</a:t>
            </a:r>
          </a:p>
          <a:p>
            <a:r>
              <a:rPr lang="es-ES" dirty="0"/>
              <a:t>En caso de inmuebles con mas de una habitación deberán identificarse los distintos ambientes, así como que equipos se secuestraron en cada uno</a:t>
            </a:r>
          </a:p>
          <a:p>
            <a:r>
              <a:rPr lang="es-ES" dirty="0"/>
              <a:t>La requisa de material informático implica asimismo el secuestro de toda la documentación de referencia, ya sean manuales de usuario o meras notas donde consten las claves de acceso al sistema</a:t>
            </a:r>
          </a:p>
          <a:p>
            <a:pPr marL="0" indent="0">
              <a:buNone/>
            </a:pPr>
            <a:r>
              <a:rPr lang="es-ES" b="1" dirty="0"/>
              <a:t>En ningún caso el personal </a:t>
            </a:r>
            <a:r>
              <a:rPr lang="es-ES" b="1" dirty="0" smtClean="0"/>
              <a:t>actuante deberá </a:t>
            </a:r>
            <a:r>
              <a:rPr lang="es-ES" b="1" dirty="0"/>
              <a:t>realizar búsquedas sobre los directorios o intentar ver la información almacenada</a:t>
            </a:r>
          </a:p>
          <a:p>
            <a:endParaRPr lang="es-ES" b="1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720080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Obtención de Prueba Informática Lugar del Hecho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6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4704"/>
            <a:ext cx="8291264" cy="5407495"/>
          </a:xfrm>
        </p:spPr>
        <p:txBody>
          <a:bodyPr/>
          <a:lstStyle/>
          <a:p>
            <a:r>
              <a:rPr lang="es-ES" dirty="0"/>
              <a:t>En caso de que los equipos informáticos se encuentren encendidos, se deben apagar los mismos en forma correcta</a:t>
            </a:r>
          </a:p>
          <a:p>
            <a:pPr lvl="1"/>
            <a:r>
              <a:rPr lang="es-ES" dirty="0" smtClean="0"/>
              <a:t>Si los </a:t>
            </a:r>
            <a:r>
              <a:rPr lang="es-ES" dirty="0"/>
              <a:t>sistemas se </a:t>
            </a:r>
            <a:r>
              <a:rPr lang="es-ES" dirty="0" smtClean="0"/>
              <a:t>encontraran </a:t>
            </a:r>
            <a:r>
              <a:rPr lang="es-ES" dirty="0"/>
              <a:t>encendidos y destruyendo </a:t>
            </a:r>
            <a:r>
              <a:rPr lang="es-ES" dirty="0" smtClean="0"/>
              <a:t>información el </a:t>
            </a:r>
            <a:r>
              <a:rPr lang="es-ES" dirty="0"/>
              <a:t>personal interviniente </a:t>
            </a:r>
            <a:r>
              <a:rPr lang="es-ES" dirty="0" smtClean="0"/>
              <a:t>puede en urgencia desenchufar los equipos </a:t>
            </a:r>
          </a:p>
          <a:p>
            <a:r>
              <a:rPr lang="es-ES" dirty="0"/>
              <a:t>Las notebook</a:t>
            </a:r>
            <a:r>
              <a:rPr lang="es-ES" dirty="0" smtClean="0"/>
              <a:t>, </a:t>
            </a:r>
            <a:r>
              <a:rPr lang="es-ES" dirty="0" err="1"/>
              <a:t>All</a:t>
            </a:r>
            <a:r>
              <a:rPr lang="es-ES" dirty="0"/>
              <a:t> in </a:t>
            </a:r>
            <a:r>
              <a:rPr lang="es-ES" dirty="0" err="1"/>
              <a:t>one</a:t>
            </a:r>
            <a:r>
              <a:rPr lang="es-ES" dirty="0"/>
              <a:t>, discos rígidos externos y teléfonos celulares y cámaras fotográficas deberán ser secuestrados con sus cables de alimentación o cargadores</a:t>
            </a:r>
          </a:p>
          <a:p>
            <a:pPr lvl="1"/>
            <a:r>
              <a:rPr lang="es-ES" dirty="0"/>
              <a:t>Las </a:t>
            </a:r>
            <a:r>
              <a:rPr lang="es-ES" dirty="0" smtClean="0"/>
              <a:t>notebooks se </a:t>
            </a:r>
            <a:r>
              <a:rPr lang="es-ES" dirty="0"/>
              <a:t>les deberá retirar la batería de alimentación</a:t>
            </a:r>
          </a:p>
          <a:p>
            <a:r>
              <a:rPr lang="es-ES" dirty="0"/>
              <a:t>Salvo instrucciones especificas, no resulta necesario secuestrar los siguientes elementos:</a:t>
            </a:r>
          </a:p>
          <a:p>
            <a:pPr lvl="1"/>
            <a:r>
              <a:rPr lang="es-ES" dirty="0" smtClean="0"/>
              <a:t>Mouse</a:t>
            </a:r>
            <a:r>
              <a:rPr lang="es-ES" dirty="0"/>
              <a:t>, teclado, </a:t>
            </a:r>
            <a:r>
              <a:rPr lang="es-ES" dirty="0" err="1"/>
              <a:t>touchpad</a:t>
            </a:r>
            <a:r>
              <a:rPr lang="es-ES" dirty="0"/>
              <a:t> y demás dispositivos de entradas</a:t>
            </a:r>
          </a:p>
          <a:p>
            <a:pPr lvl="1"/>
            <a:r>
              <a:rPr lang="es-ES" dirty="0" smtClean="0"/>
              <a:t>Parlantes</a:t>
            </a:r>
            <a:endParaRPr lang="es-ES" dirty="0"/>
          </a:p>
          <a:p>
            <a:pPr lvl="1"/>
            <a:r>
              <a:rPr lang="es-ES" dirty="0" smtClean="0"/>
              <a:t>Monitores</a:t>
            </a:r>
            <a:endParaRPr lang="es-ES" dirty="0"/>
          </a:p>
          <a:p>
            <a:pPr lvl="1"/>
            <a:r>
              <a:rPr lang="es-ES" dirty="0" smtClean="0"/>
              <a:t>Scanner </a:t>
            </a:r>
            <a:r>
              <a:rPr lang="es-ES" dirty="0"/>
              <a:t>e impresoras</a:t>
            </a:r>
          </a:p>
          <a:p>
            <a:pPr lvl="1"/>
            <a:r>
              <a:rPr lang="es-ES" dirty="0" smtClean="0"/>
              <a:t>Grabadoras </a:t>
            </a:r>
            <a:r>
              <a:rPr lang="es-ES" dirty="0"/>
              <a:t>externas de DVD o CD</a:t>
            </a:r>
          </a:p>
          <a:p>
            <a:pPr lvl="1"/>
            <a:r>
              <a:rPr lang="es-ES" dirty="0" err="1" smtClean="0"/>
              <a:t>Routers</a:t>
            </a:r>
            <a:r>
              <a:rPr lang="es-ES" dirty="0"/>
              <a:t>, </a:t>
            </a:r>
            <a:r>
              <a:rPr lang="es-ES" dirty="0" err="1"/>
              <a:t>modems</a:t>
            </a:r>
            <a:r>
              <a:rPr lang="es-ES" dirty="0"/>
              <a:t>, </a:t>
            </a:r>
            <a:r>
              <a:rPr lang="es-ES" dirty="0" err="1"/>
              <a:t>hubs</a:t>
            </a:r>
            <a:r>
              <a:rPr lang="es-ES" dirty="0"/>
              <a:t> y </a:t>
            </a:r>
            <a:r>
              <a:rPr lang="es-ES" dirty="0" err="1"/>
              <a:t>switches</a:t>
            </a:r>
            <a:endParaRPr lang="es-ES" dirty="0"/>
          </a:p>
          <a:p>
            <a:pPr lvl="1"/>
            <a:r>
              <a:rPr lang="es-ES" dirty="0" smtClean="0"/>
              <a:t>Cables </a:t>
            </a:r>
            <a:r>
              <a:rPr lang="es-ES" dirty="0"/>
              <a:t>de red y alimentación del CPU</a:t>
            </a:r>
          </a:p>
          <a:p>
            <a:pPr lvl="1"/>
            <a:r>
              <a:rPr lang="es-ES" dirty="0" smtClean="0"/>
              <a:t>Soportes originales </a:t>
            </a:r>
            <a:r>
              <a:rPr lang="es-ES" dirty="0"/>
              <a:t>de </a:t>
            </a:r>
            <a:r>
              <a:rPr lang="es-ES" dirty="0" smtClean="0"/>
              <a:t>software vídeo </a:t>
            </a:r>
            <a:r>
              <a:rPr lang="es-ES" dirty="0"/>
              <a:t>o música</a:t>
            </a:r>
          </a:p>
          <a:p>
            <a:endParaRPr lang="es-E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80920" cy="432048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Prueba Informática</a:t>
            </a:r>
            <a:r>
              <a:rPr lang="es-ES" dirty="0"/>
              <a:t>:</a:t>
            </a:r>
            <a:r>
              <a:rPr lang="es-ES" dirty="0" smtClean="0"/>
              <a:t> Secuestro del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2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363272" cy="5047455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Todo equipo informático secuestrado deberá ser precintado frente al testigo en </a:t>
            </a:r>
            <a:r>
              <a:rPr lang="es-ES" b="1" dirty="0" smtClean="0"/>
              <a:t>todos su puertos</a:t>
            </a:r>
          </a:p>
          <a:p>
            <a:r>
              <a:rPr lang="es-ES" dirty="0"/>
              <a:t>C</a:t>
            </a:r>
            <a:r>
              <a:rPr lang="es-ES" dirty="0" smtClean="0"/>
              <a:t>omputadoras </a:t>
            </a:r>
            <a:r>
              <a:rPr lang="es-ES" dirty="0"/>
              <a:t>de escritorio, deberá colocarse como mínimo </a:t>
            </a:r>
            <a:endParaRPr lang="es-ES" dirty="0" smtClean="0"/>
          </a:p>
          <a:p>
            <a:pPr lvl="1"/>
            <a:r>
              <a:rPr lang="es-ES" b="1" dirty="0"/>
              <a:t>U</a:t>
            </a:r>
            <a:r>
              <a:rPr lang="es-ES" b="1" dirty="0" smtClean="0"/>
              <a:t>na </a:t>
            </a:r>
            <a:r>
              <a:rPr lang="es-ES" b="1" dirty="0"/>
              <a:t>faja en la parte delantera</a:t>
            </a:r>
            <a:r>
              <a:rPr lang="es-ES" dirty="0"/>
              <a:t> que bloquee los puertos de entrada </a:t>
            </a:r>
            <a:r>
              <a:rPr lang="es-ES" dirty="0" err="1"/>
              <a:t>usb</a:t>
            </a:r>
            <a:r>
              <a:rPr lang="es-ES" dirty="0"/>
              <a:t>, lectoras </a:t>
            </a:r>
            <a:r>
              <a:rPr lang="es-ES" dirty="0" smtClean="0"/>
              <a:t>y </a:t>
            </a:r>
            <a:r>
              <a:rPr lang="es-ES" dirty="0"/>
              <a:t>botón de encendido, </a:t>
            </a:r>
            <a:endParaRPr lang="es-ES" dirty="0" smtClean="0"/>
          </a:p>
          <a:p>
            <a:pPr lvl="1"/>
            <a:r>
              <a:rPr lang="es-ES" b="1" dirty="0"/>
              <a:t>U</a:t>
            </a:r>
            <a:r>
              <a:rPr lang="es-ES" b="1" dirty="0" smtClean="0"/>
              <a:t>na </a:t>
            </a:r>
            <a:r>
              <a:rPr lang="es-ES" b="1" dirty="0"/>
              <a:t>en la parte posterior</a:t>
            </a:r>
            <a:r>
              <a:rPr lang="es-ES" dirty="0"/>
              <a:t> que cubra tanto las entradas de alimentación como los conectores de video, dispositivos de entrada </a:t>
            </a:r>
            <a:r>
              <a:rPr lang="es-ES" dirty="0" smtClean="0"/>
              <a:t>y </a:t>
            </a:r>
            <a:r>
              <a:rPr lang="es-ES" dirty="0"/>
              <a:t>redes</a:t>
            </a:r>
          </a:p>
          <a:p>
            <a:r>
              <a:rPr lang="es-ES" dirty="0"/>
              <a:t>En los dispositivos portátiles el precinto </a:t>
            </a:r>
            <a:r>
              <a:rPr lang="es-ES" dirty="0" err="1"/>
              <a:t>ademas</a:t>
            </a:r>
            <a:r>
              <a:rPr lang="es-ES" dirty="0"/>
              <a:t> de bloquear los conectores debe impedir el acceso a la conexión de la batería y la apertura del </a:t>
            </a:r>
            <a:r>
              <a:rPr lang="es-ES" dirty="0" smtClean="0"/>
              <a:t>sistema</a:t>
            </a:r>
            <a:endParaRPr lang="en-US" b="1" dirty="0" smtClean="0"/>
          </a:p>
          <a:p>
            <a:r>
              <a:rPr lang="es-ES" dirty="0"/>
              <a:t>Los precintos deberán ser colocados en forma tal que impidan su remoción</a:t>
            </a:r>
          </a:p>
          <a:p>
            <a:r>
              <a:rPr lang="en-US" dirty="0" smtClean="0"/>
              <a:t>Los </a:t>
            </a:r>
            <a:r>
              <a:rPr lang="en-US" dirty="0" err="1"/>
              <a:t>precintos</a:t>
            </a:r>
            <a:r>
              <a:rPr lang="en-US" dirty="0"/>
              <a:t> </a:t>
            </a:r>
            <a:r>
              <a:rPr lang="en-US" dirty="0" err="1"/>
              <a:t>deberán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mantenidos</a:t>
            </a:r>
            <a:r>
              <a:rPr lang="en-US" dirty="0"/>
              <a:t> en </a:t>
            </a:r>
            <a:r>
              <a:rPr lang="en-US" dirty="0" err="1"/>
              <a:t>formar</a:t>
            </a:r>
            <a:r>
              <a:rPr lang="en-US" dirty="0"/>
              <a:t> </a:t>
            </a:r>
            <a:r>
              <a:rPr lang="en-US" dirty="0" err="1" smtClean="0"/>
              <a:t>inalterada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352928" cy="720080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Obtención de Prueba Informática Aseguramiento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97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1196752"/>
            <a:ext cx="8291264" cy="5472608"/>
          </a:xfrm>
        </p:spPr>
        <p:txBody>
          <a:bodyPr>
            <a:normAutofit lnSpcReduction="10000"/>
          </a:bodyPr>
          <a:lstStyle/>
          <a:p>
            <a:endParaRPr lang="es-ES" dirty="0" smtClean="0"/>
          </a:p>
          <a:p>
            <a:r>
              <a:rPr lang="es-ES" dirty="0" smtClean="0"/>
              <a:t>Todo el material secuestrado se identifica en el acta que debe ser firmado por todos los participantes de la diligencia</a:t>
            </a:r>
          </a:p>
          <a:p>
            <a:r>
              <a:rPr lang="es-ES" dirty="0" smtClean="0"/>
              <a:t>La </a:t>
            </a:r>
            <a:r>
              <a:rPr lang="es-ES" dirty="0"/>
              <a:t>CPU, notebook, </a:t>
            </a:r>
            <a:r>
              <a:rPr lang="es-ES" dirty="0" err="1"/>
              <a:t>tablets</a:t>
            </a:r>
            <a:r>
              <a:rPr lang="es-ES" dirty="0"/>
              <a:t>, discos rígidos externos o no, deberán ser identificados mediante su número de serie, modelo y marca</a:t>
            </a:r>
          </a:p>
          <a:p>
            <a:r>
              <a:rPr lang="es-ES" dirty="0"/>
              <a:t>Todo teléfono celular deberá ser identificado mediante su número de </a:t>
            </a:r>
            <a:r>
              <a:rPr lang="es-ES" dirty="0" err="1" smtClean="0"/>
              <a:t>IMEI.Asimismo</a:t>
            </a:r>
            <a:r>
              <a:rPr lang="es-ES" dirty="0" smtClean="0"/>
              <a:t> </a:t>
            </a:r>
            <a:r>
              <a:rPr lang="es-ES" dirty="0"/>
              <a:t>debe consignarse el numero de chip </a:t>
            </a:r>
            <a:r>
              <a:rPr lang="es-ES" dirty="0" err="1"/>
              <a:t>sms</a:t>
            </a:r>
            <a:r>
              <a:rPr lang="es-ES" dirty="0"/>
              <a:t> y tarjeta de memoria si los hubiere</a:t>
            </a:r>
          </a:p>
          <a:p>
            <a:r>
              <a:rPr lang="es-ES" dirty="0"/>
              <a:t>Los dispositivos de almacenamiento óptico como DVD o CD serán agrupados en bultos de no mas de 25 unidades, ensobrados en sobres de papel identificados con numeración </a:t>
            </a:r>
            <a:r>
              <a:rPr lang="es-ES" dirty="0" smtClean="0"/>
              <a:t>consecutivos</a:t>
            </a:r>
            <a:endParaRPr lang="es-ES" dirty="0"/>
          </a:p>
          <a:p>
            <a:r>
              <a:rPr lang="es-ES" dirty="0"/>
              <a:t>En los casos de que </a:t>
            </a:r>
            <a:r>
              <a:rPr lang="es-ES" dirty="0" smtClean="0"/>
              <a:t>la </a:t>
            </a:r>
            <a:r>
              <a:rPr lang="es-ES" dirty="0"/>
              <a:t>diligencia se realizare en domicilios con mas de un ambiente deberá consignarse la habitación de origen del material</a:t>
            </a:r>
          </a:p>
          <a:p>
            <a:r>
              <a:rPr lang="es-ES" dirty="0" smtClean="0"/>
              <a:t>Toda </a:t>
            </a:r>
            <a:r>
              <a:rPr lang="es-ES" dirty="0"/>
              <a:t>recolección debe instrumentarse mediante la utilización del documento de cadena de </a:t>
            </a:r>
            <a:r>
              <a:rPr lang="es-ES" dirty="0" smtClean="0"/>
              <a:t>custodia</a:t>
            </a:r>
          </a:p>
          <a:p>
            <a:pPr lvl="1"/>
            <a:r>
              <a:rPr lang="es-ES" dirty="0"/>
              <a:t>Deberá utilizarse un documento de cadena de custodia para cada elemento secuestrado, excepto en los casos que por las características técnicas o el tamaño de los mismos se proceda a embalarlos junto</a:t>
            </a:r>
          </a:p>
          <a:p>
            <a:r>
              <a:rPr lang="es-ES" dirty="0" smtClean="0"/>
              <a:t>El </a:t>
            </a:r>
            <a:r>
              <a:rPr lang="es-ES" dirty="0"/>
              <a:t>traslado de los efectos </a:t>
            </a:r>
            <a:r>
              <a:rPr lang="es-ES" dirty="0" smtClean="0"/>
              <a:t>deberá </a:t>
            </a:r>
            <a:r>
              <a:rPr lang="es-ES" dirty="0"/>
              <a:t>ser efectuado por personal de procuración </a:t>
            </a:r>
            <a:r>
              <a:rPr lang="es-ES" dirty="0" smtClean="0"/>
              <a:t>o por </a:t>
            </a:r>
            <a:r>
              <a:rPr lang="es-ES" dirty="0"/>
              <a:t>personal policial autorizado, el cual deberá firmar el documento de cadena de custodia al momento de la recepción de los </a:t>
            </a:r>
            <a:r>
              <a:rPr lang="es-ES" dirty="0" smtClean="0"/>
              <a:t>elementos</a:t>
            </a:r>
          </a:p>
          <a:p>
            <a:endParaRPr lang="es-ES" dirty="0"/>
          </a:p>
          <a:p>
            <a:endParaRPr lang="es-E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457200"/>
            <a:ext cx="8352928" cy="667544"/>
          </a:xfrm>
        </p:spPr>
        <p:txBody>
          <a:bodyPr/>
          <a:lstStyle/>
          <a:p>
            <a:pPr algn="ctr"/>
            <a:r>
              <a:rPr lang="es-ES" dirty="0" smtClean="0"/>
              <a:t>Obtención de Prueba Informática Identificación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36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8291264" cy="5328592"/>
          </a:xfrm>
        </p:spPr>
        <p:txBody>
          <a:bodyPr/>
          <a:lstStyle/>
          <a:p>
            <a:r>
              <a:rPr lang="es-ES" dirty="0" smtClean="0"/>
              <a:t>Todo equipo informático </a:t>
            </a:r>
            <a:r>
              <a:rPr lang="es-ES" dirty="0" err="1" smtClean="0"/>
              <a:t>recepcionado</a:t>
            </a:r>
            <a:r>
              <a:rPr lang="es-ES" dirty="0" smtClean="0"/>
              <a:t> debe estas precintado y acompañado por su cadena de custodia </a:t>
            </a:r>
          </a:p>
          <a:p>
            <a:r>
              <a:rPr lang="es-ES" dirty="0" smtClean="0"/>
              <a:t>Toda manipulación desde la remoción de fajas y </a:t>
            </a:r>
            <a:r>
              <a:rPr lang="es-ES" dirty="0" err="1" smtClean="0"/>
              <a:t>desenpaquetado</a:t>
            </a:r>
            <a:r>
              <a:rPr lang="es-ES" dirty="0" smtClean="0"/>
              <a:t> deberá ser documentado por fotografías</a:t>
            </a:r>
          </a:p>
          <a:p>
            <a:pPr marL="0" indent="0">
              <a:buNone/>
            </a:pPr>
            <a:r>
              <a:rPr lang="es-ES" b="1" dirty="0" smtClean="0"/>
              <a:t>Para mantener la integridad de la prueba, nunca se debe trabajar sobre el soporte original </a:t>
            </a:r>
          </a:p>
          <a:p>
            <a:r>
              <a:rPr lang="es-ES" dirty="0" smtClean="0"/>
              <a:t>Se debe conectar el soporte mediante un bloqueador de escritura</a:t>
            </a:r>
          </a:p>
          <a:p>
            <a:pPr lvl="1"/>
            <a:r>
              <a:rPr lang="es-ES" dirty="0" smtClean="0"/>
              <a:t>Para su realización se puede utilizar una copiadora o bloqueador de escritura por hardware  o por software</a:t>
            </a:r>
          </a:p>
          <a:p>
            <a:r>
              <a:rPr lang="es-ES" dirty="0" smtClean="0"/>
              <a:t>La imagen se obtiene utilizando un software forense informático</a:t>
            </a:r>
          </a:p>
          <a:p>
            <a:pPr lvl="1"/>
            <a:r>
              <a:rPr lang="es-ES" dirty="0" smtClean="0"/>
              <a:t>Encase </a:t>
            </a:r>
          </a:p>
          <a:p>
            <a:pPr lvl="1"/>
            <a:r>
              <a:rPr lang="es-ES" dirty="0" err="1" smtClean="0"/>
              <a:t>Guymager</a:t>
            </a:r>
            <a:endParaRPr lang="es-ES" dirty="0" smtClean="0"/>
          </a:p>
          <a:p>
            <a:pPr lvl="1"/>
            <a:r>
              <a:rPr lang="es-ES" dirty="0" smtClean="0"/>
              <a:t>FTK </a:t>
            </a:r>
            <a:r>
              <a:rPr lang="es-ES" dirty="0" err="1" smtClean="0"/>
              <a:t>Imager</a:t>
            </a:r>
            <a:endParaRPr lang="es-ES" dirty="0" smtClean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457200"/>
            <a:ext cx="8280920" cy="523528"/>
          </a:xfrm>
        </p:spPr>
        <p:txBody>
          <a:bodyPr/>
          <a:lstStyle/>
          <a:p>
            <a:pPr algn="ctr"/>
            <a:r>
              <a:rPr lang="es-ES" dirty="0" smtClean="0"/>
              <a:t>Trabajo en Laboratorio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4451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187</TotalTime>
  <Words>1055</Words>
  <Application>Microsoft Office PowerPoint</Application>
  <PresentationFormat>On-screen Show (4:3)</PresentationFormat>
  <Paragraphs>93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Composite</vt:lpstr>
      <vt:lpstr>Practica Procesal 2</vt:lpstr>
      <vt:lpstr>Actuación Perito en sede penal </vt:lpstr>
      <vt:lpstr>Prueba Informática </vt:lpstr>
      <vt:lpstr>Prueba Informática Buenas Prácticas de Obtención</vt:lpstr>
      <vt:lpstr>Obtención de Prueba Informática Lugar del Hecho </vt:lpstr>
      <vt:lpstr>Prueba Informática: Secuestro del material</vt:lpstr>
      <vt:lpstr>Obtención de Prueba Informática Aseguramiento</vt:lpstr>
      <vt:lpstr>Obtención de Prueba Informática Identificación </vt:lpstr>
      <vt:lpstr>Trabajo en Laboratorio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 Procesal 2</dc:title>
  <dc:creator>usuario</dc:creator>
  <cp:lastModifiedBy>usuario</cp:lastModifiedBy>
  <cp:revision>10</cp:revision>
  <dcterms:created xsi:type="dcterms:W3CDTF">2024-06-23T22:46:58Z</dcterms:created>
  <dcterms:modified xsi:type="dcterms:W3CDTF">2024-06-24T01:54:44Z</dcterms:modified>
</cp:coreProperties>
</file>