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6" autoAdjust="0"/>
  </p:normalViewPr>
  <p:slideViewPr>
    <p:cSldViewPr>
      <p:cViewPr varScale="1">
        <p:scale>
          <a:sx n="75" d="100"/>
          <a:sy n="75" d="100"/>
        </p:scale>
        <p:origin x="-56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EDD-8AD1-4ABD-AB76-AAEBFDFFBC4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C4C-A0F1-49C1-9C90-0E19A323C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EDD-8AD1-4ABD-AB76-AAEBFDFFBC4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C4C-A0F1-49C1-9C90-0E19A323C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EDD-8AD1-4ABD-AB76-AAEBFDFFBC4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C4C-A0F1-49C1-9C90-0E19A323C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EDD-8AD1-4ABD-AB76-AAEBFDFFBC4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C4C-A0F1-49C1-9C90-0E19A323C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EDD-8AD1-4ABD-AB76-AAEBFDFFBC4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C4C-A0F1-49C1-9C90-0E19A323C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EDD-8AD1-4ABD-AB76-AAEBFDFFBC4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C4C-A0F1-49C1-9C90-0E19A323C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EDD-8AD1-4ABD-AB76-AAEBFDFFBC4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C4C-A0F1-49C1-9C90-0E19A323C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EDD-8AD1-4ABD-AB76-AAEBFDFFBC4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C4C-A0F1-49C1-9C90-0E19A323C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EDD-8AD1-4ABD-AB76-AAEBFDFFBC4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C4C-A0F1-49C1-9C90-0E19A323C1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EDD-8AD1-4ABD-AB76-AAEBFDFFBC4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A9C4C-A0F1-49C1-9C90-0E19A323C11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6FEDD-8AD1-4ABD-AB76-AAEBFDFFBC4A}" type="datetimeFigureOut">
              <a:rPr lang="en-US" smtClean="0"/>
              <a:t>6/12/2022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AA9C4C-A0F1-49C1-9C90-0E19A323C11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40AA9C4C-A0F1-49C1-9C90-0E19A323C111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3B26FEDD-8AD1-4ABD-AB76-AAEBFDFFBC4A}" type="datetimeFigureOut">
              <a:rPr lang="en-US" smtClean="0"/>
              <a:t>6/12/2022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Gobernanza TIC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Gonzalo Iglesias</a:t>
            </a:r>
            <a:endParaRPr lang="es-AR" dirty="0" smtClean="0"/>
          </a:p>
          <a:p>
            <a:r>
              <a:rPr lang="es-AR" dirty="0" smtClean="0"/>
              <a:t>Abogado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7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637" y="1600200"/>
            <a:ext cx="6749125" cy="4800600"/>
          </a:xfrm>
        </p:spPr>
      </p:pic>
    </p:spTree>
    <p:extLst>
      <p:ext uri="{BB962C8B-B14F-4D97-AF65-F5344CB8AC3E}">
        <p14:creationId xmlns:p14="http://schemas.microsoft.com/office/powerpoint/2010/main" val="8527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-35024"/>
            <a:ext cx="8229600" cy="1143000"/>
          </a:xfrm>
        </p:spPr>
        <p:txBody>
          <a:bodyPr/>
          <a:lstStyle/>
          <a:p>
            <a:r>
              <a:rPr lang="en-US" dirty="0" err="1" smtClean="0"/>
              <a:t>Guía</a:t>
            </a:r>
            <a:r>
              <a:rPr lang="en-US" dirty="0" smtClean="0"/>
              <a:t> de </a:t>
            </a:r>
            <a:r>
              <a:rPr lang="en-US" dirty="0" err="1" smtClean="0"/>
              <a:t>recomendaciones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0535008"/>
              </p:ext>
            </p:extLst>
          </p:nvPr>
        </p:nvGraphicFramePr>
        <p:xfrm>
          <a:off x="2627784" y="908720"/>
          <a:ext cx="3946319" cy="536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54105"/>
                <a:gridCol w="1059422"/>
                <a:gridCol w="909208"/>
                <a:gridCol w="1123584"/>
              </a:tblGrid>
              <a:tr h="1145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Evaluar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Dirigir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Monitorear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</a:tr>
              <a:tr h="7446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700">
                          <a:effectLst/>
                        </a:rPr>
                        <a:t>Responsabilidad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Los Modelos para evaluar responsabilidades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Las capacidades de los responsables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1.-Que se lleven a cabo los planes establecidos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Acceso la información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Si se establecen los mecanismos de gobierno TI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Si se comprenden y se cumplen  las responsabilidad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</a:tr>
              <a:tr h="687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Estrategia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Cuales son los desarrollos futuros 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Cuales son los riegos asumidos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3.- Si hay correlato con los objetivos de la org.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Asegurar la innovación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Diseñar políticas que aprovechen el  valor de las TI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Verificar si se cumplen los objetivos fijados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Establecer si se obtiene el beneficio proyectado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</a:tr>
              <a:tr h="572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Adquisición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Las opciones de  compra 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el costo/beneficio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Que el procedimiento de compra sea el adecuado</a:t>
                      </a:r>
                      <a:br>
                        <a:rPr lang="es-ES" sz="700">
                          <a:effectLst/>
                        </a:rPr>
                      </a:br>
                      <a:r>
                        <a:rPr lang="es-ES" sz="700">
                          <a:effectLst/>
                        </a:rPr>
                        <a:t>2.- Que se satisfaga las necesidades de la org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Si las adquisiciones cumplieron las capacidades esperadas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La relación con el proveedor informático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</a:tr>
              <a:tr h="11458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Desempeño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Las propuestas operativas de los gestores de TI para mantener la capacidad de negocio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Los riesgos de TI en la gestión y en la integridad de la información 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3.- La eficacia de las decisiones TI para el negocio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 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Que se dispongan suficientes recursos TI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Que se proporciones a la Dirección la información correcta y actualizada 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Como las TI están dando soporte al negocio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Como se asignan los recursos para las necesidades del negocio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3.- Comprobar que se cumplen las políticas y normas establecidas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</a:tr>
              <a:tr h="6875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Cumplimiento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Si se cumplen las leyes y la normativa interna establecida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Cumplimiento de los procedimientos adoptados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Mecanismos para 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El cumplimiento de ley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El comportamiento profesional del personal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3.- El uso ético de las TI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Auditoria</a:t>
                      </a:r>
                      <a:endParaRPr lang="en-US" sz="70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2.- Comprobar que las TI Preserven la privacidad y el conocimiento (Know How)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</a:tr>
              <a:tr h="5729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Componente Humano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Que se identifique y tenga en cuenta el componente humano en las TI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>
                          <a:effectLst/>
                        </a:rPr>
                        <a:t>1.- Que se tenga en cuenta los riesgos y oportunidades para que sean evaluados por los directores</a:t>
                      </a:r>
                      <a:endParaRPr lang="en-US" sz="7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1.- Si se tiene en cuenta el componente humano</a:t>
                      </a:r>
                      <a:endParaRPr lang="en-US" sz="7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700" dirty="0">
                          <a:effectLst/>
                        </a:rPr>
                        <a:t>2.- Si se aplican prácticas adecuadas para hacerlo consistente el con el uso de TI</a:t>
                      </a:r>
                      <a:endParaRPr lang="en-US" sz="7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40762" marR="4076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19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Definición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sz="2800" dirty="0" smtClean="0"/>
              <a:t>La Gobernanza de la Tecnología Informática es un conjunto de responsabilidades y prácticas usadas por la GERENCIA DE UNA ORGANIZACIÓN para proveer DIRECCIÓN ESTRATÉGICA; asegurando que las metas sean alcanzables los </a:t>
            </a:r>
            <a:r>
              <a:rPr lang="es-ES" sz="2800" dirty="0"/>
              <a:t>riesgos sean debidamente considerados </a:t>
            </a:r>
            <a:r>
              <a:rPr lang="es-ES" sz="2800" dirty="0" smtClean="0"/>
              <a:t>y </a:t>
            </a:r>
            <a:r>
              <a:rPr lang="en-US" sz="2800" dirty="0" smtClean="0"/>
              <a:t>los </a:t>
            </a:r>
            <a:r>
              <a:rPr lang="en-US" sz="2800" dirty="0" err="1"/>
              <a:t>recursos</a:t>
            </a:r>
            <a:r>
              <a:rPr lang="en-US" sz="2800" dirty="0"/>
              <a:t> </a:t>
            </a:r>
            <a:r>
              <a:rPr lang="en-US" sz="2800" dirty="0" err="1"/>
              <a:t>organizacionales</a:t>
            </a:r>
            <a:r>
              <a:rPr lang="en-US" sz="2800" dirty="0"/>
              <a:t> </a:t>
            </a:r>
            <a:r>
              <a:rPr lang="en-US" sz="2800" dirty="0" err="1" smtClean="0"/>
              <a:t>sean</a:t>
            </a:r>
            <a:r>
              <a:rPr lang="en-US" sz="2800" dirty="0" smtClean="0"/>
              <a:t> </a:t>
            </a:r>
            <a:r>
              <a:rPr lang="es-ES" sz="2800" dirty="0" smtClean="0"/>
              <a:t>debidamente </a:t>
            </a:r>
            <a:r>
              <a:rPr lang="es-ES" sz="2800" dirty="0"/>
              <a:t>utilizados. El Gobierno </a:t>
            </a:r>
            <a:r>
              <a:rPr lang="es-ES" sz="2800" dirty="0" smtClean="0"/>
              <a:t>de Tecnología </a:t>
            </a:r>
            <a:r>
              <a:rPr lang="es-ES" sz="2800" dirty="0"/>
              <a:t>Informática es responsabilidad </a:t>
            </a:r>
            <a:r>
              <a:rPr lang="es-ES" sz="2800" dirty="0" smtClean="0"/>
              <a:t>de la </a:t>
            </a:r>
            <a:r>
              <a:rPr lang="es-ES" sz="2800" dirty="0"/>
              <a:t>Junta Directiva y de la </a:t>
            </a:r>
            <a:r>
              <a:rPr lang="es-ES" sz="2800" dirty="0" smtClean="0"/>
              <a:t>Gerencia </a:t>
            </a:r>
            <a:r>
              <a:rPr lang="en-US" sz="2800" dirty="0" err="1" smtClean="0"/>
              <a:t>Ejecutiva</a:t>
            </a:r>
            <a:endParaRPr lang="en-US" sz="2800" dirty="0" smtClean="0"/>
          </a:p>
          <a:p>
            <a:pPr algn="r"/>
            <a:r>
              <a:rPr lang="en-US" sz="2400" i="1" dirty="0" err="1"/>
              <a:t>Informatic</a:t>
            </a:r>
            <a:r>
              <a:rPr lang="en-US" sz="2400" i="1" dirty="0"/>
              <a:t> Technology Government Institute</a:t>
            </a:r>
          </a:p>
        </p:txBody>
      </p:sp>
    </p:spTree>
    <p:extLst>
      <p:ext uri="{BB962C8B-B14F-4D97-AF65-F5344CB8AC3E}">
        <p14:creationId xmlns:p14="http://schemas.microsoft.com/office/powerpoint/2010/main" val="284237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47132" y="3515826"/>
            <a:ext cx="640135" cy="969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395536" y="1484784"/>
            <a:ext cx="4104456" cy="1152128"/>
          </a:xfrm>
          <a:prstGeom prst="ellipse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Accionistas (dueños)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3223084" y="1916832"/>
            <a:ext cx="3096344" cy="1858888"/>
          </a:xfrm>
          <a:prstGeom prst="triangl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dirty="0" smtClean="0"/>
              <a:t>Gobierno Corporativo</a:t>
            </a:r>
            <a:br>
              <a:rPr lang="es-ES" sz="1600" dirty="0" smtClean="0"/>
            </a:br>
            <a:r>
              <a:rPr lang="es-ES" sz="1600" dirty="0" smtClean="0"/>
              <a:t>Fijas las estrategias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1187624" y="5373216"/>
            <a:ext cx="7416824" cy="72008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0"/>
                  <a:shade val="30000"/>
                  <a:satMod val="115000"/>
                </a:schemeClr>
              </a:gs>
              <a:gs pos="50000">
                <a:schemeClr val="accent3">
                  <a:lumMod val="50000"/>
                  <a:shade val="67500"/>
                  <a:satMod val="115000"/>
                </a:schemeClr>
              </a:gs>
              <a:gs pos="100000">
                <a:schemeClr val="accent3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Gestión </a:t>
            </a:r>
          </a:p>
          <a:p>
            <a:pPr algn="ctr"/>
            <a:r>
              <a:rPr lang="es-ES" dirty="0" smtClean="0"/>
              <a:t>Ejecuta los planes de negocio  </a:t>
            </a:r>
            <a:br>
              <a:rPr lang="es-ES" dirty="0" smtClean="0"/>
            </a:b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3275856" y="3775720"/>
            <a:ext cx="576064" cy="16230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smtClean="0"/>
              <a:t>Di r </a:t>
            </a:r>
            <a:r>
              <a:rPr lang="es-ES" sz="1200" dirty="0" err="1" smtClean="0"/>
              <a:t>ige</a:t>
            </a:r>
            <a:endParaRPr lang="en-US" sz="12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5400648" y="4748147"/>
            <a:ext cx="8116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>
                <a:solidFill>
                  <a:schemeClr val="bg1"/>
                </a:solidFill>
              </a:rPr>
              <a:t>Controla</a:t>
            </a:r>
          </a:p>
        </p:txBody>
      </p:sp>
    </p:spTree>
    <p:extLst>
      <p:ext uri="{BB962C8B-B14F-4D97-AF65-F5344CB8AC3E}">
        <p14:creationId xmlns:p14="http://schemas.microsoft.com/office/powerpoint/2010/main" val="1637429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Problemática de los sistemas de información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Los sistemas de información son una inversión o un gasto para las organizaciones?</a:t>
            </a:r>
          </a:p>
          <a:p>
            <a:pPr lvl="1"/>
            <a:r>
              <a:rPr lang="es-ES" dirty="0" smtClean="0"/>
              <a:t>Reducción de costos </a:t>
            </a:r>
          </a:p>
          <a:p>
            <a:pPr lvl="2"/>
            <a:r>
              <a:rPr lang="es-ES" dirty="0" err="1" smtClean="0"/>
              <a:t>Downsizing</a:t>
            </a:r>
            <a:r>
              <a:rPr lang="es-ES" dirty="0" smtClean="0"/>
              <a:t> </a:t>
            </a:r>
          </a:p>
          <a:p>
            <a:pPr lvl="2"/>
            <a:r>
              <a:rPr lang="en-US" dirty="0" smtClean="0"/>
              <a:t>Outsourcing</a:t>
            </a:r>
          </a:p>
          <a:p>
            <a:pPr lvl="2"/>
            <a:r>
              <a:rPr lang="en-US" dirty="0" smtClean="0"/>
              <a:t>Offshoring</a:t>
            </a:r>
          </a:p>
          <a:p>
            <a:pPr lvl="1"/>
            <a:r>
              <a:rPr lang="es-ES" dirty="0" smtClean="0"/>
              <a:t>Coordinar los objetivos de la organización con los elementos IT</a:t>
            </a:r>
          </a:p>
          <a:p>
            <a:pPr lvl="2"/>
            <a:r>
              <a:rPr lang="es-ES" dirty="0" smtClean="0"/>
              <a:t>El Gobierno de TI se centra en el uso de la tecnología para satisfacer objetivos de la organización.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439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Factores a tener en cuenta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Correlación entre los </a:t>
            </a:r>
            <a:r>
              <a:rPr lang="es-ES" dirty="0"/>
              <a:t>recursos tecnológicos </a:t>
            </a:r>
            <a:r>
              <a:rPr lang="es-ES" dirty="0" smtClean="0"/>
              <a:t>y los  objetivos de la organización</a:t>
            </a:r>
            <a:endParaRPr lang="en-US" dirty="0"/>
          </a:p>
          <a:p>
            <a:r>
              <a:rPr lang="es-ES" dirty="0" smtClean="0"/>
              <a:t>Políticas de seguridad en el manejo de la información </a:t>
            </a:r>
            <a:endParaRPr lang="en-US" dirty="0"/>
          </a:p>
          <a:p>
            <a:r>
              <a:rPr lang="es-ES" dirty="0" smtClean="0"/>
              <a:t>Cumplimiento de los </a:t>
            </a:r>
            <a:r>
              <a:rPr lang="es-ES" dirty="0"/>
              <a:t>criterios de </a:t>
            </a:r>
            <a:r>
              <a:rPr lang="es-ES" dirty="0" smtClean="0"/>
              <a:t>la </a:t>
            </a:r>
            <a:r>
              <a:rPr lang="en-US" dirty="0" err="1" smtClean="0"/>
              <a:t>información</a:t>
            </a:r>
            <a:r>
              <a:rPr lang="en-US" dirty="0" smtClean="0"/>
              <a:t> </a:t>
            </a:r>
            <a:r>
              <a:rPr lang="en-US" dirty="0" err="1"/>
              <a:t>exigidos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smtClean="0"/>
              <a:t>la </a:t>
            </a:r>
            <a:r>
              <a:rPr lang="en-US" dirty="0" err="1" smtClean="0"/>
              <a:t>organización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 smtClean="0"/>
              <a:t>confidencialidad</a:t>
            </a:r>
            <a:r>
              <a:rPr lang="en-US" dirty="0" smtClean="0"/>
              <a:t>, </a:t>
            </a:r>
            <a:r>
              <a:rPr lang="en-US" dirty="0" err="1" smtClean="0"/>
              <a:t>integridad</a:t>
            </a:r>
            <a:r>
              <a:rPr lang="en-US" dirty="0"/>
              <a:t>, </a:t>
            </a:r>
            <a:r>
              <a:rPr lang="en-US" dirty="0" err="1" smtClean="0"/>
              <a:t>disponibilidad</a:t>
            </a:r>
            <a:r>
              <a:rPr lang="en-US" dirty="0"/>
              <a:t>, </a:t>
            </a:r>
            <a:r>
              <a:rPr lang="en-US" dirty="0" err="1" smtClean="0"/>
              <a:t>eficiencia</a:t>
            </a:r>
            <a:r>
              <a:rPr lang="en-US" dirty="0" smtClean="0"/>
              <a:t>, </a:t>
            </a:r>
            <a:r>
              <a:rPr lang="en-US" dirty="0" err="1" smtClean="0"/>
              <a:t>eficacia</a:t>
            </a:r>
            <a:r>
              <a:rPr lang="en-US" dirty="0"/>
              <a:t>, </a:t>
            </a:r>
            <a:r>
              <a:rPr lang="en-US" dirty="0" err="1"/>
              <a:t>cumplimiento</a:t>
            </a:r>
            <a:r>
              <a:rPr lang="en-US" dirty="0"/>
              <a:t>, </a:t>
            </a:r>
            <a:r>
              <a:rPr lang="en-US" dirty="0" err="1"/>
              <a:t>efectividad</a:t>
            </a:r>
            <a:r>
              <a:rPr lang="en-US" dirty="0"/>
              <a:t>)?</a:t>
            </a:r>
          </a:p>
          <a:p>
            <a:r>
              <a:rPr lang="es-ES" dirty="0" smtClean="0"/>
              <a:t>Adecuación de la gestión con normativas</a:t>
            </a:r>
            <a:r>
              <a:rPr lang="en-US" dirty="0" smtClean="0"/>
              <a:t> </a:t>
            </a:r>
            <a:r>
              <a:rPr lang="en-US" dirty="0" err="1"/>
              <a:t>nacionales</a:t>
            </a:r>
            <a:r>
              <a:rPr lang="en-US" dirty="0"/>
              <a:t> e </a:t>
            </a:r>
            <a:r>
              <a:rPr lang="en-US" dirty="0" err="1" smtClean="0"/>
              <a:t>internacionales</a:t>
            </a:r>
            <a:r>
              <a:rPr lang="en-US" dirty="0" smtClean="0"/>
              <a:t>, </a:t>
            </a:r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 smtClean="0"/>
              <a:t>prácticas</a:t>
            </a:r>
            <a:endParaRPr lang="en-US" dirty="0"/>
          </a:p>
          <a:p>
            <a:r>
              <a:rPr lang="es-ES" dirty="0" err="1" smtClean="0"/>
              <a:t>Analisis</a:t>
            </a:r>
            <a:r>
              <a:rPr lang="es-ES" dirty="0" smtClean="0"/>
              <a:t> del desempeño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92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ISO 38500:2008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 smtClean="0"/>
              <a:t>Antecendentes</a:t>
            </a:r>
            <a:r>
              <a:rPr lang="es-ES" dirty="0" smtClean="0"/>
              <a:t>  AS8015-2005 “</a:t>
            </a:r>
            <a:r>
              <a:rPr lang="es-ES" dirty="0" err="1" smtClean="0"/>
              <a:t>Corporate</a:t>
            </a:r>
            <a:r>
              <a:rPr lang="es-ES" dirty="0" smtClean="0"/>
              <a:t> </a:t>
            </a:r>
            <a:r>
              <a:rPr lang="es-ES" dirty="0" err="1" smtClean="0"/>
              <a:t>Governance</a:t>
            </a:r>
            <a:r>
              <a:rPr lang="es-ES" dirty="0" smtClean="0"/>
              <a:t> of </a:t>
            </a:r>
            <a:r>
              <a:rPr lang="es-ES" dirty="0" err="1" smtClean="0"/>
              <a:t>Information</a:t>
            </a:r>
            <a:r>
              <a:rPr lang="es-ES" dirty="0" smtClean="0"/>
              <a:t> and </a:t>
            </a:r>
            <a:r>
              <a:rPr lang="es-ES" dirty="0" err="1" smtClean="0"/>
              <a:t>Communication</a:t>
            </a:r>
            <a:r>
              <a:rPr lang="es-ES" dirty="0" smtClean="0"/>
              <a:t> </a:t>
            </a:r>
            <a:r>
              <a:rPr lang="es-ES" dirty="0" err="1" smtClean="0"/>
              <a:t>Technology</a:t>
            </a:r>
            <a:r>
              <a:rPr lang="es-ES" dirty="0" smtClean="0"/>
              <a:t>”  (Australia)</a:t>
            </a:r>
          </a:p>
          <a:p>
            <a:r>
              <a:rPr lang="en-US" dirty="0"/>
              <a:t>N</a:t>
            </a:r>
            <a:r>
              <a:rPr lang="en-US" dirty="0" smtClean="0"/>
              <a:t>orma ISO/IEC 38500:2008 “Corporate Governance of Information Technology” (</a:t>
            </a:r>
            <a:r>
              <a:rPr lang="es-ES" dirty="0" smtClean="0"/>
              <a:t>Junio 2008)</a:t>
            </a:r>
          </a:p>
          <a:p>
            <a:r>
              <a:rPr lang="es-ES" dirty="0" smtClean="0"/>
              <a:t>Objetivo promover el uso eficiente, efectivo y aceptable de las TI en la organización</a:t>
            </a:r>
          </a:p>
          <a:p>
            <a:endParaRPr lang="es-ES" dirty="0" smtClean="0"/>
          </a:p>
          <a:p>
            <a:pPr lvl="1"/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38480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Elementos</a:t>
            </a:r>
          </a:p>
          <a:p>
            <a:pPr lvl="1"/>
            <a:r>
              <a:rPr lang="en-US" dirty="0" err="1"/>
              <a:t>D</a:t>
            </a:r>
            <a:r>
              <a:rPr lang="en-US" dirty="0" err="1" smtClean="0"/>
              <a:t>efiniciones</a:t>
            </a:r>
            <a:r>
              <a:rPr lang="en-US" dirty="0" smtClean="0"/>
              <a:t> </a:t>
            </a:r>
            <a:r>
              <a:rPr lang="en-US" dirty="0" err="1" smtClean="0"/>
              <a:t>estándares</a:t>
            </a:r>
            <a:endParaRPr lang="en-US" dirty="0" smtClean="0"/>
          </a:p>
          <a:p>
            <a:pPr lvl="1"/>
            <a:r>
              <a:rPr lang="en-US" dirty="0" smtClean="0"/>
              <a:t>Marco de </a:t>
            </a:r>
            <a:r>
              <a:rPr lang="en-US" dirty="0" err="1" smtClean="0"/>
              <a:t>referencia</a:t>
            </a:r>
            <a:endParaRPr lang="en-US" dirty="0" smtClean="0"/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uías</a:t>
            </a:r>
            <a:r>
              <a:rPr lang="en-US" dirty="0" smtClean="0"/>
              <a:t> con </a:t>
            </a:r>
            <a:r>
              <a:rPr lang="en-US" dirty="0" err="1" smtClean="0"/>
              <a:t>recomendaciones</a:t>
            </a:r>
            <a:endParaRPr lang="en-US" dirty="0" smtClean="0"/>
          </a:p>
          <a:p>
            <a:r>
              <a:rPr lang="es-ES" dirty="0" smtClean="0"/>
              <a:t>Destinatarios </a:t>
            </a:r>
          </a:p>
          <a:p>
            <a:pPr lvl="1"/>
            <a:r>
              <a:rPr lang="en-US" dirty="0" err="1" smtClean="0"/>
              <a:t>Consejo</a:t>
            </a:r>
            <a:r>
              <a:rPr lang="en-US" dirty="0" smtClean="0"/>
              <a:t> de </a:t>
            </a:r>
            <a:r>
              <a:rPr lang="en-US" dirty="0" err="1" smtClean="0"/>
              <a:t>Dirección</a:t>
            </a:r>
            <a:endParaRPr lang="en-US" dirty="0" smtClean="0"/>
          </a:p>
          <a:p>
            <a:pPr lvl="2"/>
            <a:r>
              <a:rPr lang="es-ES" dirty="0" smtClean="0"/>
              <a:t>Gestores de 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54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Marco de Referencia</a:t>
            </a:r>
            <a:br>
              <a:rPr lang="es-ES" dirty="0" smtClean="0"/>
            </a:br>
            <a:r>
              <a:rPr lang="es-ES" dirty="0" smtClean="0"/>
              <a:t>Principios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Responsabilidad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Estrategia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Adquisición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Desempeño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Cumplimiento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Factor Humano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57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Marco de referencia</a:t>
            </a:r>
            <a:br>
              <a:rPr lang="es-ES" dirty="0" smtClean="0"/>
            </a:br>
            <a:r>
              <a:rPr lang="es-ES" dirty="0" smtClean="0"/>
              <a:t>Modelo de Gobierno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smtClean="0"/>
              <a:t>Evaluar </a:t>
            </a:r>
          </a:p>
          <a:p>
            <a:pPr lvl="1"/>
            <a:r>
              <a:rPr lang="es-ES" sz="2000" dirty="0" smtClean="0"/>
              <a:t>la utilización actual y futura de las TI. Los directivos deberían examinar y tomar conciencia del estado actual y futuro de las TI, incluidas estrategias, propuestas y procedimientos establecidos</a:t>
            </a:r>
          </a:p>
          <a:p>
            <a:r>
              <a:rPr lang="es-ES" b="1" dirty="0" smtClean="0"/>
              <a:t>Dirigir</a:t>
            </a:r>
            <a:r>
              <a:rPr lang="es-ES" dirty="0" smtClean="0"/>
              <a:t> </a:t>
            </a:r>
          </a:p>
          <a:p>
            <a:pPr lvl="1"/>
            <a:r>
              <a:rPr lang="es-ES" sz="2000" dirty="0"/>
              <a:t>L</a:t>
            </a:r>
            <a:r>
              <a:rPr lang="es-ES" sz="2000" dirty="0" smtClean="0"/>
              <a:t>a preparación e implementación de los planes y políticas que aseguren que la utilización de las TI alcanzan los objetivos de negocio</a:t>
            </a:r>
            <a:endParaRPr lang="es-ES" sz="2000" b="1" dirty="0" smtClean="0"/>
          </a:p>
          <a:p>
            <a:r>
              <a:rPr lang="es-ES" b="1" dirty="0" smtClean="0"/>
              <a:t>Monitorear </a:t>
            </a:r>
          </a:p>
          <a:p>
            <a:pPr lvl="1"/>
            <a:r>
              <a:rPr lang="es-ES" sz="2000" dirty="0" smtClean="0"/>
              <a:t>la adecuación a las políticas, procedimientos y planes establecidos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7719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195</TotalTime>
  <Words>724</Words>
  <Application>Microsoft Office PowerPoint</Application>
  <PresentationFormat>On-screen Show (4:3)</PresentationFormat>
  <Paragraphs>103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Gobernanza TIC</vt:lpstr>
      <vt:lpstr>Definición</vt:lpstr>
      <vt:lpstr>PowerPoint Presentation</vt:lpstr>
      <vt:lpstr>Problemática de los sistemas de información </vt:lpstr>
      <vt:lpstr>Factores a tener en cuenta</vt:lpstr>
      <vt:lpstr>ISO 38500:2008 </vt:lpstr>
      <vt:lpstr>PowerPoint Presentation</vt:lpstr>
      <vt:lpstr>Marco de Referencia Principios</vt:lpstr>
      <vt:lpstr>Marco de referencia Modelo de Gobierno</vt:lpstr>
      <vt:lpstr>PowerPoint Presentation</vt:lpstr>
      <vt:lpstr>Guía de recomendaciones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Gobernanza TIC</dc:title>
  <dc:creator>usuario</dc:creator>
  <cp:lastModifiedBy>usuario</cp:lastModifiedBy>
  <cp:revision>10</cp:revision>
  <dcterms:created xsi:type="dcterms:W3CDTF">2022-06-12T19:56:00Z</dcterms:created>
  <dcterms:modified xsi:type="dcterms:W3CDTF">2022-06-12T23:11:44Z</dcterms:modified>
</cp:coreProperties>
</file>