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Public Sans Bold" charset="1" panose="00000000000000000000"/>
      <p:regular r:id="rId26"/>
    </p:embeddedFont>
    <p:embeddedFont>
      <p:font typeface="Playfair Display" charset="1" panose="00000500000000000000"/>
      <p:regular r:id="rId27"/>
    </p:embeddedFont>
    <p:embeddedFont>
      <p:font typeface="Public Sans" charset="1" panose="00000000000000000000"/>
      <p:regular r:id="rId28"/>
    </p:embeddedFont>
    <p:embeddedFont>
      <p:font typeface="Open Sans" charset="1" panose="020B0606030504020204"/>
      <p:regular r:id="rId29"/>
    </p:embeddedFont>
    <p:embeddedFont>
      <p:font typeface="Open Sans Bold" charset="1" panose="020B0806030504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344775" y="6608392"/>
            <a:ext cx="4892707" cy="2649908"/>
          </a:xfrm>
          <a:custGeom>
            <a:avLst/>
            <a:gdLst/>
            <a:ahLst/>
            <a:cxnLst/>
            <a:rect r="r" b="b" t="t" l="l"/>
            <a:pathLst>
              <a:path h="2649908" w="4892707">
                <a:moveTo>
                  <a:pt x="0" y="0"/>
                </a:moveTo>
                <a:lnTo>
                  <a:pt x="4892707" y="0"/>
                </a:lnTo>
                <a:lnTo>
                  <a:pt x="4892707" y="2649908"/>
                </a:lnTo>
                <a:lnTo>
                  <a:pt x="0" y="2649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PROYECTO LABORATORIO DE SOFTWARE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968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Trabajo Final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96227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642129" y="6249662"/>
            <a:ext cx="2956029" cy="3188679"/>
          </a:xfrm>
          <a:custGeom>
            <a:avLst/>
            <a:gdLst/>
            <a:ahLst/>
            <a:cxnLst/>
            <a:rect r="r" b="b" t="t" l="l"/>
            <a:pathLst>
              <a:path h="3188679" w="2956029">
                <a:moveTo>
                  <a:pt x="0" y="0"/>
                </a:moveTo>
                <a:lnTo>
                  <a:pt x="2956029" y="0"/>
                </a:lnTo>
                <a:lnTo>
                  <a:pt x="2956029" y="3188680"/>
                </a:lnTo>
                <a:lnTo>
                  <a:pt x="0" y="3188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6871" y="3654308"/>
            <a:ext cx="9183444" cy="2772282"/>
          </a:xfrm>
          <a:custGeom>
            <a:avLst/>
            <a:gdLst/>
            <a:ahLst/>
            <a:cxnLst/>
            <a:rect r="r" b="b" t="t" l="l"/>
            <a:pathLst>
              <a:path h="2772282" w="9183444">
                <a:moveTo>
                  <a:pt x="0" y="0"/>
                </a:moveTo>
                <a:lnTo>
                  <a:pt x="9183444" y="0"/>
                </a:lnTo>
                <a:lnTo>
                  <a:pt x="9183444" y="2772281"/>
                </a:lnTo>
                <a:lnTo>
                  <a:pt x="0" y="27722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8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27667" y="3734566"/>
            <a:ext cx="6566998" cy="1459333"/>
          </a:xfrm>
          <a:custGeom>
            <a:avLst/>
            <a:gdLst/>
            <a:ahLst/>
            <a:cxnLst/>
            <a:rect r="r" b="b" t="t" l="l"/>
            <a:pathLst>
              <a:path h="1459333" w="6566998">
                <a:moveTo>
                  <a:pt x="0" y="0"/>
                </a:moveTo>
                <a:lnTo>
                  <a:pt x="6566998" y="0"/>
                </a:lnTo>
                <a:lnTo>
                  <a:pt x="6566998" y="1459333"/>
                </a:lnTo>
                <a:lnTo>
                  <a:pt x="0" y="14593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11" y="6794216"/>
            <a:ext cx="3001904" cy="3001904"/>
          </a:xfrm>
          <a:custGeom>
            <a:avLst/>
            <a:gdLst/>
            <a:ahLst/>
            <a:cxnLst/>
            <a:rect r="r" b="b" t="t" l="l"/>
            <a:pathLst>
              <a:path h="3001904" w="3001904">
                <a:moveTo>
                  <a:pt x="0" y="0"/>
                </a:moveTo>
                <a:lnTo>
                  <a:pt x="3001904" y="0"/>
                </a:lnTo>
                <a:lnTo>
                  <a:pt x="3001904" y="3001903"/>
                </a:lnTo>
                <a:lnTo>
                  <a:pt x="0" y="30019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392869" y="6817114"/>
            <a:ext cx="6421210" cy="2633836"/>
          </a:xfrm>
          <a:custGeom>
            <a:avLst/>
            <a:gdLst/>
            <a:ahLst/>
            <a:cxnLst/>
            <a:rect r="r" b="b" t="t" l="l"/>
            <a:pathLst>
              <a:path h="2633836" w="6421210">
                <a:moveTo>
                  <a:pt x="0" y="0"/>
                </a:moveTo>
                <a:lnTo>
                  <a:pt x="6421210" y="0"/>
                </a:lnTo>
                <a:lnTo>
                  <a:pt x="6421210" y="2633836"/>
                </a:lnTo>
                <a:lnTo>
                  <a:pt x="0" y="26338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040" t="0" r="-904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223654" y="6339552"/>
            <a:ext cx="3008900" cy="3008900"/>
          </a:xfrm>
          <a:custGeom>
            <a:avLst/>
            <a:gdLst/>
            <a:ahLst/>
            <a:cxnLst/>
            <a:rect r="r" b="b" t="t" l="l"/>
            <a:pathLst>
              <a:path h="3008900" w="3008900">
                <a:moveTo>
                  <a:pt x="0" y="0"/>
                </a:moveTo>
                <a:lnTo>
                  <a:pt x="3008900" y="0"/>
                </a:lnTo>
                <a:lnTo>
                  <a:pt x="3008900" y="3008900"/>
                </a:lnTo>
                <a:lnTo>
                  <a:pt x="0" y="30089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06871" y="923925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PROOF OF CONCEPT (POC)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11" y="2072221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TECNOLOGÍAS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96227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23925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PROOF OF CONCEPT (POC)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39466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DIFICULTADES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3977" y="3832428"/>
            <a:ext cx="17764023" cy="871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Primera aplicación móvil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Poca experiencia con interfaces gráficas y</a:t>
            </a:r>
          </a:p>
          <a:p>
            <a:pPr algn="l">
              <a:lnSpc>
                <a:spcPts val="8650"/>
              </a:lnSpc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       las tecnologías a usar (Android, Kotlin,</a:t>
            </a:r>
          </a:p>
          <a:p>
            <a:pPr algn="l">
              <a:lnSpc>
                <a:spcPts val="8650"/>
              </a:lnSpc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       Gradle, Android Studio)</a:t>
            </a: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ctr">
              <a:lnSpc>
                <a:spcPts val="86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96227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26694" y="4331791"/>
            <a:ext cx="5986066" cy="3871993"/>
          </a:xfrm>
          <a:custGeom>
            <a:avLst/>
            <a:gdLst/>
            <a:ahLst/>
            <a:cxnLst/>
            <a:rect r="r" b="b" t="t" l="l"/>
            <a:pathLst>
              <a:path h="3871993" w="5986066">
                <a:moveTo>
                  <a:pt x="0" y="0"/>
                </a:moveTo>
                <a:lnTo>
                  <a:pt x="5986066" y="0"/>
                </a:lnTo>
                <a:lnTo>
                  <a:pt x="5986066" y="3871993"/>
                </a:lnTo>
                <a:lnTo>
                  <a:pt x="0" y="3871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822" t="0" r="-1580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88598" y="3818384"/>
            <a:ext cx="4260651" cy="4385400"/>
          </a:xfrm>
          <a:custGeom>
            <a:avLst/>
            <a:gdLst/>
            <a:ahLst/>
            <a:cxnLst/>
            <a:rect r="r" b="b" t="t" l="l"/>
            <a:pathLst>
              <a:path h="4385400" w="4260651">
                <a:moveTo>
                  <a:pt x="0" y="0"/>
                </a:moveTo>
                <a:lnTo>
                  <a:pt x="4260652" y="0"/>
                </a:lnTo>
                <a:lnTo>
                  <a:pt x="4260652" y="4385400"/>
                </a:lnTo>
                <a:lnTo>
                  <a:pt x="0" y="4385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47878" y="4228868"/>
            <a:ext cx="5496496" cy="3974916"/>
          </a:xfrm>
          <a:custGeom>
            <a:avLst/>
            <a:gdLst/>
            <a:ahLst/>
            <a:cxnLst/>
            <a:rect r="r" b="b" t="t" l="l"/>
            <a:pathLst>
              <a:path h="3974916" w="5496496">
                <a:moveTo>
                  <a:pt x="0" y="0"/>
                </a:moveTo>
                <a:lnTo>
                  <a:pt x="5496496" y="0"/>
                </a:lnTo>
                <a:lnTo>
                  <a:pt x="5496496" y="3974916"/>
                </a:lnTo>
                <a:lnTo>
                  <a:pt x="0" y="39749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23925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PROOF OF CONCEPT (POC)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39466"/>
            <a:ext cx="16230600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b="true" sz="5000" spc="1135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NIVELES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96227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201566" y="4172692"/>
            <a:ext cx="7190716" cy="5085608"/>
          </a:xfrm>
          <a:custGeom>
            <a:avLst/>
            <a:gdLst/>
            <a:ahLst/>
            <a:cxnLst/>
            <a:rect r="r" b="b" t="t" l="l"/>
            <a:pathLst>
              <a:path h="5085608" w="7190716">
                <a:moveTo>
                  <a:pt x="0" y="0"/>
                </a:moveTo>
                <a:lnTo>
                  <a:pt x="7190717" y="0"/>
                </a:lnTo>
                <a:lnTo>
                  <a:pt x="7190717" y="5085608"/>
                </a:lnTo>
                <a:lnTo>
                  <a:pt x="0" y="5085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62975" y="3445966"/>
            <a:ext cx="2959869" cy="2959869"/>
          </a:xfrm>
          <a:custGeom>
            <a:avLst/>
            <a:gdLst/>
            <a:ahLst/>
            <a:cxnLst/>
            <a:rect r="r" b="b" t="t" l="l"/>
            <a:pathLst>
              <a:path h="2959869" w="2959869">
                <a:moveTo>
                  <a:pt x="0" y="0"/>
                </a:moveTo>
                <a:lnTo>
                  <a:pt x="2959869" y="0"/>
                </a:lnTo>
                <a:lnTo>
                  <a:pt x="2959869" y="2959869"/>
                </a:lnTo>
                <a:lnTo>
                  <a:pt x="0" y="29598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33935" y="6715496"/>
            <a:ext cx="2888908" cy="3100292"/>
          </a:xfrm>
          <a:custGeom>
            <a:avLst/>
            <a:gdLst/>
            <a:ahLst/>
            <a:cxnLst/>
            <a:rect r="r" b="b" t="t" l="l"/>
            <a:pathLst>
              <a:path h="3100292" w="2888908">
                <a:moveTo>
                  <a:pt x="0" y="0"/>
                </a:moveTo>
                <a:lnTo>
                  <a:pt x="2888909" y="0"/>
                </a:lnTo>
                <a:lnTo>
                  <a:pt x="2888909" y="3100292"/>
                </a:lnTo>
                <a:lnTo>
                  <a:pt x="0" y="31002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23925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PROOF OF CONCEPT (POC)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6871" y="2241569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CONFIGURACIÓN DE DIFICULTAD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96227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76738" y="2508366"/>
            <a:ext cx="17764023" cy="980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Extensión del PoC. Se agrega gestión de </a:t>
            </a:r>
          </a:p>
          <a:p>
            <a:pPr algn="l">
              <a:lnSpc>
                <a:spcPts val="8650"/>
              </a:lnSpc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       terapeutas y pacientes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Persistencia → Base de Datos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Estadísticas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Más niveles</a:t>
            </a: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ctr">
              <a:lnSpc>
                <a:spcPts val="8650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740310" y="6059469"/>
            <a:ext cx="6779522" cy="3979788"/>
          </a:xfrm>
          <a:custGeom>
            <a:avLst/>
            <a:gdLst/>
            <a:ahLst/>
            <a:cxnLst/>
            <a:rect r="r" b="b" t="t" l="l"/>
            <a:pathLst>
              <a:path h="3979788" w="6779522">
                <a:moveTo>
                  <a:pt x="0" y="0"/>
                </a:moveTo>
                <a:lnTo>
                  <a:pt x="6779521" y="0"/>
                </a:lnTo>
                <a:lnTo>
                  <a:pt x="6779521" y="3979787"/>
                </a:lnTo>
                <a:lnTo>
                  <a:pt x="0" y="3979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23925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5865F2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TRABAJO FINAL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96227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23925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5865F2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TRABAJO FINAL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39466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5865F2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DIFICULTADES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3977" y="3550741"/>
            <a:ext cx="17764023" cy="871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Complejidad a la hora de mantener vista y modelo sincronizados (LiveData, StateFlow, MutableStateFlow, etc)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Desarrollar todos los niveles jugables</a:t>
            </a: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ctr">
              <a:lnSpc>
                <a:spcPts val="86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96227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26694" y="6333044"/>
            <a:ext cx="10581630" cy="3915442"/>
          </a:xfrm>
          <a:custGeom>
            <a:avLst/>
            <a:gdLst/>
            <a:ahLst/>
            <a:cxnLst/>
            <a:rect r="r" b="b" t="t" l="l"/>
            <a:pathLst>
              <a:path h="3915442" w="10581630">
                <a:moveTo>
                  <a:pt x="0" y="0"/>
                </a:moveTo>
                <a:lnTo>
                  <a:pt x="10581630" y="0"/>
                </a:lnTo>
                <a:lnTo>
                  <a:pt x="10581630" y="3915443"/>
                </a:lnTo>
                <a:lnTo>
                  <a:pt x="0" y="39154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5" r="-2189" b="-16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6694" y="2315652"/>
            <a:ext cx="10581630" cy="3703067"/>
          </a:xfrm>
          <a:custGeom>
            <a:avLst/>
            <a:gdLst/>
            <a:ahLst/>
            <a:cxnLst/>
            <a:rect r="r" b="b" t="t" l="l"/>
            <a:pathLst>
              <a:path h="3703067" w="10581630">
                <a:moveTo>
                  <a:pt x="0" y="0"/>
                </a:moveTo>
                <a:lnTo>
                  <a:pt x="10581630" y="0"/>
                </a:lnTo>
                <a:lnTo>
                  <a:pt x="10581630" y="3703067"/>
                </a:lnTo>
                <a:lnTo>
                  <a:pt x="0" y="3703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21" r="0" b="-72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30080" y="3757298"/>
            <a:ext cx="6147043" cy="4522843"/>
          </a:xfrm>
          <a:custGeom>
            <a:avLst/>
            <a:gdLst/>
            <a:ahLst/>
            <a:cxnLst/>
            <a:rect r="r" b="b" t="t" l="l"/>
            <a:pathLst>
              <a:path h="4522843" w="6147043">
                <a:moveTo>
                  <a:pt x="0" y="0"/>
                </a:moveTo>
                <a:lnTo>
                  <a:pt x="6147042" y="0"/>
                </a:lnTo>
                <a:lnTo>
                  <a:pt x="6147042" y="4522842"/>
                </a:lnTo>
                <a:lnTo>
                  <a:pt x="0" y="4522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663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23925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5865F2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TRABAJO FINAL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96227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61989" y="2072221"/>
            <a:ext cx="17764023" cy="1199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Discord: Llamadas con micrófono y mensajes por escrito, funcionalidad “Fijar mensaje”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Git + GitLab para versionado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Repartir tareas, no trabajar ambos en la misma funcionalidad a la vez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Pair Programming</a:t>
            </a: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ctr">
              <a:lnSpc>
                <a:spcPts val="865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23925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8C18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¿CÓMO NOS ORGANIZAMOS?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390451" y="5366292"/>
            <a:ext cx="1219612" cy="1219612"/>
          </a:xfrm>
          <a:custGeom>
            <a:avLst/>
            <a:gdLst/>
            <a:ahLst/>
            <a:cxnLst/>
            <a:rect r="r" b="b" t="t" l="l"/>
            <a:pathLst>
              <a:path h="1219612" w="1219612">
                <a:moveTo>
                  <a:pt x="0" y="0"/>
                </a:moveTo>
                <a:lnTo>
                  <a:pt x="1219612" y="0"/>
                </a:lnTo>
                <a:lnTo>
                  <a:pt x="1219612" y="1219613"/>
                </a:lnTo>
                <a:lnTo>
                  <a:pt x="0" y="1219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82177" y="5366292"/>
            <a:ext cx="1325666" cy="1219612"/>
          </a:xfrm>
          <a:custGeom>
            <a:avLst/>
            <a:gdLst/>
            <a:ahLst/>
            <a:cxnLst/>
            <a:rect r="r" b="b" t="t" l="l"/>
            <a:pathLst>
              <a:path h="1219612" w="1325666">
                <a:moveTo>
                  <a:pt x="0" y="0"/>
                </a:moveTo>
                <a:lnTo>
                  <a:pt x="1325665" y="0"/>
                </a:lnTo>
                <a:lnTo>
                  <a:pt x="1325665" y="1219613"/>
                </a:lnTo>
                <a:lnTo>
                  <a:pt x="0" y="12196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09723" y="4211861"/>
            <a:ext cx="1431093" cy="1431093"/>
          </a:xfrm>
          <a:custGeom>
            <a:avLst/>
            <a:gdLst/>
            <a:ahLst/>
            <a:cxnLst/>
            <a:rect r="r" b="b" t="t" l="l"/>
            <a:pathLst>
              <a:path h="1431093" w="1431093">
                <a:moveTo>
                  <a:pt x="0" y="0"/>
                </a:moveTo>
                <a:lnTo>
                  <a:pt x="1431092" y="0"/>
                </a:lnTo>
                <a:lnTo>
                  <a:pt x="1431092" y="1431093"/>
                </a:lnTo>
                <a:lnTo>
                  <a:pt x="0" y="14310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96227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23925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8C18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6738" y="2508366"/>
            <a:ext cx="17764023" cy="1199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App con un propósito relevante </a:t>
            </a:r>
          </a:p>
          <a:p>
            <a:pPr algn="l">
              <a:lnSpc>
                <a:spcPts val="8650"/>
              </a:lnSpc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      al mundo real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Aplicar conceptos teóricos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Tecnologías nuevas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Diseño de experiencia de usuario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Trabajo en equipo</a:t>
            </a: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ctr">
              <a:lnSpc>
                <a:spcPts val="86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14384" y="3749343"/>
            <a:ext cx="16856562" cy="474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b="true" sz="9000" spc="2043">
                <a:solidFill>
                  <a:srgbClr val="5865F2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LA APP EN</a:t>
            </a:r>
          </a:p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b="true" sz="9000" spc="2043">
                <a:solidFill>
                  <a:srgbClr val="5865F2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FUNCIONAMIENTO! 😯😯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07084" y="1115410"/>
            <a:ext cx="14273833" cy="1901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00"/>
              </a:lnSpc>
              <a:spcBef>
                <a:spcPct val="0"/>
              </a:spcBef>
            </a:pPr>
            <a:r>
              <a:rPr lang="en-US" b="true" sz="11000" spc="2497">
                <a:solidFill>
                  <a:srgbClr val="5865F2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Y AHORA 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68" y="5533537"/>
            <a:ext cx="16230600" cy="2059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73811" indent="-636905" lvl="1">
              <a:lnSpc>
                <a:spcPts val="8260"/>
              </a:lnSpc>
              <a:buFont typeface="Arial"/>
              <a:buChar char="•"/>
            </a:pPr>
            <a:r>
              <a:rPr lang="en-US" sz="5900" spc="133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CASSERA BOTTA JUAN CRUZ</a:t>
            </a:r>
          </a:p>
          <a:p>
            <a:pPr algn="l" marL="1273811" indent="-636905" lvl="1">
              <a:lnSpc>
                <a:spcPts val="8260"/>
              </a:lnSpc>
              <a:buFont typeface="Arial"/>
              <a:buChar char="•"/>
            </a:pPr>
            <a:r>
              <a:rPr lang="en-US" sz="5900" spc="133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Bianchi Pradas Lucio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87372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Grupo 3: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278026"/>
            <a:ext cx="6300835" cy="4552353"/>
          </a:xfrm>
          <a:custGeom>
            <a:avLst/>
            <a:gdLst/>
            <a:ahLst/>
            <a:cxnLst/>
            <a:rect r="r" b="b" t="t" l="l"/>
            <a:pathLst>
              <a:path h="4552353" w="6300835">
                <a:moveTo>
                  <a:pt x="0" y="0"/>
                </a:moveTo>
                <a:lnTo>
                  <a:pt x="6300835" y="0"/>
                </a:lnTo>
                <a:lnTo>
                  <a:pt x="6300835" y="4552353"/>
                </a:lnTo>
                <a:lnTo>
                  <a:pt x="0" y="45523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93135" y="4362974"/>
            <a:ext cx="5594865" cy="5357175"/>
          </a:xfrm>
          <a:custGeom>
            <a:avLst/>
            <a:gdLst/>
            <a:ahLst/>
            <a:cxnLst/>
            <a:rect r="r" b="b" t="t" l="l"/>
            <a:pathLst>
              <a:path h="5357175" w="5594865">
                <a:moveTo>
                  <a:pt x="0" y="0"/>
                </a:moveTo>
                <a:lnTo>
                  <a:pt x="5594865" y="0"/>
                </a:lnTo>
                <a:lnTo>
                  <a:pt x="5594865" y="5357175"/>
                </a:lnTo>
                <a:lnTo>
                  <a:pt x="0" y="53571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11499" y="3665954"/>
            <a:ext cx="4641460" cy="3375608"/>
          </a:xfrm>
          <a:custGeom>
            <a:avLst/>
            <a:gdLst/>
            <a:ahLst/>
            <a:cxnLst/>
            <a:rect r="r" b="b" t="t" l="l"/>
            <a:pathLst>
              <a:path h="3375608" w="4641460">
                <a:moveTo>
                  <a:pt x="0" y="0"/>
                </a:moveTo>
                <a:lnTo>
                  <a:pt x="4641461" y="0"/>
                </a:lnTo>
                <a:lnTo>
                  <a:pt x="4641461" y="3375607"/>
                </a:lnTo>
                <a:lnTo>
                  <a:pt x="0" y="33756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00835" y="6708251"/>
            <a:ext cx="3125539" cy="3448871"/>
          </a:xfrm>
          <a:custGeom>
            <a:avLst/>
            <a:gdLst/>
            <a:ahLst/>
            <a:cxnLst/>
            <a:rect r="r" b="b" t="t" l="l"/>
            <a:pathLst>
              <a:path h="3448871" w="3125539">
                <a:moveTo>
                  <a:pt x="0" y="0"/>
                </a:moveTo>
                <a:lnTo>
                  <a:pt x="3125539" y="0"/>
                </a:lnTo>
                <a:lnTo>
                  <a:pt x="3125539" y="3448871"/>
                </a:lnTo>
                <a:lnTo>
                  <a:pt x="0" y="34488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4399" y="1339476"/>
            <a:ext cx="17514512" cy="2227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78"/>
              </a:lnSpc>
            </a:pPr>
            <a:r>
              <a:rPr lang="en-US" sz="17888" spc="89">
                <a:solidFill>
                  <a:srgbClr val="00921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Muchas Gracias!!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96227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11" y="2072221"/>
            <a:ext cx="16252434" cy="5292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8"/>
              </a:lnSpc>
              <a:spcBef>
                <a:spcPct val="0"/>
              </a:spcBef>
            </a:pPr>
            <a:r>
              <a:rPr lang="en-US" sz="5013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Durante el trabajo final desarrollamos una</a:t>
            </a:r>
            <a:r>
              <a:rPr lang="en-US" sz="5013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 aplicación Android para la organización CEDICA. La app consiste en un juego que enseña, de forma didáctica, cómo realizar la limpieza de un caballo: en qué pasos y con qué herramientas.</a:t>
            </a:r>
          </a:p>
          <a:p>
            <a:pPr algn="ctr">
              <a:lnSpc>
                <a:spcPts val="7018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972365" y="6798502"/>
            <a:ext cx="3876337" cy="3274466"/>
          </a:xfrm>
          <a:custGeom>
            <a:avLst/>
            <a:gdLst/>
            <a:ahLst/>
            <a:cxnLst/>
            <a:rect r="r" b="b" t="t" l="l"/>
            <a:pathLst>
              <a:path h="3274466" w="3876337">
                <a:moveTo>
                  <a:pt x="0" y="0"/>
                </a:moveTo>
                <a:lnTo>
                  <a:pt x="3876338" y="0"/>
                </a:lnTo>
                <a:lnTo>
                  <a:pt x="3876338" y="3274466"/>
                </a:lnTo>
                <a:lnTo>
                  <a:pt x="0" y="3274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667957" y="6390536"/>
            <a:ext cx="1658271" cy="3281175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1460141" y="5556911"/>
            <a:ext cx="4286250" cy="4114800"/>
          </a:xfrm>
          <a:custGeom>
            <a:avLst/>
            <a:gdLst/>
            <a:ahLst/>
            <a:cxnLst/>
            <a:rect r="r" b="b" t="t" l="l"/>
            <a:pathLst>
              <a:path h="4114800" w="4286250">
                <a:moveTo>
                  <a:pt x="0" y="0"/>
                </a:moveTo>
                <a:lnTo>
                  <a:pt x="4286250" y="0"/>
                </a:lnTo>
                <a:lnTo>
                  <a:pt x="42862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06871" y="923925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004AA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DESCRIPCIÓN DEL PROBLEMA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96227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2929471"/>
            <a:ext cx="20029882" cy="542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¿Qué es </a:t>
            </a:r>
            <a:r>
              <a:rPr lang="en-US" b="true" sz="6178">
                <a:solidFill>
                  <a:srgbClr val="2B2C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CEDICA</a:t>
            </a: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b="true" sz="6178">
                <a:solidFill>
                  <a:srgbClr val="2B2C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</a:t>
            </a: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de la aplicación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¿Qué </a:t>
            </a:r>
            <a:r>
              <a:rPr lang="en-US" b="true" sz="6178">
                <a:solidFill>
                  <a:srgbClr val="2B2C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usos </a:t>
            </a: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se le van a dar?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¿</a:t>
            </a:r>
            <a:r>
              <a:rPr lang="en-US" b="true" sz="6178">
                <a:solidFill>
                  <a:srgbClr val="2B2C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Quiénes </a:t>
            </a: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la van usar?</a:t>
            </a:r>
          </a:p>
          <a:p>
            <a:pPr algn="ctr">
              <a:lnSpc>
                <a:spcPts val="865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23925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5E17EB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ENTREVISTA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96227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76738" y="2508366"/>
            <a:ext cx="20029882" cy="1090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Desarrollo de </a:t>
            </a:r>
            <a:r>
              <a:rPr lang="en-US" b="true" sz="6178">
                <a:solidFill>
                  <a:srgbClr val="2B2C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Historias de usuario:</a:t>
            </a: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8650"/>
              </a:lnSpc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       describir brevemente las funcionalidades</a:t>
            </a:r>
          </a:p>
          <a:p>
            <a:pPr algn="l">
              <a:lnSpc>
                <a:spcPts val="8650"/>
              </a:lnSpc>
            </a:pP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b="true" sz="6178">
                <a:solidFill>
                  <a:srgbClr val="2B2C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Maquetado </a:t>
            </a: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inicial de la aplicación:</a:t>
            </a:r>
          </a:p>
          <a:p>
            <a:pPr algn="l">
              <a:lnSpc>
                <a:spcPts val="8650"/>
              </a:lnSpc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       definir cómo van a ser las </a:t>
            </a: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pantallas</a:t>
            </a:r>
          </a:p>
          <a:p>
            <a:pPr algn="l">
              <a:lnSpc>
                <a:spcPts val="8650"/>
              </a:lnSpc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ctr">
              <a:lnSpc>
                <a:spcPts val="865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23925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00921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DOCUMENTO DE ANÁLISIS Y DISEÑO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96227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089119" y="2318684"/>
            <a:ext cx="11169086" cy="6939616"/>
          </a:xfrm>
          <a:custGeom>
            <a:avLst/>
            <a:gdLst/>
            <a:ahLst/>
            <a:cxnLst/>
            <a:rect r="r" b="b" t="t" l="l"/>
            <a:pathLst>
              <a:path h="6939616" w="11169086">
                <a:moveTo>
                  <a:pt x="0" y="0"/>
                </a:moveTo>
                <a:lnTo>
                  <a:pt x="11169086" y="0"/>
                </a:lnTo>
                <a:lnTo>
                  <a:pt x="11169086" y="6939616"/>
                </a:lnTo>
                <a:lnTo>
                  <a:pt x="0" y="6939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23925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CB6CE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HISTORIAS DE USUARIO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96227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11" y="2464650"/>
            <a:ext cx="4096486" cy="6938718"/>
          </a:xfrm>
          <a:custGeom>
            <a:avLst/>
            <a:gdLst/>
            <a:ahLst/>
            <a:cxnLst/>
            <a:rect r="r" b="b" t="t" l="l"/>
            <a:pathLst>
              <a:path h="6938718" w="4096486">
                <a:moveTo>
                  <a:pt x="0" y="0"/>
                </a:moveTo>
                <a:lnTo>
                  <a:pt x="4096487" y="0"/>
                </a:lnTo>
                <a:lnTo>
                  <a:pt x="4096487" y="6938718"/>
                </a:lnTo>
                <a:lnTo>
                  <a:pt x="0" y="6938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04" r="0" b="-230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41486" y="2416873"/>
            <a:ext cx="4051909" cy="6986495"/>
          </a:xfrm>
          <a:custGeom>
            <a:avLst/>
            <a:gdLst/>
            <a:ahLst/>
            <a:cxnLst/>
            <a:rect r="r" b="b" t="t" l="l"/>
            <a:pathLst>
              <a:path h="6986495" w="4051909">
                <a:moveTo>
                  <a:pt x="0" y="0"/>
                </a:moveTo>
                <a:lnTo>
                  <a:pt x="4051910" y="0"/>
                </a:lnTo>
                <a:lnTo>
                  <a:pt x="4051910" y="6986495"/>
                </a:lnTo>
                <a:lnTo>
                  <a:pt x="0" y="69864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737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09696" y="2440762"/>
            <a:ext cx="4001158" cy="6938718"/>
          </a:xfrm>
          <a:custGeom>
            <a:avLst/>
            <a:gdLst/>
            <a:ahLst/>
            <a:cxnLst/>
            <a:rect r="r" b="b" t="t" l="l"/>
            <a:pathLst>
              <a:path h="6938718" w="4001158">
                <a:moveTo>
                  <a:pt x="0" y="0"/>
                </a:moveTo>
                <a:lnTo>
                  <a:pt x="4001158" y="0"/>
                </a:lnTo>
                <a:lnTo>
                  <a:pt x="4001158" y="6938717"/>
                </a:lnTo>
                <a:lnTo>
                  <a:pt x="0" y="69387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23925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F8980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MAQUETADO DE LA APLICACIÓN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96227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23925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00921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FEEDBACK DEL MAQUETADO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3977" y="3192197"/>
            <a:ext cx="17764023" cy="8090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11299" indent="-755650" lvl="1">
              <a:lnSpc>
                <a:spcPts val="9799"/>
              </a:lnSpc>
              <a:buFont typeface="Arial"/>
              <a:buChar char="•"/>
            </a:pPr>
            <a:r>
              <a:rPr lang="en-US" sz="6999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Dinámica del juego poco clara</a:t>
            </a:r>
          </a:p>
          <a:p>
            <a:pPr algn="l" marL="1511299" indent="-755650" lvl="1">
              <a:lnSpc>
                <a:spcPts val="9799"/>
              </a:lnSpc>
              <a:buFont typeface="Arial"/>
              <a:buChar char="•"/>
            </a:pPr>
            <a:r>
              <a:rPr lang="en-US" sz="6999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Agregar feedbacks sonoros</a:t>
            </a:r>
          </a:p>
          <a:p>
            <a:pPr algn="l" marL="1511299" indent="-755650" lvl="1">
              <a:lnSpc>
                <a:spcPts val="9799"/>
              </a:lnSpc>
              <a:buFont typeface="Arial"/>
              <a:buChar char="•"/>
            </a:pPr>
            <a:r>
              <a:rPr lang="en-US" sz="6999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Configuración demasiado compleja</a:t>
            </a:r>
            <a:r>
              <a:rPr lang="en-US" sz="6999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ctr">
              <a:lnSpc>
                <a:spcPts val="86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96227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23925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spc="1135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PROOF OF CONCEPT (POC)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0160" y="2463322"/>
            <a:ext cx="17764023" cy="871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Desarrollo de la aplicación para Android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Nuevas tecnologías y arquitecturas</a:t>
            </a:r>
          </a:p>
          <a:p>
            <a:pPr algn="l" marL="1333987" indent="-666993" lvl="1">
              <a:lnSpc>
                <a:spcPts val="8650"/>
              </a:lnSpc>
              <a:buFont typeface="Arial"/>
              <a:buChar char="•"/>
            </a:pPr>
            <a:r>
              <a:rPr lang="en-US" sz="6178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Puesta en práctica de conceptos vistos en esta y otras materias (MVVM, Patrones, OOP)</a:t>
            </a: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l">
              <a:lnSpc>
                <a:spcPts val="8650"/>
              </a:lnSpc>
            </a:pPr>
          </a:p>
          <a:p>
            <a:pPr algn="ctr">
              <a:lnSpc>
                <a:spcPts val="8650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902643" y="7420175"/>
            <a:ext cx="7241627" cy="2186090"/>
          </a:xfrm>
          <a:custGeom>
            <a:avLst/>
            <a:gdLst/>
            <a:ahLst/>
            <a:cxnLst/>
            <a:rect r="r" b="b" t="t" l="l"/>
            <a:pathLst>
              <a:path h="2186090" w="7241627">
                <a:moveTo>
                  <a:pt x="0" y="0"/>
                </a:moveTo>
                <a:lnTo>
                  <a:pt x="7241627" y="0"/>
                </a:lnTo>
                <a:lnTo>
                  <a:pt x="7241627" y="2186089"/>
                </a:lnTo>
                <a:lnTo>
                  <a:pt x="0" y="21860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8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83556" y="7836811"/>
            <a:ext cx="5391341" cy="1198076"/>
          </a:xfrm>
          <a:custGeom>
            <a:avLst/>
            <a:gdLst/>
            <a:ahLst/>
            <a:cxnLst/>
            <a:rect r="r" b="b" t="t" l="l"/>
            <a:pathLst>
              <a:path h="1198076" w="5391341">
                <a:moveTo>
                  <a:pt x="0" y="0"/>
                </a:moveTo>
                <a:lnTo>
                  <a:pt x="5391341" y="0"/>
                </a:lnTo>
                <a:lnTo>
                  <a:pt x="5391341" y="1198076"/>
                </a:lnTo>
                <a:lnTo>
                  <a:pt x="0" y="11980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DAGgtiile74</dc:identifier>
  <dcterms:modified xsi:type="dcterms:W3CDTF">2011-08-01T06:04:30Z</dcterms:modified>
  <cp:revision>1</cp:revision>
  <dc:title>Presentación Trabajo Final - Proyecto de Sofware - Grupo 3</dc:title>
</cp:coreProperties>
</file>