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ad44f59bb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ad44f59bb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20f3d9b8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20f3d9b8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Mandy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ad44f59bb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ad44f59bb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ad44f59b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ad44f59b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20f3d9b8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20f3d9b8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2a5ed5f1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2a5ed5f1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2a5ed5f1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2a5ed5f1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ad44f59bb_1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ad44f59bb_1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ad44f59bb_1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ad44f59bb_1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ad44f59bb_1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ad44f59bb_1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ad44f59b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ad44f59b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20f3d9b8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20f3d9b8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ad44f59bb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ad44f59bb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ad44f59bb_1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ad44f59bb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2a5ed5f1a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2a5ed5f1a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22c5cad36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22c5cad36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20f3d9b8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20f3d9b8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2a5ed5f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2a5ed5f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Mandy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20f3d9b8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20f3d9b8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ad44f59bb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ad44f59bb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youtube.com/watch?v=lFZ0z5Fm-Ng" TargetMode="External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-1">
  <p:cSld name="Title Slide-1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0"/>
            <a:ext cx="9153000" cy="177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>
            <p:ph idx="2" type="pic"/>
          </p:nvPr>
        </p:nvSpPr>
        <p:spPr>
          <a:xfrm>
            <a:off x="0" y="1771650"/>
            <a:ext cx="9153000" cy="3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mo"/>
              <a:buChar char="&lt;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2000"/>
            </a:lvl1pPr>
            <a:lvl2pPr indent="-228600" lvl="1" marL="9144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pic>
        <p:nvPicPr>
          <p:cNvPr descr="csusb_logo_1-main-w" id="15" name="Google Shape;15;p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400050"/>
            <a:ext cx="3231357" cy="959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type="title"/>
          </p:nvPr>
        </p:nvSpPr>
        <p:spPr>
          <a:xfrm>
            <a:off x="685800" y="22860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>
  <p:cSld name="Picture with Ca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4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mo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40000"/>
              </a:lnSpc>
              <a:spcBef>
                <a:spcPts val="280"/>
              </a:spcBef>
              <a:spcAft>
                <a:spcPts val="0"/>
              </a:spcAft>
              <a:buSzPts val="126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685800" y="22860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 rot="5400000">
            <a:off x="3784350" y="-1841250"/>
            <a:ext cx="15753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620"/>
              <a:buChar char="&lt;"/>
              <a:defRPr/>
            </a:lvl1pPr>
            <a:lvl2pPr indent="-342900" lvl="1" marL="9144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 rot="5400000">
            <a:off x="6127500" y="501900"/>
            <a:ext cx="27183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 rot="5400000">
            <a:off x="2165100" y="-1365000"/>
            <a:ext cx="27183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620"/>
              <a:buChar char="&lt;"/>
              <a:defRPr/>
            </a:lvl1pPr>
            <a:lvl2pPr indent="-342900" lvl="1" marL="9144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160"/>
              <a:buChar char="●"/>
              <a:defRPr/>
            </a:lvl1pPr>
            <a:lvl2pPr indent="-355600" lvl="1" marL="914400" rtl="0">
              <a:spcBef>
                <a:spcPts val="400"/>
              </a:spcBef>
              <a:spcAft>
                <a:spcPts val="0"/>
              </a:spcAft>
              <a:buSzPts val="2000"/>
              <a:buChar char="○"/>
              <a:defRPr/>
            </a:lvl2pPr>
            <a:lvl3pPr indent="-342900" lvl="2" marL="1371600" rtl="0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indent="-330200" lvl="3" marL="1828800" rtl="0">
              <a:spcBef>
                <a:spcPts val="32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32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32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32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32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32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2000"/>
            </a:lvl1pPr>
            <a:lvl2pPr indent="-228600" lvl="1" marL="9144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5943600" y="0"/>
            <a:ext cx="3205200" cy="5143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244671"/>
              </a:gs>
            </a:gsLst>
            <a:lin ang="51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"/>
          <p:cNvSpPr/>
          <p:nvPr/>
        </p:nvSpPr>
        <p:spPr>
          <a:xfrm>
            <a:off x="0" y="4800600"/>
            <a:ext cx="9153600" cy="35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685800" y="228600"/>
            <a:ext cx="5029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csusb_logo_3-full-1line_w.pdf" id="23" name="Google Shape;2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33600" y="4800600"/>
            <a:ext cx="3657600" cy="298847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/>
          <p:nvPr>
            <p:ph idx="1" type="body"/>
          </p:nvPr>
        </p:nvSpPr>
        <p:spPr>
          <a:xfrm>
            <a:off x="685800" y="1257300"/>
            <a:ext cx="5029200" cy="31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620"/>
              <a:buChar char="&lt;"/>
              <a:defRPr/>
            </a:lvl1pPr>
            <a:lvl2pPr indent="-342900" lvl="1" marL="9144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5" name="Google Shape;25;p4"/>
          <p:cNvSpPr/>
          <p:nvPr>
            <p:ph idx="2" type="pic"/>
          </p:nvPr>
        </p:nvSpPr>
        <p:spPr>
          <a:xfrm rot="-191232">
            <a:off x="6283049" y="1897397"/>
            <a:ext cx="2584598" cy="1305659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4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mo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/>
          <p:nvPr>
            <p:ph idx="3" type="pic"/>
          </p:nvPr>
        </p:nvSpPr>
        <p:spPr>
          <a:xfrm rot="223719">
            <a:off x="6231769" y="3394363"/>
            <a:ext cx="2583368" cy="1306772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4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mo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/>
          <p:nvPr>
            <p:ph idx="4" type="pic"/>
          </p:nvPr>
        </p:nvSpPr>
        <p:spPr>
          <a:xfrm rot="155610">
            <a:off x="6147075" y="513594"/>
            <a:ext cx="2585648" cy="1304708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4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mo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Custom Layout">
  <p:cSld name="2_Custom Layou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0" y="0"/>
            <a:ext cx="9148800" cy="5143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244671"/>
              </a:gs>
            </a:gsLst>
            <a:lin ang="51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5"/>
          <p:cNvSpPr/>
          <p:nvPr/>
        </p:nvSpPr>
        <p:spPr>
          <a:xfrm>
            <a:off x="0" y="4800600"/>
            <a:ext cx="9153600" cy="35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685800" y="228600"/>
            <a:ext cx="5029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csusb_logo_3-full-1line_w.pdf" id="32" name="Google Shape;3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33600" y="4800600"/>
            <a:ext cx="3657600" cy="298847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/>
          <p:nvPr>
            <p:ph idx="1" type="body"/>
          </p:nvPr>
        </p:nvSpPr>
        <p:spPr>
          <a:xfrm>
            <a:off x="685800" y="1257300"/>
            <a:ext cx="5029200" cy="31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SzPts val="2160"/>
              <a:buChar char="&lt;"/>
              <a:defRPr>
                <a:solidFill>
                  <a:srgbClr val="FFFFFF"/>
                </a:solidFill>
              </a:defRPr>
            </a:lvl1pPr>
            <a:lvl2pPr indent="-355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–"/>
              <a:defRPr>
                <a:solidFill>
                  <a:srgbClr val="FFFFFF"/>
                </a:solidFill>
              </a:defRPr>
            </a:lvl2pPr>
            <a:lvl3pPr indent="-342900" lvl="2" marL="1371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  <a:defRPr>
                <a:solidFill>
                  <a:srgbClr val="FFFFFF"/>
                </a:solidFill>
              </a:defRPr>
            </a:lvl3pPr>
            <a:lvl4pPr indent="-330200" lvl="3" marL="18288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–"/>
              <a:defRPr>
                <a:solidFill>
                  <a:srgbClr val="FFFFFF"/>
                </a:solidFill>
              </a:defRPr>
            </a:lvl4pPr>
            <a:lvl5pPr indent="-330200" lvl="4" marL="22860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»"/>
              <a:defRPr>
                <a:solidFill>
                  <a:srgbClr val="FFFFFF"/>
                </a:solidFill>
              </a:defRPr>
            </a:lvl5pPr>
            <a:lvl6pPr indent="-342900" lvl="5" marL="27432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4" name="Google Shape;34;p5"/>
          <p:cNvSpPr/>
          <p:nvPr>
            <p:ph idx="2" type="pic"/>
          </p:nvPr>
        </p:nvSpPr>
        <p:spPr>
          <a:xfrm rot="-191232">
            <a:off x="6283049" y="1897397"/>
            <a:ext cx="2584598" cy="1305659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4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mo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5"/>
          <p:cNvSpPr/>
          <p:nvPr>
            <p:ph idx="3" type="pic"/>
          </p:nvPr>
        </p:nvSpPr>
        <p:spPr>
          <a:xfrm rot="223719">
            <a:off x="6231769" y="3394363"/>
            <a:ext cx="2583368" cy="1306772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4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mo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5"/>
          <p:cNvSpPr/>
          <p:nvPr>
            <p:ph idx="4" type="pic"/>
          </p:nvPr>
        </p:nvSpPr>
        <p:spPr>
          <a:xfrm rot="155610">
            <a:off x="6147075" y="513594"/>
            <a:ext cx="2585648" cy="1304708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4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mo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1480" lvl="0" marL="457200" algn="l">
              <a:lnSpc>
                <a:spcPct val="140000"/>
              </a:lnSpc>
              <a:spcBef>
                <a:spcPts val="640"/>
              </a:spcBef>
              <a:spcAft>
                <a:spcPts val="0"/>
              </a:spcAft>
              <a:buSzPts val="2880"/>
              <a:buChar char="&lt;"/>
              <a:defRPr sz="3200"/>
            </a:lvl1pPr>
            <a:lvl2pPr indent="-406400" lvl="1" marL="91440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40000"/>
              </a:lnSpc>
              <a:spcBef>
                <a:spcPts val="280"/>
              </a:spcBef>
              <a:spcAft>
                <a:spcPts val="0"/>
              </a:spcAft>
              <a:buSzPts val="126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SzPts val="2160"/>
              <a:buNone/>
              <a:defRPr b="1" sz="24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SzPts val="2160"/>
              <a:buChar char="&lt;"/>
              <a:defRPr sz="2400"/>
            </a:lvl1pPr>
            <a:lvl2pPr indent="-355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SzPts val="2160"/>
              <a:buNone/>
              <a:defRPr b="1" sz="24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SzPts val="2160"/>
              <a:buChar char="&lt;"/>
              <a:defRPr sz="2400"/>
            </a:lvl1pPr>
            <a:lvl2pPr indent="-355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SzPts val="2160"/>
              <a:buNone/>
              <a:defRPr/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2pPr>
            <a:lvl3pPr lvl="2" algn="ctr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lvl="3" algn="ctr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4pPr>
            <a:lvl5pPr lvl="4" algn="ctr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lvl="5" algn="ctr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6pPr>
            <a:lvl7pPr lvl="6" algn="ctr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7pPr>
            <a:lvl8pPr lvl="7" algn="ctr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8pPr>
            <a:lvl9pPr lvl="8" algn="ctr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685800" y="22860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685800" y="1257300"/>
            <a:ext cx="7772400" cy="15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620"/>
              <a:buChar char="&lt;"/>
              <a:defRPr/>
            </a:lvl1pPr>
            <a:lvl2pPr indent="-342900" lvl="1" marL="9144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type="title"/>
          </p:nvPr>
        </p:nvSpPr>
        <p:spPr>
          <a:xfrm>
            <a:off x="685800" y="22860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685800" y="1257300"/>
            <a:ext cx="3810000" cy="15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8620" lvl="0" marL="457200" algn="l">
              <a:lnSpc>
                <a:spcPct val="140000"/>
              </a:lnSpc>
              <a:spcBef>
                <a:spcPts val="560"/>
              </a:spcBef>
              <a:spcAft>
                <a:spcPts val="0"/>
              </a:spcAft>
              <a:buSzPts val="2520"/>
              <a:buChar char="&lt;"/>
              <a:defRPr sz="2800"/>
            </a:lvl1pPr>
            <a:lvl2pPr indent="-381000" lvl="1" marL="9144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56" name="Google Shape;56;p10"/>
          <p:cNvSpPr txBox="1"/>
          <p:nvPr>
            <p:ph idx="2" type="body"/>
          </p:nvPr>
        </p:nvSpPr>
        <p:spPr>
          <a:xfrm>
            <a:off x="4648200" y="1257300"/>
            <a:ext cx="3810000" cy="15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8620" lvl="0" marL="457200" algn="l">
              <a:lnSpc>
                <a:spcPct val="140000"/>
              </a:lnSpc>
              <a:spcBef>
                <a:spcPts val="560"/>
              </a:spcBef>
              <a:spcAft>
                <a:spcPts val="0"/>
              </a:spcAft>
              <a:buSzPts val="2520"/>
              <a:buChar char="&lt;"/>
              <a:defRPr sz="2800"/>
            </a:lvl1pPr>
            <a:lvl2pPr indent="-381000" lvl="1" marL="9144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85800" y="22860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85800" y="1257300"/>
            <a:ext cx="7772400" cy="15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marR="0" rtl="0" algn="l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mo"/>
              <a:buChar char="&lt;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/>
          <p:nvPr/>
        </p:nvSpPr>
        <p:spPr>
          <a:xfrm>
            <a:off x="0" y="4800600"/>
            <a:ext cx="9153600" cy="35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susb_logo_3-full-1line_w.pdf"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133600" y="4800600"/>
            <a:ext cx="3657600" cy="29884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Relationship Id="rId4" Type="http://schemas.openxmlformats.org/officeDocument/2006/relationships/image" Target="../media/image2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rive.google.com/file/d/1H19NNQoc3OwQo-c3UDqeGdadn-Q_bFuN/view" TargetMode="External"/><Relationship Id="rId4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rive.google.com/file/d/1w_zl6JGZIpjGFzKKdxHcLNYNhtuJKNwr/view" TargetMode="External"/><Relationship Id="rId4" Type="http://schemas.openxmlformats.org/officeDocument/2006/relationships/image" Target="../media/image1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drive.google.com/file/d/1Zq5RHDM3CrZYiyZtL8IYSeoNQzv2PUjj/view" TargetMode="External"/><Relationship Id="rId4" Type="http://schemas.openxmlformats.org/officeDocument/2006/relationships/image" Target="../media/image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drive.google.com/file/d/1QQRL8HLdbUrhDkOlmv8iEbRR11Ml495V/view" TargetMode="External"/><Relationship Id="rId4" Type="http://schemas.openxmlformats.org/officeDocument/2006/relationships/image" Target="../media/image1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drive.google.com/file/d/1CEQsYvbc1cMpaNMiqCPWyfFHbxZOo5sb/view" TargetMode="External"/><Relationship Id="rId4" Type="http://schemas.openxmlformats.org/officeDocument/2006/relationships/image" Target="../media/image1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drive.google.com/file/d/1CsYYbg5v0QhviSPRb1N8bqI9MyZWaplu/view" TargetMode="External"/><Relationship Id="rId4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gif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subTitle"/>
          </p:nvPr>
        </p:nvSpPr>
        <p:spPr>
          <a:xfrm>
            <a:off x="6299000" y="1405800"/>
            <a:ext cx="2520600" cy="227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Gabriel Almeida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Ashraf Drieas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Brandon Fins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Juan Inzunza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Mandy Ledford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225" y="174700"/>
            <a:ext cx="5983475" cy="448452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Easy-Blinds w/ Alexa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43050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Uses Fauxmo Module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Simple to set up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Can use different Alexa devices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Consists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of 2  devices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It works using 3 voice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identifiers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9100" y="1170125"/>
            <a:ext cx="4222500" cy="339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031675"/>
            <a:ext cx="4125900" cy="347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initially testing the communication between the APP and the RPi, a connection could not be made.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Original method connecting to Alexa was tedious, time consuming, and difficult. 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Challenges Surrounding Easy-Blinds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0425" y="1113725"/>
            <a:ext cx="1629600" cy="17314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9" name="Google Shape;14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1775" y="2941175"/>
            <a:ext cx="2786899" cy="15651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Evaluation / Findings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Google Shape;155;p2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5825" y="1276100"/>
            <a:ext cx="5467776" cy="338090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8"/>
          <p:cNvSpPr txBox="1"/>
          <p:nvPr/>
        </p:nvSpPr>
        <p:spPr>
          <a:xfrm>
            <a:off x="228025" y="1552300"/>
            <a:ext cx="3208800" cy="31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Although the IR Remote showed the fastest response time, it was highly subject to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interference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(as seen last quarter while setting up our presentation)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Future improvements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457200" rtl="0" algn="l">
              <a:spcBef>
                <a:spcPts val="480"/>
              </a:spcBef>
              <a:spcAft>
                <a:spcPts val="0"/>
              </a:spcAft>
              <a:buSzPts val="216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Pre-soldered circuit board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3D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print a mounting mechanism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Can be sold as a kit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Create a home network of blinds under one control system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Add Google Assistant functionality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Previous Capabilities -- Light and Motion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8" name="Google Shape;168;p30" title="Light_and_Motion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7325" y="11583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APP Open and Close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4" name="Google Shape;174;p31" title="APP_open_close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7250" y="1017725"/>
            <a:ext cx="4960126" cy="372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APP Light Intensity Threshold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0" name="Google Shape;180;p32" title="App_Light_Intensity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0350" y="1017725"/>
            <a:ext cx="4883300" cy="36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APP Temperature Threshold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6" name="Google Shape;186;p33" title="APP_Set_Temp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7250" y="1017725"/>
            <a:ext cx="4924600" cy="369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Alexa Open and Close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2" name="Google Shape;192;p34" title="Alexa_Open_Close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3513" y="1017725"/>
            <a:ext cx="4896974" cy="367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Alexa Auto and Manual Modes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8" name="Google Shape;198;p35" title="Alexa_Auto_Manu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5613" y="1017725"/>
            <a:ext cx="4912775" cy="368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685800" y="228600"/>
            <a:ext cx="77724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Ask yourself...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3675" y="933600"/>
            <a:ext cx="5664453" cy="37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/>
          <p:nvPr>
            <p:ph type="title"/>
          </p:nvPr>
        </p:nvSpPr>
        <p:spPr>
          <a:xfrm>
            <a:off x="370825" y="190637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you,</a:t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Any q</a:t>
            </a:r>
            <a:r>
              <a:rPr lang="en" sz="6000"/>
              <a:t>uestions?</a:t>
            </a:r>
            <a:endParaRPr sz="6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What is EASY-BLINDS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9"/>
          <p:cNvSpPr txBox="1"/>
          <p:nvPr>
            <p:ph idx="4294967295" type="body"/>
          </p:nvPr>
        </p:nvSpPr>
        <p:spPr>
          <a:xfrm>
            <a:off x="4214275" y="1152475"/>
            <a:ext cx="46182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The next step in blinds technology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Easy-to-use, hands-free, all encompassing ambient light control system.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Control your blinds from anywhere in your home with your phone or your alexa assistant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2" name="Google Shape;92;p19"/>
          <p:cNvPicPr preferRelativeResize="0"/>
          <p:nvPr/>
        </p:nvPicPr>
        <p:blipFill rotWithShape="1">
          <a:blip r:embed="rId3">
            <a:alphaModFix/>
          </a:blip>
          <a:srcRect b="0" l="0" r="0" t="3063"/>
          <a:stretch/>
        </p:blipFill>
        <p:spPr>
          <a:xfrm>
            <a:off x="311700" y="1557450"/>
            <a:ext cx="3902575" cy="254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48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As discussed in class this quarter, Raspberry Pi has an abundance of different Communication capabilities available for use.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Expand capabilities of the original design with an emphasis on communication protocols.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Easy-Blinds 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allows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 use of several different sensors and 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communications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 which added many dimensions of functionality.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Motivation behind Project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0" y="1101125"/>
            <a:ext cx="5048100" cy="367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Regular Blinds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$25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Found in every home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No distinct features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MySmartBlinds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$159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Alexa Enabled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separate hardware kit that can be purchased and installed with current blinds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Smartphone App controlled to customize timing and control of blinds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Limited control options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4" name="Google Shape;104;p21"/>
          <p:cNvPicPr preferRelativeResize="0"/>
          <p:nvPr/>
        </p:nvPicPr>
        <p:blipFill rotWithShape="1">
          <a:blip r:embed="rId3">
            <a:alphaModFix/>
          </a:blip>
          <a:srcRect b="23926" l="0" r="0" t="23921"/>
          <a:stretch/>
        </p:blipFill>
        <p:spPr>
          <a:xfrm>
            <a:off x="5554050" y="1126675"/>
            <a:ext cx="3437575" cy="179275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220000"/>
            <a:ext cx="8520600" cy="881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Products already on the Market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6" name="Google Shape;10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54038" y="2986300"/>
            <a:ext cx="3437576" cy="166657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717725"/>
            <a:ext cx="3521700" cy="300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Opens when sun rises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Closes when sun sets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Closes if too hot outside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Opens and closes with motion sensor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Opens and closes with IR remote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Easy-Blinds Capabilities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22"/>
          <p:cNvSpPr txBox="1"/>
          <p:nvPr/>
        </p:nvSpPr>
        <p:spPr>
          <a:xfrm>
            <a:off x="382750" y="1145025"/>
            <a:ext cx="3521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Previous Capabilities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22"/>
          <p:cNvSpPr txBox="1"/>
          <p:nvPr/>
        </p:nvSpPr>
        <p:spPr>
          <a:xfrm>
            <a:off x="4592850" y="1145025"/>
            <a:ext cx="3521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7DC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Updated Capabilities</a:t>
            </a:r>
            <a:endParaRPr sz="2400">
              <a:solidFill>
                <a:srgbClr val="17DC0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4592850" y="1717725"/>
            <a:ext cx="3815100" cy="300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New Temperature Sensor -- records accurate temperature to thousands decimal accuracy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Replaced IR remote and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Receiver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with Easy-Blinds App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Control through Voice Communication with Alexa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Software Design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9713" y="1064075"/>
            <a:ext cx="5912925" cy="366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Hardware Design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4688" y="1017725"/>
            <a:ext cx="5274624" cy="368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134050" y="433175"/>
            <a:ext cx="58194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EASY-BLINDS APP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0" y="1168050"/>
            <a:ext cx="5953500" cy="359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Client-Server Socket Programming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Socket programming is a way of connecting two devices across a network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The Server (RPi) Socket/node listens on a particular port “8080” at an IP address “RPis IP”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The Client (APP) Socket sends data to that IP address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APP Functions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Set Light Intensity Threshold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Set Temperature Threshold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Open Blinds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Close Blinds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Set to Auto Mode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Set to Manual Mode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6175" y="292988"/>
            <a:ext cx="2473024" cy="4557527"/>
          </a:xfrm>
          <a:prstGeom prst="rect">
            <a:avLst/>
          </a:prstGeom>
          <a:noFill/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nk Presentation">
  <a:themeElements>
    <a:clrScheme name="CSUSB">
      <a:dk1>
        <a:srgbClr val="000000"/>
      </a:dk1>
      <a:lt1>
        <a:srgbClr val="FFFFFF"/>
      </a:lt1>
      <a:dk2>
        <a:srgbClr val="00375F"/>
      </a:dk2>
      <a:lt2>
        <a:srgbClr val="EEECE1"/>
      </a:lt2>
      <a:accent1>
        <a:srgbClr val="0058B3"/>
      </a:accent1>
      <a:accent2>
        <a:srgbClr val="8C0E1E"/>
      </a:accent2>
      <a:accent3>
        <a:srgbClr val="61B035"/>
      </a:accent3>
      <a:accent4>
        <a:srgbClr val="E47C23"/>
      </a:accent4>
      <a:accent5>
        <a:srgbClr val="219ED0"/>
      </a:accent5>
      <a:accent6>
        <a:srgbClr val="006A2F"/>
      </a:accent6>
      <a:hlink>
        <a:srgbClr val="002B8A"/>
      </a:hlink>
      <a:folHlink>
        <a:srgbClr val="00247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