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  <p:sldMasterId id="2147483687" r:id="rId3"/>
    <p:sldMasterId id="2147483693" r:id="rId4"/>
  </p:sldMasterIdLst>
  <p:sldIdLst>
    <p:sldId id="442" r:id="rId5"/>
    <p:sldId id="257" r:id="rId6"/>
    <p:sldId id="258" r:id="rId7"/>
    <p:sldId id="259" r:id="rId8"/>
    <p:sldId id="260" r:id="rId9"/>
    <p:sldId id="261" r:id="rId10"/>
    <p:sldId id="256" r:id="rId11"/>
    <p:sldId id="458" r:id="rId12"/>
    <p:sldId id="459" r:id="rId13"/>
    <p:sldId id="454" r:id="rId14"/>
    <p:sldId id="444" r:id="rId15"/>
    <p:sldId id="462" r:id="rId16"/>
    <p:sldId id="463" r:id="rId17"/>
    <p:sldId id="262" r:id="rId18"/>
    <p:sldId id="460" r:id="rId19"/>
    <p:sldId id="457" r:id="rId20"/>
    <p:sldId id="461" r:id="rId21"/>
    <p:sldId id="263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3757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32105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93858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76786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750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8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69445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336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22935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2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5646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093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665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446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68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192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19456"/>
            <a:ext cx="2016252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289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317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8" y="97288"/>
                </a:lnTo>
                <a:lnTo>
                  <a:pt x="97309" y="64321"/>
                </a:lnTo>
                <a:lnTo>
                  <a:pt x="135489" y="37337"/>
                </a:lnTo>
                <a:lnTo>
                  <a:pt x="178105" y="17108"/>
                </a:lnTo>
                <a:lnTo>
                  <a:pt x="224386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86" y="1636942"/>
                </a:lnTo>
                <a:lnTo>
                  <a:pt x="178105" y="1624239"/>
                </a:lnTo>
                <a:lnTo>
                  <a:pt x="135489" y="1604010"/>
                </a:lnTo>
                <a:lnTo>
                  <a:pt x="97309" y="1577026"/>
                </a:lnTo>
                <a:lnTo>
                  <a:pt x="64338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347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4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722207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358138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004279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944388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901945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41399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48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8815749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7313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513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680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5561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26/11/2023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8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425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33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44566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702" y="2855722"/>
            <a:ext cx="959459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121" y="1264792"/>
            <a:ext cx="5040630" cy="407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11028" y="6555080"/>
            <a:ext cx="14541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19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5" r:id="rId15"/>
    <p:sldLayoutId id="214748368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39" y="2869438"/>
            <a:ext cx="918972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48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67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-JosePresaDominguez/Reto4-CapaDePersistenc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4:</a:t>
            </a:r>
            <a:br>
              <a:rPr lang="es-ES" sz="6000" dirty="0"/>
            </a:br>
            <a:r>
              <a:rPr lang="es-ES" sz="4800" dirty="0"/>
              <a:t>Capa de Persistencia</a:t>
            </a:r>
            <a:br>
              <a:rPr lang="es-ES" sz="6000" dirty="0"/>
            </a:br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717" y="4131578"/>
            <a:ext cx="734377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Configurar Sistema de Gestión de Base de Datos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202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Netmind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SLU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DE8FBA9-FFBC-3251-82A9-577C33C0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943" y="669050"/>
            <a:ext cx="5227320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4" y="1186004"/>
            <a:ext cx="10937977" cy="4662534"/>
          </a:xfrm>
        </p:spPr>
        <p:txBody>
          <a:bodyPr>
            <a:normAutofit fontScale="25000" lnSpcReduction="20000"/>
          </a:bodyPr>
          <a:lstStyle/>
          <a:p>
            <a:r>
              <a:rPr lang="es-ES" b="1" dirty="0"/>
              <a:t>Objetivos</a:t>
            </a:r>
          </a:p>
          <a:p>
            <a:pPr marL="0" indent="0">
              <a:buNone/>
            </a:pPr>
            <a:r>
              <a:rPr lang="es-ES" dirty="0"/>
              <a:t>1. Carga los </a:t>
            </a:r>
            <a:r>
              <a:rPr lang="es-ES" dirty="0" err="1"/>
              <a:t>sql</a:t>
            </a:r>
            <a:r>
              <a:rPr lang="es-ES" dirty="0"/>
              <a:t>: </a:t>
            </a:r>
            <a:r>
              <a:rPr lang="es-ES" dirty="0" err="1"/>
              <a:t>create</a:t>
            </a:r>
            <a:r>
              <a:rPr lang="es-ES" dirty="0"/>
              <a:t>, </a:t>
            </a:r>
            <a:r>
              <a:rPr lang="es-ES" dirty="0" err="1"/>
              <a:t>struct</a:t>
            </a:r>
            <a:r>
              <a:rPr lang="es-ES" dirty="0"/>
              <a:t>, data. Verificar el usuario con </a:t>
            </a:r>
            <a:r>
              <a:rPr lang="es-ES" dirty="0" err="1"/>
              <a:t>phpMyAdmin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2. Añade las dependencias de drivers en </a:t>
            </a:r>
            <a:r>
              <a:rPr lang="es-ES" dirty="0" err="1"/>
              <a:t>maven</a:t>
            </a:r>
            <a:r>
              <a:rPr lang="es-ES" dirty="0"/>
              <a:t>.	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mysql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-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connector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-java</a:t>
            </a:r>
            <a:endParaRPr lang="es-E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3. Crea los repositorios JDBC según la prioridad de historias de usuarios.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ClientesDBRepo.java </a:t>
            </a:r>
            <a:endParaRPr lang="es-E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	a. Añadir la clase de </a:t>
            </a:r>
            <a:r>
              <a:rPr lang="es-ES" dirty="0" err="1"/>
              <a:t>Properties</a:t>
            </a:r>
            <a:r>
              <a:rPr lang="es-ES" dirty="0"/>
              <a:t>	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Paquete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properties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/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PropertyValues.java</a:t>
            </a:r>
            <a:endParaRPr lang="es-E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4. Define pruebas para verificar que los métodos de persistencia funcionan.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ClientesDBRepoTest.java</a:t>
            </a:r>
            <a:endParaRPr lang="es-E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5. Añade en el </a:t>
            </a:r>
            <a:r>
              <a:rPr lang="es-ES" dirty="0" err="1"/>
              <a:t>controller</a:t>
            </a:r>
            <a:r>
              <a:rPr lang="es-ES" dirty="0"/>
              <a:t> el repositorio JDBC y úsalo en el método adecuado.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ClientesController.java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(sustituimos </a:t>
            </a:r>
            <a:r>
              <a:rPr lang="es-ES" i="1" dirty="0" err="1">
                <a:solidFill>
                  <a:srgbClr val="002060"/>
                </a:solidFill>
                <a:sym typeface="Wingdings" panose="05000000000000000000" pitchFamily="2" charset="2"/>
              </a:rPr>
              <a:t>ClientesInMemoryRepo.getInstance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()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 por </a:t>
            </a:r>
            <a:r>
              <a:rPr lang="es-ES" i="1" dirty="0" err="1">
                <a:solidFill>
                  <a:srgbClr val="002060"/>
                </a:solidFill>
                <a:sym typeface="Wingdings" panose="05000000000000000000" pitchFamily="2" charset="2"/>
              </a:rPr>
              <a:t>ClientesDBRepo.getInstance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()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y comprobamos que la aplicación sigue funcionando igual Main.java)</a:t>
            </a:r>
            <a:endParaRPr lang="es-E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PASOS</a:t>
            </a:r>
            <a:endParaRPr lang="es-ES" u="sng" dirty="0"/>
          </a:p>
          <a:p>
            <a:pPr marL="0" indent="0">
              <a:buNone/>
            </a:pPr>
            <a:r>
              <a:rPr lang="es-ES" dirty="0"/>
              <a:t>- Añadir '.idea' al .</a:t>
            </a:r>
            <a:r>
              <a:rPr lang="es-ES" dirty="0" err="1"/>
              <a:t>gitignore</a:t>
            </a:r>
            <a:r>
              <a:rPr lang="es-ES" dirty="0"/>
              <a:t> si no está y target/. No vamos a querer dejarlos en nuestro repositorio porque contiene ejecutables.</a:t>
            </a:r>
          </a:p>
          <a:p>
            <a:pPr marL="0" indent="0">
              <a:buNone/>
            </a:pPr>
            <a:r>
              <a:rPr lang="es-ES" dirty="0"/>
              <a:t>- Añadir al pom.xml</a:t>
            </a:r>
          </a:p>
          <a:p>
            <a:pPr marL="0" indent="0">
              <a:buNone/>
            </a:pPr>
            <a:endParaRPr lang="es-ES" dirty="0"/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</a:rPr>
              <a:t>  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MyPersonalBankAPI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&gt;http://maven.apache.org&lt;/url&gt;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org.projectlombok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lombok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&gt;1.18.30&lt;/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connector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-java&lt;/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&gt;8.0.33&lt;/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Configurar SGBD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123012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4" y="1186004"/>
            <a:ext cx="10937977" cy="4986196"/>
          </a:xfrm>
        </p:spPr>
        <p:txBody>
          <a:bodyPr>
            <a:normAutofit fontScale="40000" lnSpcReduction="20000"/>
          </a:bodyPr>
          <a:lstStyle/>
          <a:p>
            <a:r>
              <a:rPr lang="es-ES" b="1" dirty="0"/>
              <a:t>SQL</a:t>
            </a:r>
          </a:p>
          <a:p>
            <a:pPr marL="0" indent="0">
              <a:buNone/>
            </a:pPr>
            <a:r>
              <a:rPr lang="es-ES" dirty="0" err="1"/>
              <a:t>Database</a:t>
            </a:r>
            <a:r>
              <a:rPr lang="es-ES" dirty="0"/>
              <a:t>: `</a:t>
            </a:r>
            <a:r>
              <a:rPr lang="es-ES" dirty="0" err="1"/>
              <a:t>personalapi_db</a:t>
            </a:r>
            <a:r>
              <a:rPr lang="es-ES" dirty="0"/>
              <a:t>` (cliente-cuenta-préstamo)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Tenemos un conjunto de SQL</a:t>
            </a:r>
          </a:p>
          <a:p>
            <a:pPr marL="0" indent="0">
              <a:buNone/>
            </a:pPr>
            <a:r>
              <a:rPr lang="es-ES" dirty="0"/>
              <a:t>		• </a:t>
            </a:r>
            <a:r>
              <a:rPr lang="es-ES" b="1" i="1" dirty="0" err="1"/>
              <a:t>createdb_and_user.sql</a:t>
            </a:r>
            <a:r>
              <a:rPr lang="es-ES" b="1" i="1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Para crear la base de datos '</a:t>
            </a:r>
            <a:r>
              <a:rPr lang="es-ES" dirty="0" err="1"/>
              <a:t>productos_db</a:t>
            </a:r>
            <a:r>
              <a:rPr lang="es-ES" dirty="0"/>
              <a:t>' y crear el usuario que me va a servir para acceder a la BB.DD. para esta base de datos.</a:t>
            </a:r>
          </a:p>
          <a:p>
            <a:pPr marL="0" indent="0">
              <a:buNone/>
            </a:pPr>
            <a:r>
              <a:rPr lang="es-ES" dirty="0"/>
              <a:t>		• </a:t>
            </a:r>
            <a:r>
              <a:rPr lang="es-ES" dirty="0" err="1"/>
              <a:t>schema.sql</a:t>
            </a:r>
            <a:r>
              <a:rPr lang="es-ES" dirty="0"/>
              <a:t> / </a:t>
            </a:r>
            <a:r>
              <a:rPr lang="es-ES" b="1" i="1" dirty="0" err="1"/>
              <a:t>tables_structure.sql</a:t>
            </a:r>
            <a:r>
              <a:rPr lang="es-ES" b="1" i="1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Para generar la estructura de la BB.DD.</a:t>
            </a:r>
          </a:p>
          <a:p>
            <a:pPr marL="0" indent="0">
              <a:buNone/>
            </a:pPr>
            <a:r>
              <a:rPr lang="es-ES" dirty="0"/>
              <a:t>		• </a:t>
            </a:r>
            <a:r>
              <a:rPr lang="es-ES" b="1" i="1" dirty="0" err="1"/>
              <a:t>data.sql</a:t>
            </a:r>
            <a:r>
              <a:rPr lang="es-ES" b="1" i="1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Datos de prueba con los que vamos a trabajar.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 err="1"/>
              <a:t>phpMyadmin</a:t>
            </a:r>
            <a:r>
              <a:rPr lang="es-ES" b="1" u="sng" dirty="0"/>
              <a:t> (</a:t>
            </a:r>
            <a:r>
              <a:rPr lang="es-ES" b="1" u="sng" dirty="0" err="1"/>
              <a:t>root</a:t>
            </a:r>
            <a:r>
              <a:rPr lang="es-ES" b="1" u="sng" dirty="0"/>
              <a:t>/</a:t>
            </a:r>
            <a:r>
              <a:rPr lang="es-ES" b="1" u="sng" dirty="0" err="1"/>
              <a:t>root</a:t>
            </a:r>
            <a:r>
              <a:rPr lang="es-ES" b="1" u="sng" dirty="0"/>
              <a:t>)</a:t>
            </a:r>
            <a:endParaRPr lang="es-ES" u="sng" dirty="0"/>
          </a:p>
          <a:p>
            <a:pPr marL="0" indent="0">
              <a:buNone/>
            </a:pPr>
            <a:r>
              <a:rPr lang="es-ES" dirty="0"/>
              <a:t>- En Servidor: localhost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1º Importar </a:t>
            </a:r>
            <a:r>
              <a:rPr lang="es-ES" dirty="0" err="1"/>
              <a:t>MyPersonalBankAPI</a:t>
            </a:r>
            <a:r>
              <a:rPr lang="es-ES" dirty="0"/>
              <a:t>/</a:t>
            </a:r>
            <a:r>
              <a:rPr lang="es-ES" dirty="0" err="1"/>
              <a:t>sql</a:t>
            </a:r>
            <a:r>
              <a:rPr lang="es-ES" dirty="0"/>
              <a:t>/</a:t>
            </a:r>
            <a:r>
              <a:rPr lang="es-ES" dirty="0" err="1"/>
              <a:t>createdb_and_user.sql</a:t>
            </a:r>
            <a:r>
              <a:rPr lang="es-ES" dirty="0"/>
              <a:t> y dar a Continuar</a:t>
            </a:r>
          </a:p>
          <a:p>
            <a:pPr marL="0" indent="0">
              <a:buNone/>
            </a:pPr>
            <a:r>
              <a:rPr lang="es-ES" dirty="0"/>
              <a:t>	 • La importación se ejecutó exitosamente, se ejecutaron 5 consultas. (</a:t>
            </a:r>
            <a:r>
              <a:rPr lang="es-ES" dirty="0" err="1"/>
              <a:t>createdb_and_user.sql</a:t>
            </a:r>
            <a:r>
              <a:rPr lang="es-ES" dirty="0"/>
              <a:t>) --&gt; Se ha creado la BB.DD.</a:t>
            </a:r>
          </a:p>
          <a:p>
            <a:pPr marL="0" indent="0">
              <a:buNone/>
            </a:pPr>
            <a:r>
              <a:rPr lang="es-ES" dirty="0"/>
              <a:t>- En </a:t>
            </a:r>
            <a:r>
              <a:rPr lang="es-ES" dirty="0" err="1"/>
              <a:t>personalapi_db</a:t>
            </a:r>
            <a:r>
              <a:rPr lang="es-ES" dirty="0"/>
              <a:t>, nos posiciona en Base de datos: </a:t>
            </a:r>
            <a:r>
              <a:rPr lang="es-ES" dirty="0" err="1"/>
              <a:t>personalapi_db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2º Importamos primero el </a:t>
            </a:r>
            <a:r>
              <a:rPr lang="es-ES" dirty="0" err="1"/>
              <a:t>schema.sql</a:t>
            </a:r>
            <a:r>
              <a:rPr lang="es-ES" dirty="0"/>
              <a:t> / </a:t>
            </a:r>
            <a:r>
              <a:rPr lang="es-ES" dirty="0" err="1"/>
              <a:t>tables_structure.sql</a:t>
            </a:r>
            <a:r>
              <a:rPr lang="es-ES" dirty="0"/>
              <a:t> (archivo de esquema o mejor dicho "estructura") y Continuar. Aparecerá las tablas en la parte izquierda. Haciendo </a:t>
            </a:r>
            <a:r>
              <a:rPr lang="es-ES" dirty="0" err="1"/>
              <a:t>click</a:t>
            </a:r>
            <a:r>
              <a:rPr lang="es-ES" dirty="0"/>
              <a:t> en cualquiera de las 3 (cliente-cuenta-préstamo) nos mostrará la estructura de las tablas, con su definición. Están vacías en este momento. Una vez creadas las tablas, importaremos los datos a continuación.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3º Importamos después el </a:t>
            </a:r>
            <a:r>
              <a:rPr lang="es-ES" dirty="0" err="1"/>
              <a:t>data.sql</a:t>
            </a:r>
            <a:r>
              <a:rPr lang="es-ES" dirty="0"/>
              <a:t> y Continuar.</a:t>
            </a:r>
          </a:p>
          <a:p>
            <a:pPr marL="0" indent="0">
              <a:buNone/>
            </a:pPr>
            <a:r>
              <a:rPr lang="es-ES" dirty="0"/>
              <a:t>- Se han creado tablas: cliente, cuenta, préstamo.</a:t>
            </a:r>
          </a:p>
          <a:p>
            <a:pPr marL="0" indent="0">
              <a:buNone/>
            </a:pPr>
            <a:r>
              <a:rPr lang="es-ES" dirty="0"/>
              <a:t>- En la pestaña Diseñador podemos ver un esquema de la BB.DD.</a:t>
            </a:r>
          </a:p>
          <a:p>
            <a:pPr marL="0" indent="0">
              <a:buNone/>
            </a:pPr>
            <a:r>
              <a:rPr lang="es-ES" dirty="0"/>
              <a:t>- Utilizaremos el usuario/contraseña definido en el script </a:t>
            </a:r>
            <a:r>
              <a:rPr lang="es-ES" i="1" dirty="0" err="1"/>
              <a:t>createdb_and_user.sql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db_user</a:t>
            </a:r>
            <a:r>
              <a:rPr lang="es-ES" dirty="0"/>
              <a:t>=</a:t>
            </a:r>
            <a:r>
              <a:rPr lang="es-ES" dirty="0" err="1"/>
              <a:t>apidb_user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db_password</a:t>
            </a:r>
            <a:r>
              <a:rPr lang="es-ES" dirty="0"/>
              <a:t>=api123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Configurar SGBD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Configurar SGBD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570369"/>
          </a:xfrm>
        </p:spPr>
        <p:txBody>
          <a:bodyPr/>
          <a:lstStyle/>
          <a:p>
            <a:r>
              <a:rPr lang="es-ES" sz="2400" b="1" dirty="0" err="1"/>
              <a:t>Personalapi_db</a:t>
            </a:r>
            <a:endParaRPr lang="es-ES" sz="24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A1FD0C-3DFE-96EF-860B-F75F07A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03" y="869133"/>
            <a:ext cx="7483752" cy="58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242" y="4218762"/>
            <a:ext cx="10427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Implementar Capa de Persistencia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14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BFD5F36-9FCE-5785-80B8-5CA41793AA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768" y="865263"/>
            <a:ext cx="371246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5"/>
            <a:ext cx="3271955" cy="261796"/>
          </a:xfrm>
        </p:spPr>
        <p:txBody>
          <a:bodyPr>
            <a:normAutofit fontScale="85000" lnSpcReduction="20000"/>
          </a:bodyPr>
          <a:lstStyle/>
          <a:p>
            <a:r>
              <a:rPr lang="es-ES" sz="1800" b="1" dirty="0"/>
              <a:t>ClientesDBRepo.java</a:t>
            </a:r>
            <a:endParaRPr lang="es-ES" sz="180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Implementar Capa de Persistencia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CE24F9-CC29-BFDF-85DB-CB99633D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2" y="869133"/>
            <a:ext cx="6019800" cy="58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2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Test para garantizar Capa de Persistencia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202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Netmind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SLU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2DC3A10A-AE65-94C4-206D-8FFDF2A968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036" y="831707"/>
            <a:ext cx="37048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5"/>
            <a:ext cx="3576756" cy="261796"/>
          </a:xfrm>
        </p:spPr>
        <p:txBody>
          <a:bodyPr>
            <a:normAutofit fontScale="85000" lnSpcReduction="20000"/>
          </a:bodyPr>
          <a:lstStyle/>
          <a:p>
            <a:r>
              <a:rPr lang="es-ES" sz="1800" b="1"/>
              <a:t>ClientesDBRepoTest.java</a:t>
            </a:r>
            <a:endParaRPr lang="es-ES" sz="180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4: Test para garantizar Capa de Persistencia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Netmind SLU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E8BE6D-646B-3F3E-B4EB-257FC27E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52857"/>
            <a:ext cx="7315200" cy="58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2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4439" y="4191000"/>
            <a:ext cx="296602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FIN Reto 4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4800" y="6555081"/>
            <a:ext cx="172211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18</a:t>
            </a:fld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7261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722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cuarto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R4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290810" cy="19558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2705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ahoma"/>
                <a:cs typeface="Tahoma"/>
              </a:rPr>
              <a:t>¡Muy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bien!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Ahora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nuestra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provee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garantías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calidad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mediante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los </a:t>
            </a:r>
            <a:r>
              <a:rPr sz="2000" dirty="0">
                <a:latin typeface="Tahoma"/>
                <a:cs typeface="Tahoma"/>
              </a:rPr>
              <a:t>tests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automatizados.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ahoma"/>
              <a:cs typeface="Tahoma"/>
            </a:endParaRPr>
          </a:p>
          <a:p>
            <a:pPr marL="12700" marR="5080">
              <a:lnSpc>
                <a:spcPts val="2160"/>
              </a:lnSpc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siguiente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paso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dotarle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capa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persistencia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adecuada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producción.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Para </a:t>
            </a:r>
            <a:r>
              <a:rPr sz="2000" dirty="0">
                <a:latin typeface="Tahoma"/>
                <a:cs typeface="Tahoma"/>
              </a:rPr>
              <a:t>ello,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deberemos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configurar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datos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almacenar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información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los </a:t>
            </a:r>
            <a:r>
              <a:rPr sz="2000" dirty="0">
                <a:latin typeface="Tahoma"/>
                <a:cs typeface="Tahoma"/>
              </a:rPr>
              <a:t>mecanismos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proporciona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Java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interactuar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ella.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7261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722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cuarto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R4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9848215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Tú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deberéis: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Configurar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sistema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gestión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datos.</a:t>
            </a:r>
            <a:endParaRPr sz="2000" dirty="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Implementar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capa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persistencia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datos</a:t>
            </a:r>
            <a:r>
              <a:rPr sz="2000" spc="-20" dirty="0">
                <a:latin typeface="Tahoma"/>
                <a:cs typeface="Tahoma"/>
              </a:rPr>
              <a:t> como </a:t>
            </a:r>
            <a:r>
              <a:rPr sz="2000" dirty="0">
                <a:latin typeface="Tahoma"/>
                <a:cs typeface="Tahoma"/>
              </a:rPr>
              <a:t>data</a:t>
            </a:r>
            <a:r>
              <a:rPr sz="2000" spc="-10" dirty="0">
                <a:latin typeface="Tahoma"/>
                <a:cs typeface="Tahoma"/>
              </a:rPr>
              <a:t> source.</a:t>
            </a:r>
            <a:endParaRPr sz="20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Definir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tests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permitan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garantizar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capa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 err="1">
                <a:latin typeface="Tahoma"/>
                <a:cs typeface="Tahoma"/>
              </a:rPr>
              <a:t>persistencia</a:t>
            </a:r>
            <a:r>
              <a:rPr sz="2000" spc="-10" dirty="0">
                <a:latin typeface="Tahoma"/>
                <a:cs typeface="Tahoma"/>
              </a:rPr>
              <a:t>.</a:t>
            </a:r>
            <a:endParaRPr lang="es-ES" sz="2000" spc="-1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pt-BR" sz="2000" spc="-10">
                <a:solidFill>
                  <a:schemeClr val="tx1"/>
                </a:solidFill>
                <a:latin typeface="Tahoma"/>
                <a:cs typeface="Tahoma"/>
              </a:rPr>
              <a:t>Repositorio</a:t>
            </a:r>
            <a:r>
              <a:rPr lang="pt-BR" sz="2000" spc="-10" dirty="0">
                <a:solidFill>
                  <a:schemeClr val="tx1"/>
                </a:solidFill>
                <a:latin typeface="Tahoma"/>
                <a:cs typeface="Tahoma"/>
              </a:rPr>
              <a:t>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Juan-</a:t>
            </a:r>
            <a:r>
              <a:rPr lang="es-ES" sz="2000" dirty="0" err="1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JosePresaDominguez</a:t>
            </a:r>
            <a:r>
              <a:rPr lang="es-ES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/Reto4-CapaDePersistencia: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6616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0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latin typeface="Tahoma"/>
                <a:cs typeface="Tahoma"/>
              </a:rPr>
              <a:t>Trabajar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equipo</a:t>
            </a:r>
            <a:endParaRPr sz="2000"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días: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minutos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=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25" dirty="0">
                <a:latin typeface="Tahoma"/>
                <a:cs typeface="Tahoma"/>
              </a:rPr>
              <a:t>día</a:t>
            </a:r>
            <a:endParaRPr sz="2000"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Creación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priorización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trabajos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pendientes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Planificación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sprints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Daily</a:t>
            </a:r>
            <a:r>
              <a:rPr sz="2000" spc="-10" dirty="0">
                <a:latin typeface="Tahoma"/>
                <a:cs typeface="Tahoma"/>
              </a:rPr>
              <a:t> meeting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Board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Burndown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chart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review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retro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106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9EDF"/>
                </a:solidFill>
              </a:rPr>
              <a:t>Itenerario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2121" y="1264792"/>
          <a:ext cx="5026659" cy="407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interna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89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36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latin typeface="Tahoma"/>
                <a:cs typeface="Tahoma"/>
              </a:rPr>
              <a:t>Tus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soluciones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estar </a:t>
            </a:r>
            <a:r>
              <a:rPr sz="2000" dirty="0">
                <a:latin typeface="Tahoma"/>
                <a:cs typeface="Tahoma"/>
              </a:rPr>
              <a:t>entregadas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11:10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(dia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entrega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único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zip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código,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documentación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jar.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Serás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evaluado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usando: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rúbricas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enfoque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reto </a:t>
            </a:r>
            <a:r>
              <a:rPr sz="2000" b="1" dirty="0">
                <a:latin typeface="Tahoma"/>
                <a:cs typeface="Tahoma"/>
              </a:rPr>
              <a:t>lo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decides</a:t>
            </a:r>
            <a:r>
              <a:rPr sz="2000" b="1" spc="-25" dirty="0">
                <a:latin typeface="Tahoma"/>
                <a:cs typeface="Tahoma"/>
              </a:rPr>
              <a:t> tú</a:t>
            </a:r>
            <a:r>
              <a:rPr sz="2000" spc="-2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También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ritmo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Puedéis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apoyaros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cuando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lo </a:t>
            </a:r>
            <a:r>
              <a:rPr sz="2000" spc="-10" dirty="0">
                <a:latin typeface="Tahoma"/>
                <a:cs typeface="Tahoma"/>
              </a:rPr>
              <a:t>necesites.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94690" marR="5080" indent="-681355">
              <a:lnSpc>
                <a:spcPts val="7780"/>
              </a:lnSpc>
              <a:spcBef>
                <a:spcPts val="1055"/>
              </a:spcBef>
            </a:pPr>
            <a:r>
              <a:rPr dirty="0"/>
              <a:t>Historias</a:t>
            </a:r>
            <a:r>
              <a:rPr spc="-2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usuario </a:t>
            </a:r>
            <a:r>
              <a:rPr dirty="0"/>
              <a:t>y </a:t>
            </a:r>
            <a:r>
              <a:rPr spc="-10" dirty="0"/>
              <a:t>requerimientos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127" y="24406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Reto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800" b="1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08" y="826134"/>
            <a:ext cx="2436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registrar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nuevos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incrementar nuestro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base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4202" y="2608326"/>
            <a:ext cx="2865120" cy="1848485"/>
          </a:xfrm>
          <a:custGeom>
            <a:avLst/>
            <a:gdLst/>
            <a:ahLst/>
            <a:cxnLst/>
            <a:rect l="l" t="t" r="r" b="b"/>
            <a:pathLst>
              <a:path w="2865120" h="1848485">
                <a:moveTo>
                  <a:pt x="0" y="273812"/>
                </a:moveTo>
                <a:lnTo>
                  <a:pt x="4410" y="224584"/>
                </a:lnTo>
                <a:lnTo>
                  <a:pt x="17126" y="178256"/>
                </a:lnTo>
                <a:lnTo>
                  <a:pt x="37375" y="135598"/>
                </a:lnTo>
                <a:lnTo>
                  <a:pt x="64385" y="97384"/>
                </a:lnTo>
                <a:lnTo>
                  <a:pt x="97384" y="64385"/>
                </a:lnTo>
                <a:lnTo>
                  <a:pt x="135598" y="37375"/>
                </a:lnTo>
                <a:lnTo>
                  <a:pt x="178256" y="17126"/>
                </a:lnTo>
                <a:lnTo>
                  <a:pt x="224584" y="4410"/>
                </a:lnTo>
                <a:lnTo>
                  <a:pt x="273812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307" y="0"/>
                </a:lnTo>
                <a:lnTo>
                  <a:pt x="2640535" y="4410"/>
                </a:lnTo>
                <a:lnTo>
                  <a:pt x="2686863" y="17126"/>
                </a:lnTo>
                <a:lnTo>
                  <a:pt x="2729521" y="37375"/>
                </a:lnTo>
                <a:lnTo>
                  <a:pt x="2767735" y="64385"/>
                </a:lnTo>
                <a:lnTo>
                  <a:pt x="2800734" y="97384"/>
                </a:lnTo>
                <a:lnTo>
                  <a:pt x="2827744" y="135598"/>
                </a:lnTo>
                <a:lnTo>
                  <a:pt x="2847993" y="178256"/>
                </a:lnTo>
                <a:lnTo>
                  <a:pt x="2860709" y="224584"/>
                </a:lnTo>
                <a:lnTo>
                  <a:pt x="2865120" y="273812"/>
                </a:lnTo>
                <a:lnTo>
                  <a:pt x="2865120" y="958341"/>
                </a:lnTo>
                <a:lnTo>
                  <a:pt x="2865120" y="1369060"/>
                </a:lnTo>
                <a:lnTo>
                  <a:pt x="2860709" y="1418287"/>
                </a:lnTo>
                <a:lnTo>
                  <a:pt x="2847993" y="1464615"/>
                </a:lnTo>
                <a:lnTo>
                  <a:pt x="2827744" y="1507273"/>
                </a:lnTo>
                <a:lnTo>
                  <a:pt x="2800734" y="1545487"/>
                </a:lnTo>
                <a:lnTo>
                  <a:pt x="2767735" y="1578486"/>
                </a:lnTo>
                <a:lnTo>
                  <a:pt x="2729521" y="1605496"/>
                </a:lnTo>
                <a:lnTo>
                  <a:pt x="2686863" y="1625745"/>
                </a:lnTo>
                <a:lnTo>
                  <a:pt x="2640535" y="1638461"/>
                </a:lnTo>
                <a:lnTo>
                  <a:pt x="2591307" y="1642872"/>
                </a:lnTo>
                <a:lnTo>
                  <a:pt x="1193800" y="1642872"/>
                </a:lnTo>
                <a:lnTo>
                  <a:pt x="835660" y="1848231"/>
                </a:lnTo>
                <a:lnTo>
                  <a:pt x="477520" y="1642872"/>
                </a:lnTo>
                <a:lnTo>
                  <a:pt x="273812" y="1642872"/>
                </a:lnTo>
                <a:lnTo>
                  <a:pt x="224584" y="1638461"/>
                </a:lnTo>
                <a:lnTo>
                  <a:pt x="178256" y="1625745"/>
                </a:lnTo>
                <a:lnTo>
                  <a:pt x="135598" y="1605496"/>
                </a:lnTo>
                <a:lnTo>
                  <a:pt x="97384" y="1578486"/>
                </a:lnTo>
                <a:lnTo>
                  <a:pt x="64385" y="1545487"/>
                </a:lnTo>
                <a:lnTo>
                  <a:pt x="37375" y="1507273"/>
                </a:lnTo>
                <a:lnTo>
                  <a:pt x="17126" y="1464615"/>
                </a:lnTo>
                <a:lnTo>
                  <a:pt x="4410" y="1418287"/>
                </a:lnTo>
                <a:lnTo>
                  <a:pt x="0" y="1369060"/>
                </a:lnTo>
                <a:lnTo>
                  <a:pt x="0" y="958341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883" y="2988691"/>
            <a:ext cx="2379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modificar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mantenerlos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actualizados.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458" y="2679954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9" y="97288"/>
                </a:lnTo>
                <a:lnTo>
                  <a:pt x="97311" y="64321"/>
                </a:lnTo>
                <a:lnTo>
                  <a:pt x="135493" y="37337"/>
                </a:lnTo>
                <a:lnTo>
                  <a:pt x="178111" y="17108"/>
                </a:lnTo>
                <a:lnTo>
                  <a:pt x="224395" y="4405"/>
                </a:lnTo>
                <a:lnTo>
                  <a:pt x="273570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20" y="1641348"/>
                </a:lnTo>
                <a:lnTo>
                  <a:pt x="273570" y="1641348"/>
                </a:lnTo>
                <a:lnTo>
                  <a:pt x="224395" y="1636942"/>
                </a:lnTo>
                <a:lnTo>
                  <a:pt x="178111" y="1624239"/>
                </a:lnTo>
                <a:lnTo>
                  <a:pt x="135493" y="1604010"/>
                </a:lnTo>
                <a:lnTo>
                  <a:pt x="97311" y="1577026"/>
                </a:lnTo>
                <a:lnTo>
                  <a:pt x="64339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099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78" y="2952750"/>
            <a:ext cx="2406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nuestra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tener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vision general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mismos.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5997" y="311658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8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20" y="690499"/>
            <a:ext cx="23837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perfil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3326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290" y="826134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cuentas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 financiero.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3618" y="2698242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80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021" y="2971292"/>
            <a:ext cx="24949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estado contable.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9347" y="4771644"/>
            <a:ext cx="2903220" cy="1884680"/>
            <a:chOff x="879347" y="4771644"/>
            <a:chExt cx="2903220" cy="1884680"/>
          </a:xfrm>
        </p:grpSpPr>
        <p:sp>
          <p:nvSpPr>
            <p:cNvPr id="14" name="object 14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1193800" y="1641373"/>
                  </a:moveTo>
                  <a:lnTo>
                    <a:pt x="477520" y="1641373"/>
                  </a:lnTo>
                  <a:lnTo>
                    <a:pt x="835660" y="1846541"/>
                  </a:lnTo>
                  <a:lnTo>
                    <a:pt x="1193800" y="1641373"/>
                  </a:lnTo>
                  <a:close/>
                </a:path>
                <a:path w="2865120" h="1846579">
                  <a:moveTo>
                    <a:pt x="2591562" y="0"/>
                  </a:moveTo>
                  <a:lnTo>
                    <a:pt x="273570" y="0"/>
                  </a:lnTo>
                  <a:lnTo>
                    <a:pt x="224395" y="4405"/>
                  </a:lnTo>
                  <a:lnTo>
                    <a:pt x="178111" y="17108"/>
                  </a:lnTo>
                  <a:lnTo>
                    <a:pt x="135493" y="37337"/>
                  </a:lnTo>
                  <a:lnTo>
                    <a:pt x="97311" y="64321"/>
                  </a:lnTo>
                  <a:lnTo>
                    <a:pt x="64339" y="97288"/>
                  </a:lnTo>
                  <a:lnTo>
                    <a:pt x="37349" y="135466"/>
                  </a:lnTo>
                  <a:lnTo>
                    <a:pt x="17114" y="178085"/>
                  </a:lnTo>
                  <a:lnTo>
                    <a:pt x="4407" y="224372"/>
                  </a:lnTo>
                  <a:lnTo>
                    <a:pt x="0" y="273557"/>
                  </a:lnTo>
                  <a:lnTo>
                    <a:pt x="1" y="1367815"/>
                  </a:lnTo>
                  <a:lnTo>
                    <a:pt x="4407" y="1416978"/>
                  </a:lnTo>
                  <a:lnTo>
                    <a:pt x="17114" y="1463261"/>
                  </a:lnTo>
                  <a:lnTo>
                    <a:pt x="37349" y="1505880"/>
                  </a:lnTo>
                  <a:lnTo>
                    <a:pt x="64339" y="1544062"/>
                  </a:lnTo>
                  <a:lnTo>
                    <a:pt x="97311" y="1577033"/>
                  </a:lnTo>
                  <a:lnTo>
                    <a:pt x="135493" y="1604023"/>
                  </a:lnTo>
                  <a:lnTo>
                    <a:pt x="178111" y="1624258"/>
                  </a:lnTo>
                  <a:lnTo>
                    <a:pt x="224395" y="1636965"/>
                  </a:lnTo>
                  <a:lnTo>
                    <a:pt x="273570" y="1641373"/>
                  </a:lnTo>
                  <a:lnTo>
                    <a:pt x="2591562" y="1641373"/>
                  </a:lnTo>
                  <a:lnTo>
                    <a:pt x="2640747" y="1636965"/>
                  </a:lnTo>
                  <a:lnTo>
                    <a:pt x="2687034" y="1624258"/>
                  </a:lnTo>
                  <a:lnTo>
                    <a:pt x="2729653" y="1604023"/>
                  </a:lnTo>
                  <a:lnTo>
                    <a:pt x="2767831" y="1577033"/>
                  </a:lnTo>
                  <a:lnTo>
                    <a:pt x="2800798" y="1544062"/>
                  </a:lnTo>
                  <a:lnTo>
                    <a:pt x="2827781" y="1505880"/>
                  </a:lnTo>
                  <a:lnTo>
                    <a:pt x="2848011" y="1463261"/>
                  </a:lnTo>
                  <a:lnTo>
                    <a:pt x="2860714" y="1416978"/>
                  </a:lnTo>
                  <a:lnTo>
                    <a:pt x="2865118" y="1367815"/>
                  </a:lnTo>
                  <a:lnTo>
                    <a:pt x="2865119" y="273557"/>
                  </a:lnTo>
                  <a:lnTo>
                    <a:pt x="2860714" y="224372"/>
                  </a:lnTo>
                  <a:lnTo>
                    <a:pt x="2848011" y="178085"/>
                  </a:lnTo>
                  <a:lnTo>
                    <a:pt x="2827781" y="135466"/>
                  </a:lnTo>
                  <a:lnTo>
                    <a:pt x="2800798" y="97288"/>
                  </a:lnTo>
                  <a:lnTo>
                    <a:pt x="2767831" y="64321"/>
                  </a:lnTo>
                  <a:lnTo>
                    <a:pt x="2729653" y="37337"/>
                  </a:lnTo>
                  <a:lnTo>
                    <a:pt x="2687034" y="17108"/>
                  </a:lnTo>
                  <a:lnTo>
                    <a:pt x="2640747" y="4405"/>
                  </a:lnTo>
                  <a:lnTo>
                    <a:pt x="259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0" y="273557"/>
                  </a:moveTo>
                  <a:lnTo>
                    <a:pt x="4407" y="224372"/>
                  </a:lnTo>
                  <a:lnTo>
                    <a:pt x="17114" y="178085"/>
                  </a:lnTo>
                  <a:lnTo>
                    <a:pt x="37349" y="135466"/>
                  </a:lnTo>
                  <a:lnTo>
                    <a:pt x="64339" y="97288"/>
                  </a:lnTo>
                  <a:lnTo>
                    <a:pt x="97311" y="64321"/>
                  </a:lnTo>
                  <a:lnTo>
                    <a:pt x="135493" y="37337"/>
                  </a:lnTo>
                  <a:lnTo>
                    <a:pt x="178111" y="17108"/>
                  </a:lnTo>
                  <a:lnTo>
                    <a:pt x="224395" y="4405"/>
                  </a:lnTo>
                  <a:lnTo>
                    <a:pt x="273570" y="0"/>
                  </a:lnTo>
                  <a:lnTo>
                    <a:pt x="477520" y="0"/>
                  </a:lnTo>
                  <a:lnTo>
                    <a:pt x="1193800" y="0"/>
                  </a:lnTo>
                  <a:lnTo>
                    <a:pt x="2591562" y="0"/>
                  </a:lnTo>
                  <a:lnTo>
                    <a:pt x="2640747" y="4405"/>
                  </a:lnTo>
                  <a:lnTo>
                    <a:pt x="2687034" y="17108"/>
                  </a:lnTo>
                  <a:lnTo>
                    <a:pt x="2729653" y="37337"/>
                  </a:lnTo>
                  <a:lnTo>
                    <a:pt x="2767831" y="64321"/>
                  </a:lnTo>
                  <a:lnTo>
                    <a:pt x="2800798" y="97288"/>
                  </a:lnTo>
                  <a:lnTo>
                    <a:pt x="2827781" y="135466"/>
                  </a:lnTo>
                  <a:lnTo>
                    <a:pt x="2848011" y="178085"/>
                  </a:lnTo>
                  <a:lnTo>
                    <a:pt x="2860714" y="224372"/>
                  </a:lnTo>
                  <a:lnTo>
                    <a:pt x="2865119" y="273557"/>
                  </a:lnTo>
                  <a:lnTo>
                    <a:pt x="2865119" y="957465"/>
                  </a:lnTo>
                  <a:lnTo>
                    <a:pt x="2865119" y="1367815"/>
                  </a:lnTo>
                  <a:lnTo>
                    <a:pt x="2860714" y="1416978"/>
                  </a:lnTo>
                  <a:lnTo>
                    <a:pt x="2848011" y="1463261"/>
                  </a:lnTo>
                  <a:lnTo>
                    <a:pt x="2827781" y="1505880"/>
                  </a:lnTo>
                  <a:lnTo>
                    <a:pt x="2800798" y="1544062"/>
                  </a:lnTo>
                  <a:lnTo>
                    <a:pt x="2767831" y="1577033"/>
                  </a:lnTo>
                  <a:lnTo>
                    <a:pt x="2729653" y="1604023"/>
                  </a:lnTo>
                  <a:lnTo>
                    <a:pt x="2687034" y="1624258"/>
                  </a:lnTo>
                  <a:lnTo>
                    <a:pt x="2640747" y="1636965"/>
                  </a:lnTo>
                  <a:lnTo>
                    <a:pt x="2591562" y="1641373"/>
                  </a:lnTo>
                  <a:lnTo>
                    <a:pt x="1193800" y="1641373"/>
                  </a:lnTo>
                  <a:lnTo>
                    <a:pt x="835660" y="1846541"/>
                  </a:lnTo>
                  <a:lnTo>
                    <a:pt x="477520" y="1641373"/>
                  </a:lnTo>
                  <a:lnTo>
                    <a:pt x="273570" y="1641373"/>
                  </a:lnTo>
                  <a:lnTo>
                    <a:pt x="224395" y="1636965"/>
                  </a:lnTo>
                  <a:lnTo>
                    <a:pt x="178111" y="1624258"/>
                  </a:lnTo>
                  <a:lnTo>
                    <a:pt x="135493" y="1604023"/>
                  </a:lnTo>
                  <a:lnTo>
                    <a:pt x="97311" y="1577033"/>
                  </a:lnTo>
                  <a:lnTo>
                    <a:pt x="64339" y="1544062"/>
                  </a:lnTo>
                  <a:lnTo>
                    <a:pt x="37349" y="1505880"/>
                  </a:lnTo>
                  <a:lnTo>
                    <a:pt x="17114" y="1463261"/>
                  </a:lnTo>
                  <a:lnTo>
                    <a:pt x="4407" y="1416978"/>
                  </a:lnTo>
                  <a:lnTo>
                    <a:pt x="0" y="1367802"/>
                  </a:lnTo>
                  <a:lnTo>
                    <a:pt x="0" y="957465"/>
                  </a:lnTo>
                  <a:lnTo>
                    <a:pt x="0" y="273557"/>
                  </a:lnTo>
                  <a:close/>
                </a:path>
              </a:pathLst>
            </a:custGeom>
            <a:ln w="381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3419" y="5064378"/>
            <a:ext cx="24733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381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deuda.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5997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1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19" y="1641373"/>
                </a:lnTo>
                <a:lnTo>
                  <a:pt x="273557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0" y="5180203"/>
            <a:ext cx="23837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y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evolución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6061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8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2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20" y="1641373"/>
                </a:lnTo>
                <a:lnTo>
                  <a:pt x="273558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7996" y="5180203"/>
            <a:ext cx="23780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evaluar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solicitud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cliente, 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decidir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concedemos</a:t>
            </a:r>
            <a:r>
              <a:rPr kumimoji="0" sz="14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2022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F3FE8A0-2EE3-AA0E-3DD0-CD34340FF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1134" y="0"/>
            <a:ext cx="7669732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F2C7DC-358B-6C51-B10B-773CFBC080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7000" y="0"/>
            <a:ext cx="172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1201</Words>
  <Application>Microsoft Office PowerPoint</Application>
  <PresentationFormat>Panorámica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NETMIND 2019 - 01</vt:lpstr>
      <vt:lpstr>1_Office Theme</vt:lpstr>
      <vt:lpstr>1_NETMIND 2019 - 01</vt:lpstr>
      <vt:lpstr>Reto 4: Capa de Persistencia [Equipo 2]</vt:lpstr>
      <vt:lpstr>El cuarto reto: R4</vt:lpstr>
      <vt:lpstr>El cuarto reto: R4</vt:lpstr>
      <vt:lpstr>Simularemos un sprint de scrum</vt:lpstr>
      <vt:lpstr>Itenerario</vt:lpstr>
      <vt:lpstr>Qué se espera</vt:lpstr>
      <vt:lpstr>Historias de usuario y requerimientos</vt:lpstr>
      <vt:lpstr>Presentación de PowerPoint</vt:lpstr>
      <vt:lpstr>Presentación de PowerPoint</vt:lpstr>
      <vt:lpstr>Configurar Sistema de Gestión de Base de Datos</vt:lpstr>
      <vt:lpstr>Reto 4: Configurar SGBD</vt:lpstr>
      <vt:lpstr>Reto 4: Configurar SGBD</vt:lpstr>
      <vt:lpstr>Reto 4: Configurar SGBD</vt:lpstr>
      <vt:lpstr>Implementar Capa de Persistencia</vt:lpstr>
      <vt:lpstr>Reto 4: Implementar Capa de Persistencia</vt:lpstr>
      <vt:lpstr>Test para garantizar Capa de Persistencia</vt:lpstr>
      <vt:lpstr>Reto 4: Test para garantizar Capa de Persistencia</vt:lpstr>
      <vt:lpstr>FIN Reto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R4 - Reto Caso Práctico</dc:title>
  <dc:subject>Programa de Capacitación Java</dc:subject>
  <dc:creator>Andy Baraja</dc:creator>
  <cp:lastModifiedBy>Presa, Juan Jose (DXC FDS)</cp:lastModifiedBy>
  <cp:revision>9</cp:revision>
  <dcterms:created xsi:type="dcterms:W3CDTF">2023-11-08T15:47:33Z</dcterms:created>
  <dcterms:modified xsi:type="dcterms:W3CDTF">2023-11-26T11:00:11Z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2023-11-08T00:00:00Z</vt:filetime>
  </property>
</Properties>
</file>