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5" r:id="rId1"/>
  </p:sldMasterIdLst>
  <p:sldIdLst>
    <p:sldId id="256" r:id="rId2"/>
    <p:sldId id="258" r:id="rId3"/>
    <p:sldId id="260" r:id="rId4"/>
    <p:sldId id="280" r:id="rId5"/>
    <p:sldId id="281" r:id="rId6"/>
    <p:sldId id="257" r:id="rId7"/>
    <p:sldId id="259"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5"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ardo Moctezuma Flores" initials="LMF"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7"/>
    <p:restoredTop sz="94557"/>
  </p:normalViewPr>
  <p:slideViewPr>
    <p:cSldViewPr snapToGrid="0" snapToObjects="1">
      <p:cViewPr>
        <p:scale>
          <a:sx n="100" d="100"/>
          <a:sy n="100" d="100"/>
        </p:scale>
        <p:origin x="95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08895F0-3B93-784C-99F5-9A6C4BCF973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82063-ADAD-3F43-9188-E15D98FF3DB8}"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A82063-ADAD-3F43-9188-E15D98FF3DB8}" type="datetimeFigureOut">
              <a:rPr lang="en-US" smtClean="0"/>
              <a:t>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A82063-ADAD-3F43-9188-E15D98FF3DB8}" type="datetimeFigureOut">
              <a:rPr lang="en-US" smtClean="0"/>
              <a:t>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82063-ADAD-3F43-9188-E15D98FF3DB8}"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A82063-ADAD-3F43-9188-E15D98FF3DB8}"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A82063-ADAD-3F43-9188-E15D98FF3DB8}" type="datetimeFigureOut">
              <a:rPr lang="en-US" smtClean="0"/>
              <a:t>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A82063-ADAD-3F43-9188-E15D98FF3DB8}" type="datetimeFigureOut">
              <a:rPr lang="en-US" smtClean="0"/>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82063-ADAD-3F43-9188-E15D98FF3DB8}" type="datetimeFigureOut">
              <a:rPr lang="en-US" smtClean="0"/>
              <a:t>12/2/19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82063-ADAD-3F43-9188-E15D98FF3DB8}"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82063-ADAD-3F43-9188-E15D98FF3DB8}" type="datetimeFigureOut">
              <a:rPr lang="en-US" smtClean="0"/>
              <a:t>12/2/19</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8895F0-3B93-784C-99F5-9A6C4BCF973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9A82063-ADAD-3F43-9188-E15D98FF3DB8}" type="datetimeFigureOut">
              <a:rPr lang="en-US" smtClean="0"/>
              <a:t>12/2/19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08895F0-3B93-784C-99F5-9A6C4BCF973A}" type="slidenum">
              <a:rPr lang="en-US" smtClean="0"/>
              <a:t>‹#›</a:t>
            </a:fld>
            <a:endParaRPr lang="en-US" dirty="0"/>
          </a:p>
        </p:txBody>
      </p:sp>
    </p:spTree>
    <p:extLst>
      <p:ext uri="{BB962C8B-B14F-4D97-AF65-F5344CB8AC3E}">
        <p14:creationId xmlns:p14="http://schemas.microsoft.com/office/powerpoint/2010/main" val="1836998575"/>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 id="21474841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3.xml.rels><?xml version="1.0" encoding="UTF-8" standalone="yes"?>
<Relationships xmlns="http://schemas.openxmlformats.org/package/2006/relationships"><Relationship Id="rId3" Type="http://schemas.openxmlformats.org/officeDocument/2006/relationships/hyperlink" Target="https://www.computerhope.com/jargon/program.htm" TargetMode="External"/><Relationship Id="rId4" Type="http://schemas.openxmlformats.org/officeDocument/2006/relationships/hyperlink" Target="https://docs.python.org/3/" TargetMode="External"/><Relationship Id="rId5" Type="http://schemas.openxmlformats.org/officeDocument/2006/relationships/hyperlink" Target="https://stackoverflow.com/" TargetMode="External"/><Relationship Id="rId1" Type="http://schemas.openxmlformats.org/officeDocument/2006/relationships/slideLayout" Target="../slideLayouts/slideLayout2.xml"/><Relationship Id="rId2" Type="http://schemas.openxmlformats.org/officeDocument/2006/relationships/hyperlink" Target="https://www.brainyquote.com/lists/authors/top-10-albert-einstein-quotes?gclid=CjwKCAiAzuPuBRAIEiwAkkmOSF0puirScNR1KYRgfBuj226LdF_Hf6utt0ZADl3EUVu6WERd0C1YyBoC3WAQAvD_Bw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991" y="1292730"/>
            <a:ext cx="9878786" cy="1645920"/>
          </a:xfrm>
        </p:spPr>
        <p:txBody>
          <a:bodyPr/>
          <a:lstStyle/>
          <a:p>
            <a:pPr algn="ctr"/>
            <a:r>
              <a:rPr lang="en-US" dirty="0" smtClean="0">
                <a:latin typeface="Lucida Grande" charset="0"/>
                <a:ea typeface="Lucida Grande" charset="0"/>
                <a:cs typeface="Lucida Grande" charset="0"/>
              </a:rPr>
              <a:t>Text File Comparer Automation Project</a:t>
            </a:r>
            <a:endParaRPr lang="en-US" dirty="0">
              <a:latin typeface="Lucida Grande" charset="0"/>
              <a:ea typeface="Lucida Grande" charset="0"/>
              <a:cs typeface="Lucida Grande" charset="0"/>
            </a:endParaRPr>
          </a:p>
        </p:txBody>
      </p:sp>
      <p:sp>
        <p:nvSpPr>
          <p:cNvPr id="3" name="Subtitle 2"/>
          <p:cNvSpPr>
            <a:spLocks noGrp="1"/>
          </p:cNvSpPr>
          <p:nvPr>
            <p:ph type="subTitle" idx="1"/>
          </p:nvPr>
        </p:nvSpPr>
        <p:spPr>
          <a:xfrm>
            <a:off x="1383555" y="3585395"/>
            <a:ext cx="8825658" cy="861420"/>
          </a:xfrm>
        </p:spPr>
        <p:txBody>
          <a:bodyPr>
            <a:noAutofit/>
          </a:bodyPr>
          <a:lstStyle/>
          <a:p>
            <a:pPr algn="ctr"/>
            <a:r>
              <a:rPr lang="en-US" sz="3600" dirty="0" smtClean="0">
                <a:latin typeface="Lucida Grande" charset="0"/>
                <a:ea typeface="Lucida Grande" charset="0"/>
                <a:cs typeface="Lucida Grande" charset="0"/>
              </a:rPr>
              <a:t>By</a:t>
            </a:r>
          </a:p>
          <a:p>
            <a:pPr algn="ctr"/>
            <a:r>
              <a:rPr lang="en-US" sz="3600" dirty="0" smtClean="0">
                <a:latin typeface="Lucida Grande" charset="0"/>
                <a:ea typeface="Lucida Grande" charset="0"/>
                <a:cs typeface="Lucida Grande" charset="0"/>
              </a:rPr>
              <a:t>JUAN MOCTEZUMA</a:t>
            </a:r>
            <a:endParaRPr lang="en-US" sz="3600" dirty="0">
              <a:latin typeface="Lucida Grande" charset="0"/>
              <a:ea typeface="Lucida Grande" charset="0"/>
              <a:cs typeface="Lucida Grande" charset="0"/>
            </a:endParaRPr>
          </a:p>
        </p:txBody>
      </p:sp>
    </p:spTree>
    <p:extLst>
      <p:ext uri="{BB962C8B-B14F-4D97-AF65-F5344CB8AC3E}">
        <p14:creationId xmlns:p14="http://schemas.microsoft.com/office/powerpoint/2010/main" val="60214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What did the process look like when done manually? (Part </a:t>
            </a:r>
            <a:r>
              <a:rPr lang="en-US" dirty="0" smtClean="0">
                <a:latin typeface="Lucida Grande" charset="0"/>
                <a:ea typeface="Lucida Grande" charset="0"/>
                <a:cs typeface="Lucida Grande" charset="0"/>
              </a:rPr>
              <a:t>4)</a:t>
            </a:r>
            <a:endParaRPr lang="en-US" dirty="0"/>
          </a:p>
        </p:txBody>
      </p:sp>
      <p:sp>
        <p:nvSpPr>
          <p:cNvPr id="3" name="Content Placeholder 2"/>
          <p:cNvSpPr>
            <a:spLocks noGrp="1"/>
          </p:cNvSpPr>
          <p:nvPr>
            <p:ph idx="1"/>
          </p:nvPr>
        </p:nvSpPr>
        <p:spPr>
          <a:xfrm>
            <a:off x="1154953" y="2323281"/>
            <a:ext cx="9484017" cy="3416300"/>
          </a:xfrm>
        </p:spPr>
        <p:txBody>
          <a:bodyPr/>
          <a:lstStyle/>
          <a:p>
            <a:r>
              <a:rPr lang="en-US" dirty="0" smtClean="0">
                <a:latin typeface="Lucida Grande" charset="0"/>
                <a:ea typeface="Lucida Grande" charset="0"/>
                <a:cs typeface="Lucida Grande" charset="0"/>
              </a:rPr>
              <a:t>When the </a:t>
            </a:r>
            <a:r>
              <a:rPr lang="en-US" dirty="0" smtClean="0">
                <a:latin typeface="Lucida Grande" charset="0"/>
                <a:ea typeface="Lucida Grande" charset="0"/>
                <a:cs typeface="Lucida Grande" charset="0"/>
              </a:rPr>
              <a:t>number of exclusion IDs didn’t </a:t>
            </a:r>
            <a:r>
              <a:rPr lang="en-US" dirty="0">
                <a:latin typeface="Lucida Grande" charset="0"/>
                <a:ea typeface="Lucida Grande" charset="0"/>
                <a:cs typeface="Lucida Grande" charset="0"/>
              </a:rPr>
              <a:t>match, </a:t>
            </a:r>
            <a:r>
              <a:rPr lang="en-US" dirty="0" smtClean="0">
                <a:latin typeface="Lucida Grande" charset="0"/>
                <a:ea typeface="Lucida Grande" charset="0"/>
                <a:cs typeface="Lucida Grande" charset="0"/>
              </a:rPr>
              <a:t>manual </a:t>
            </a:r>
            <a:r>
              <a:rPr lang="en-US" dirty="0">
                <a:latin typeface="Lucida Grande" charset="0"/>
                <a:ea typeface="Lucida Grande" charset="0"/>
                <a:cs typeface="Lucida Grande" charset="0"/>
              </a:rPr>
              <a:t>labor </a:t>
            </a:r>
            <a:r>
              <a:rPr lang="en-US" dirty="0" smtClean="0">
                <a:latin typeface="Lucida Grande" charset="0"/>
                <a:ea typeface="Lucida Grande" charset="0"/>
                <a:cs typeface="Lucida Grande" charset="0"/>
              </a:rPr>
              <a:t>would become tedious</a:t>
            </a:r>
            <a:r>
              <a:rPr lang="en-US" dirty="0" smtClean="0">
                <a:latin typeface="Lucida Grande" charset="0"/>
                <a:ea typeface="Lucida Grande" charset="0"/>
                <a:cs typeface="Lucida Grande" charset="0"/>
              </a:rPr>
              <a:t>. </a:t>
            </a:r>
            <a:r>
              <a:rPr lang="en-US" dirty="0" smtClean="0">
                <a:latin typeface="Lucida Grande" charset="0"/>
                <a:ea typeface="Lucida Grande" charset="0"/>
                <a:cs typeface="Lucida Grande" charset="0"/>
              </a:rPr>
              <a:t>Please look at the circled blank cells on the picture below.</a:t>
            </a:r>
            <a:endParaRPr lang="en-US" dirty="0">
              <a:latin typeface="Lucida Grande" charset="0"/>
              <a:ea typeface="Lucida Grande" charset="0"/>
              <a:cs typeface="Lucida Grand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21" y="2987313"/>
            <a:ext cx="4483511" cy="3648270"/>
          </a:xfrm>
          <a:prstGeom prst="rect">
            <a:avLst/>
          </a:prstGeom>
        </p:spPr>
      </p:pic>
      <p:sp>
        <p:nvSpPr>
          <p:cNvPr id="5" name="Oval 4"/>
          <p:cNvSpPr/>
          <p:nvPr/>
        </p:nvSpPr>
        <p:spPr>
          <a:xfrm>
            <a:off x="3694733" y="5588516"/>
            <a:ext cx="1420337" cy="151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5323170" y="5819824"/>
            <a:ext cx="1420337" cy="151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a:off x="2844800" y="5664048"/>
            <a:ext cx="606321"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4610100" y="5895204"/>
            <a:ext cx="606321"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4502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Wouldn’t it be more practical to automate this process?</a:t>
            </a:r>
            <a:endParaRPr lang="en-US" dirty="0">
              <a:latin typeface="Lucida Grande" charset="0"/>
              <a:ea typeface="Lucida Grande" charset="0"/>
              <a:cs typeface="Lucida Grande" charset="0"/>
            </a:endParaRPr>
          </a:p>
        </p:txBody>
      </p:sp>
      <p:sp>
        <p:nvSpPr>
          <p:cNvPr id="3" name="Content Placeholder 2"/>
          <p:cNvSpPr>
            <a:spLocks noGrp="1"/>
          </p:cNvSpPr>
          <p:nvPr>
            <p:ph idx="1"/>
          </p:nvPr>
        </p:nvSpPr>
        <p:spPr>
          <a:xfrm>
            <a:off x="1154954" y="2327728"/>
            <a:ext cx="8761412" cy="3416300"/>
          </a:xfrm>
        </p:spPr>
        <p:txBody>
          <a:bodyPr/>
          <a:lstStyle/>
          <a:p>
            <a:r>
              <a:rPr lang="en-US" dirty="0" smtClean="0">
                <a:latin typeface="Lucida Grande" charset="0"/>
                <a:ea typeface="Lucida Grande" charset="0"/>
                <a:cs typeface="Lucida Grande" charset="0"/>
              </a:rPr>
              <a:t>This process </a:t>
            </a:r>
            <a:r>
              <a:rPr lang="en-US" dirty="0" smtClean="0">
                <a:latin typeface="Lucida Grande" charset="0"/>
                <a:ea typeface="Lucida Grande" charset="0"/>
                <a:cs typeface="Lucida Grande" charset="0"/>
              </a:rPr>
              <a:t>may not </a:t>
            </a:r>
            <a:r>
              <a:rPr lang="en-US" dirty="0" smtClean="0">
                <a:latin typeface="Lucida Grande" charset="0"/>
                <a:ea typeface="Lucida Grande" charset="0"/>
                <a:cs typeface="Lucida Grande" charset="0"/>
              </a:rPr>
              <a:t>seem too </a:t>
            </a:r>
            <a:r>
              <a:rPr lang="en-US" dirty="0" smtClean="0">
                <a:latin typeface="Lucida Grande" charset="0"/>
                <a:ea typeface="Lucida Grande" charset="0"/>
                <a:cs typeface="Lucida Grande" charset="0"/>
              </a:rPr>
              <a:t>difficult and </a:t>
            </a:r>
            <a:r>
              <a:rPr lang="en-US" dirty="0" smtClean="0">
                <a:latin typeface="Lucida Grande" charset="0"/>
                <a:ea typeface="Lucida Grande" charset="0"/>
                <a:cs typeface="Lucida Grande" charset="0"/>
              </a:rPr>
              <a:t>it may </a:t>
            </a:r>
            <a:r>
              <a:rPr lang="en-US" dirty="0" smtClean="0">
                <a:latin typeface="Lucida Grande" charset="0"/>
                <a:ea typeface="Lucida Grande" charset="0"/>
                <a:cs typeface="Lucida Grande" charset="0"/>
              </a:rPr>
              <a:t>not require advanced knowledge in Microsoft Excel, </a:t>
            </a:r>
            <a:r>
              <a:rPr lang="en-US" dirty="0" smtClean="0">
                <a:latin typeface="Lucida Grande" charset="0"/>
                <a:ea typeface="Lucida Grande" charset="0"/>
                <a:cs typeface="Lucida Grande" charset="0"/>
              </a:rPr>
              <a:t>however, it </a:t>
            </a:r>
            <a:r>
              <a:rPr lang="en-US" dirty="0" smtClean="0">
                <a:latin typeface="Lucida Grande" charset="0"/>
                <a:ea typeface="Lucida Grande" charset="0"/>
                <a:cs typeface="Lucida Grande" charset="0"/>
              </a:rPr>
              <a:t>is time consuming and unnecessary.</a:t>
            </a:r>
          </a:p>
          <a:p>
            <a:r>
              <a:rPr lang="en-US" dirty="0" smtClean="0">
                <a:latin typeface="Lucida Grande" charset="0"/>
                <a:ea typeface="Lucida Grande" charset="0"/>
                <a:cs typeface="Lucida Grande" charset="0"/>
              </a:rPr>
              <a:t>There is no denying that most technical processes are still required to be performed by humans, but it is both more time and resource efficient to have a script or code that can handle copying and pasting large amounts of data from different paths (with several folders within), and display the results in a matter of seconds!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974" y="4721122"/>
            <a:ext cx="2049370" cy="2045812"/>
          </a:xfrm>
          <a:prstGeom prst="rect">
            <a:avLst/>
          </a:prstGeom>
        </p:spPr>
      </p:pic>
    </p:spTree>
    <p:extLst>
      <p:ext uri="{BB962C8B-B14F-4D97-AF65-F5344CB8AC3E}">
        <p14:creationId xmlns:p14="http://schemas.microsoft.com/office/powerpoint/2010/main" val="810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What </a:t>
            </a:r>
            <a:r>
              <a:rPr lang="en-US" dirty="0">
                <a:latin typeface="Lucida Grande" charset="0"/>
                <a:ea typeface="Lucida Grande" charset="0"/>
                <a:cs typeface="Lucida Grande" charset="0"/>
              </a:rPr>
              <a:t>did </a:t>
            </a:r>
            <a:r>
              <a:rPr lang="en-US" dirty="0" smtClean="0">
                <a:latin typeface="Lucida Grande" charset="0"/>
                <a:ea typeface="Lucida Grande" charset="0"/>
                <a:cs typeface="Lucida Grande" charset="0"/>
              </a:rPr>
              <a:t>results </a:t>
            </a:r>
            <a:r>
              <a:rPr lang="en-US" dirty="0" smtClean="0">
                <a:latin typeface="Lucida Grande" charset="0"/>
                <a:ea typeface="Lucida Grande" charset="0"/>
                <a:cs typeface="Lucida Grande" charset="0"/>
              </a:rPr>
              <a:t>look </a:t>
            </a:r>
            <a:r>
              <a:rPr lang="en-US" dirty="0" smtClean="0">
                <a:latin typeface="Lucida Grande" charset="0"/>
                <a:ea typeface="Lucida Grande" charset="0"/>
                <a:cs typeface="Lucida Grande" charset="0"/>
              </a:rPr>
              <a:t>like </a:t>
            </a:r>
            <a:r>
              <a:rPr lang="en-US" dirty="0">
                <a:latin typeface="Lucida Grande" charset="0"/>
                <a:ea typeface="Lucida Grande" charset="0"/>
                <a:cs typeface="Lucida Grande" charset="0"/>
              </a:rPr>
              <a:t>when </a:t>
            </a:r>
            <a:r>
              <a:rPr lang="en-US" dirty="0" smtClean="0">
                <a:latin typeface="Lucida Grande" charset="0"/>
                <a:ea typeface="Lucida Grande" charset="0"/>
                <a:cs typeface="Lucida Grande" charset="0"/>
              </a:rPr>
              <a:t>the process was automated?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116" y="2748692"/>
            <a:ext cx="6115957" cy="36140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44" y="2838774"/>
            <a:ext cx="4330699" cy="3523925"/>
          </a:xfrm>
          <a:prstGeom prst="rect">
            <a:avLst/>
          </a:prstGeom>
        </p:spPr>
      </p:pic>
      <p:sp>
        <p:nvSpPr>
          <p:cNvPr id="8" name="Striped Right Arrow 7"/>
          <p:cNvSpPr/>
          <p:nvPr/>
        </p:nvSpPr>
        <p:spPr>
          <a:xfrm>
            <a:off x="5000966" y="4339479"/>
            <a:ext cx="484687" cy="522514"/>
          </a:xfrm>
          <a:prstGeom prst="strip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
          </p:nvPr>
        </p:nvSpPr>
        <p:spPr>
          <a:xfrm>
            <a:off x="1154954" y="2384878"/>
            <a:ext cx="8761412" cy="3416300"/>
          </a:xfrm>
        </p:spPr>
        <p:txBody>
          <a:bodyPr/>
          <a:lstStyle/>
          <a:p>
            <a:r>
              <a:rPr lang="en-US" dirty="0">
                <a:latin typeface="Lucida Grande" charset="0"/>
                <a:ea typeface="Lucida Grande" charset="0"/>
                <a:cs typeface="Lucida Grande" charset="0"/>
              </a:rPr>
              <a:t>T</a:t>
            </a:r>
            <a:r>
              <a:rPr lang="en-US" dirty="0" smtClean="0">
                <a:latin typeface="Lucida Grande" charset="0"/>
                <a:ea typeface="Lucida Grande" charset="0"/>
                <a:cs typeface="Lucida Grande" charset="0"/>
              </a:rPr>
              <a:t>he picture to the right represents the Python script’s outcome. </a:t>
            </a:r>
            <a:endParaRPr lang="en-US" dirty="0">
              <a:latin typeface="Lucida Grande" charset="0"/>
              <a:ea typeface="Lucida Grande" charset="0"/>
              <a:cs typeface="Lucida Grande" charset="0"/>
            </a:endParaRPr>
          </a:p>
        </p:txBody>
      </p:sp>
      <p:sp>
        <p:nvSpPr>
          <p:cNvPr id="11" name="Oval 10"/>
          <p:cNvSpPr/>
          <p:nvPr/>
        </p:nvSpPr>
        <p:spPr>
          <a:xfrm>
            <a:off x="5397773" y="4861993"/>
            <a:ext cx="1825329" cy="2099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971031" y="4683833"/>
            <a:ext cx="1825329" cy="224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2455306" y="5586689"/>
            <a:ext cx="952316" cy="1036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884161" y="5350963"/>
            <a:ext cx="952316" cy="1036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0461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a:t>
            </a:r>
            <a:r>
              <a:rPr lang="en-US" dirty="0" smtClean="0">
                <a:latin typeface="Lucida Grande" charset="0"/>
                <a:ea typeface="Lucida Grande" charset="0"/>
                <a:cs typeface="Lucida Grande" charset="0"/>
              </a:rPr>
              <a:t>is the Text File Comparer different? (Part 1)</a:t>
            </a:r>
            <a:endParaRPr lang="en-US" dirty="0"/>
          </a:p>
        </p:txBody>
      </p:sp>
      <p:sp>
        <p:nvSpPr>
          <p:cNvPr id="3" name="Content Placeholder 2"/>
          <p:cNvSpPr>
            <a:spLocks noGrp="1"/>
          </p:cNvSpPr>
          <p:nvPr>
            <p:ph idx="1"/>
          </p:nvPr>
        </p:nvSpPr>
        <p:spPr>
          <a:xfrm>
            <a:off x="1154953" y="2333677"/>
            <a:ext cx="8761412" cy="3416300"/>
          </a:xfrm>
        </p:spPr>
        <p:txBody>
          <a:bodyPr/>
          <a:lstStyle/>
          <a:p>
            <a:r>
              <a:rPr lang="en-US" dirty="0" smtClean="0">
                <a:latin typeface="Lucida Grande" charset="0"/>
                <a:ea typeface="Lucida Grande" charset="0"/>
                <a:cs typeface="Lucida Grande" charset="0"/>
              </a:rPr>
              <a:t>In order for any Python code to run on any computer (Mac or Windows), an Integrated Development Environment or IDE (which is the ‘platform’ or program used to run the actual language) needs to be installed.</a:t>
            </a:r>
          </a:p>
          <a:p>
            <a:r>
              <a:rPr lang="en-US" dirty="0" smtClean="0">
                <a:latin typeface="Lucida Grande" charset="0"/>
                <a:ea typeface="Lucida Grande" charset="0"/>
                <a:cs typeface="Lucida Grande" charset="0"/>
              </a:rPr>
              <a:t>In this case the author used PyCharm CE (IDE) on a MacBook.</a:t>
            </a:r>
          </a:p>
          <a:p>
            <a:r>
              <a:rPr lang="en-US" dirty="0" smtClean="0">
                <a:latin typeface="Lucida Grande" charset="0"/>
                <a:ea typeface="Lucida Grande" charset="0"/>
                <a:cs typeface="Lucida Grande" charset="0"/>
              </a:rPr>
              <a:t>Once the code starts running, it will prompt the user to enter the name of the client, in this case ‘</a:t>
            </a:r>
            <a:r>
              <a:rPr lang="en-US" i="1" dirty="0" smtClean="0">
                <a:latin typeface="Lucida Grande" charset="0"/>
                <a:ea typeface="Lucida Grande" charset="0"/>
                <a:cs typeface="Lucida Grande" charset="0"/>
              </a:rPr>
              <a:t>Client_Z</a:t>
            </a:r>
            <a:r>
              <a:rPr lang="en-US" dirty="0" smtClean="0">
                <a:latin typeface="Lucida Grande" charset="0"/>
                <a:ea typeface="Lucida Grande" charset="0"/>
                <a:cs typeface="Lucida Grande" charset="0"/>
              </a:rPr>
              <a:t>’ and the current quarter linked to the folders containing the most recent data or BDE IDs.</a:t>
            </a:r>
          </a:p>
          <a:p>
            <a:r>
              <a:rPr lang="en-US" dirty="0" smtClean="0">
                <a:latin typeface="Lucida Grande" charset="0"/>
                <a:ea typeface="Lucida Grande" charset="0"/>
                <a:cs typeface="Lucida Grande" charset="0"/>
              </a:rPr>
              <a:t>The user simply needs to type those 2 aspects and the code will do the rest. The previous quarter gets selected automatically.</a:t>
            </a:r>
            <a:endParaRPr lang="en-US" dirty="0">
              <a:latin typeface="Lucida Grande" charset="0"/>
              <a:ea typeface="Lucida Grande" charset="0"/>
              <a:cs typeface="Lucida Grand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10" y="5468115"/>
            <a:ext cx="10473880" cy="934907"/>
          </a:xfrm>
          <a:prstGeom prst="rect">
            <a:avLst/>
          </a:prstGeom>
        </p:spPr>
      </p:pic>
      <p:sp>
        <p:nvSpPr>
          <p:cNvPr id="5" name="Oval 4"/>
          <p:cNvSpPr/>
          <p:nvPr/>
        </p:nvSpPr>
        <p:spPr>
          <a:xfrm>
            <a:off x="8619344" y="5688376"/>
            <a:ext cx="1019331" cy="2864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0225970" y="5895860"/>
            <a:ext cx="1019331" cy="2864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H="1">
            <a:off x="8619344" y="6282618"/>
            <a:ext cx="7042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9250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is the Text File Comparer different? (Part </a:t>
            </a:r>
            <a:r>
              <a:rPr lang="en-US" dirty="0" smtClean="0">
                <a:latin typeface="Lucida Grande" charset="0"/>
                <a:ea typeface="Lucida Grande" charset="0"/>
                <a:cs typeface="Lucida Grande" charset="0"/>
              </a:rPr>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8777" y="2323281"/>
            <a:ext cx="5438203" cy="4403434"/>
          </a:xfrm>
        </p:spPr>
      </p:pic>
      <p:sp>
        <p:nvSpPr>
          <p:cNvPr id="7" name="TextBox 6"/>
          <p:cNvSpPr txBox="1"/>
          <p:nvPr/>
        </p:nvSpPr>
        <p:spPr>
          <a:xfrm>
            <a:off x="459043" y="2323281"/>
            <a:ext cx="4660491" cy="4131900"/>
          </a:xfrm>
          <a:prstGeom prst="rect">
            <a:avLst/>
          </a:prstGeom>
          <a:noFill/>
        </p:spPr>
        <p:txBody>
          <a:bodyPr wrap="square" rtlCol="0">
            <a:spAutoFit/>
          </a:bodyPr>
          <a:lstStyle/>
          <a:p>
            <a:r>
              <a:rPr lang="en-US" sz="1750" dirty="0" smtClean="0">
                <a:latin typeface="Lucida Grande" charset="0"/>
                <a:ea typeface="Lucida Grande" charset="0"/>
                <a:cs typeface="Lucida Grande" charset="0"/>
              </a:rPr>
              <a:t>Right after the user inputs the client and current quarter, every available category (divisional manager, manager, wholesaler) will get printed or displayed. If the client doesn’t have ‘divisional manager</a:t>
            </a:r>
            <a:r>
              <a:rPr lang="en-US" sz="1750" dirty="0" smtClean="0">
                <a:latin typeface="Lucida Grande" charset="0"/>
                <a:ea typeface="Lucida Grande" charset="0"/>
                <a:cs typeface="Lucida Grande" charset="0"/>
              </a:rPr>
              <a:t>’ as a category, </a:t>
            </a:r>
            <a:r>
              <a:rPr lang="en-US" sz="1750" dirty="0" smtClean="0">
                <a:latin typeface="Lucida Grande" charset="0"/>
                <a:ea typeface="Lucida Grande" charset="0"/>
                <a:cs typeface="Lucida Grande" charset="0"/>
              </a:rPr>
              <a:t>then a note will show up. Please recall that the purpose of this script is to extract the data from the txt files </a:t>
            </a:r>
            <a:r>
              <a:rPr lang="mr-IN" sz="1750" dirty="0" smtClean="0">
                <a:latin typeface="Lucida Grande" charset="0"/>
                <a:ea typeface="Lucida Grande" charset="0"/>
                <a:cs typeface="Lucida Grande" charset="0"/>
              </a:rPr>
              <a:t>–</a:t>
            </a:r>
            <a:r>
              <a:rPr lang="en-US" sz="1750" dirty="0" smtClean="0">
                <a:latin typeface="Lucida Grande" charset="0"/>
                <a:ea typeface="Lucida Grande" charset="0"/>
                <a:cs typeface="Lucida Grande" charset="0"/>
              </a:rPr>
              <a:t> BDE ID lists, print those side by side, and compare those by assigning ‘True’ or ‘False’. Although we only care about the exclusions (BDE IDs), it is important to display all data from the text files and make sure the correct files are being compared.</a:t>
            </a:r>
            <a:endParaRPr lang="en-US" sz="1750" dirty="0">
              <a:latin typeface="Lucida Grande" charset="0"/>
              <a:ea typeface="Lucida Grande" charset="0"/>
              <a:cs typeface="Lucida Grande" charset="0"/>
            </a:endParaRPr>
          </a:p>
        </p:txBody>
      </p:sp>
      <p:cxnSp>
        <p:nvCxnSpPr>
          <p:cNvPr id="9" name="Straight Arrow Connector 8"/>
          <p:cNvCxnSpPr/>
          <p:nvPr/>
        </p:nvCxnSpPr>
        <p:spPr>
          <a:xfrm>
            <a:off x="5786438" y="3190157"/>
            <a:ext cx="382339"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a:xfrm>
            <a:off x="5786438" y="6351519"/>
            <a:ext cx="382339"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11" name="Oval 10"/>
          <p:cNvSpPr/>
          <p:nvPr/>
        </p:nvSpPr>
        <p:spPr>
          <a:xfrm>
            <a:off x="6783456" y="5792561"/>
            <a:ext cx="655983" cy="1889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719753" y="5832407"/>
            <a:ext cx="655983" cy="149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p:cNvCxnSpPr/>
          <p:nvPr/>
        </p:nvCxnSpPr>
        <p:spPr>
          <a:xfrm flipH="1">
            <a:off x="10690860" y="2494964"/>
            <a:ext cx="492369"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flipH="1">
            <a:off x="11468736" y="2606089"/>
            <a:ext cx="199345"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32475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a:t>
            </a:r>
            <a:r>
              <a:rPr lang="en-US" dirty="0" smtClean="0">
                <a:latin typeface="Lucida Grande" charset="0"/>
                <a:ea typeface="Lucida Grande" charset="0"/>
                <a:cs typeface="Lucida Grande" charset="0"/>
              </a:rPr>
              <a:t>does </a:t>
            </a:r>
            <a:r>
              <a:rPr lang="en-US" dirty="0">
                <a:latin typeface="Lucida Grande" charset="0"/>
                <a:ea typeface="Lucida Grande" charset="0"/>
                <a:cs typeface="Lucida Grande" charset="0"/>
              </a:rPr>
              <a:t>the Python script </a:t>
            </a:r>
            <a:r>
              <a:rPr lang="en-US" dirty="0" smtClean="0">
                <a:latin typeface="Lucida Grande" charset="0"/>
                <a:ea typeface="Lucida Grande" charset="0"/>
                <a:cs typeface="Lucida Grande" charset="0"/>
              </a:rPr>
              <a:t>work? (Part 1)</a:t>
            </a:r>
            <a:endParaRPr lang="en-US" dirty="0"/>
          </a:p>
        </p:txBody>
      </p:sp>
      <p:sp>
        <p:nvSpPr>
          <p:cNvPr id="3" name="Content Placeholder 2"/>
          <p:cNvSpPr>
            <a:spLocks noGrp="1"/>
          </p:cNvSpPr>
          <p:nvPr>
            <p:ph idx="1"/>
          </p:nvPr>
        </p:nvSpPr>
        <p:spPr>
          <a:xfrm>
            <a:off x="1154954" y="2315356"/>
            <a:ext cx="8761412" cy="3416300"/>
          </a:xfrm>
        </p:spPr>
        <p:txBody>
          <a:bodyPr/>
          <a:lstStyle/>
          <a:p>
            <a:r>
              <a:rPr lang="en-US" dirty="0" smtClean="0">
                <a:latin typeface="Lucida Grande" charset="0"/>
                <a:ea typeface="Lucida Grande" charset="0"/>
                <a:cs typeface="Lucida Grande" charset="0"/>
              </a:rPr>
              <a:t>The client’s name and quarter need to match the names of both the folder within the path in which the txt files are located, and the names of these files.</a:t>
            </a:r>
          </a:p>
          <a:p>
            <a:r>
              <a:rPr lang="en-US" dirty="0" smtClean="0">
                <a:latin typeface="Lucida Grande" charset="0"/>
                <a:ea typeface="Lucida Grande" charset="0"/>
                <a:cs typeface="Lucida Grande" charset="0"/>
              </a:rPr>
              <a:t>Then the variables created by the author, for instance </a:t>
            </a:r>
            <a:r>
              <a:rPr lang="en-US" i="1" dirty="0" smtClean="0">
                <a:latin typeface="Lucida Grande" charset="0"/>
                <a:ea typeface="Lucida Grande" charset="0"/>
                <a:cs typeface="Lucida Grande" charset="0"/>
              </a:rPr>
              <a:t>path_mgr_cq </a:t>
            </a:r>
            <a:r>
              <a:rPr lang="en-US" dirty="0" smtClean="0">
                <a:latin typeface="Lucida Grande" charset="0"/>
                <a:ea typeface="Lucida Grande" charset="0"/>
                <a:cs typeface="Lucida Grande" charset="0"/>
              </a:rPr>
              <a:t>and </a:t>
            </a:r>
            <a:r>
              <a:rPr lang="en-US" i="1" dirty="0" smtClean="0">
                <a:latin typeface="Lucida Grande" charset="0"/>
                <a:ea typeface="Lucida Grande" charset="0"/>
                <a:cs typeface="Lucida Grande" charset="0"/>
              </a:rPr>
              <a:t>path_mgr_pq </a:t>
            </a:r>
            <a:r>
              <a:rPr lang="en-US" dirty="0" smtClean="0">
                <a:latin typeface="Lucida Grande" charset="0"/>
                <a:ea typeface="Lucida Grande" charset="0"/>
                <a:cs typeface="Lucida Grande" charset="0"/>
              </a:rPr>
              <a:t>(please look at the picture below), will start searching (within the computer’s folders) for the files that originally were copied and pasted.</a:t>
            </a:r>
          </a:p>
          <a:p>
            <a:r>
              <a:rPr lang="en-US" dirty="0" smtClean="0">
                <a:latin typeface="Lucida Grande" charset="0"/>
                <a:ea typeface="Lucida Grande" charset="0"/>
                <a:cs typeface="Lucida Grande" charset="0"/>
              </a:rPr>
              <a:t>If one folder or file is named differently from what these variables are looking for, then the code will not display the desired results.</a:t>
            </a:r>
            <a:endParaRPr lang="en-US" dirty="0">
              <a:latin typeface="Lucida Grande" charset="0"/>
              <a:ea typeface="Lucida Grande" charset="0"/>
              <a:cs typeface="Lucida Grand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43" y="5362653"/>
            <a:ext cx="11695817" cy="1241347"/>
          </a:xfrm>
          <a:prstGeom prst="rect">
            <a:avLst/>
          </a:prstGeom>
        </p:spPr>
      </p:pic>
      <p:sp>
        <p:nvSpPr>
          <p:cNvPr id="5" name="Rounded Rectangle 4"/>
          <p:cNvSpPr/>
          <p:nvPr/>
        </p:nvSpPr>
        <p:spPr>
          <a:xfrm>
            <a:off x="127932" y="5297338"/>
            <a:ext cx="11814628" cy="1371976"/>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68174" y="5731656"/>
            <a:ext cx="946539" cy="503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394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does the Python script work? (Part </a:t>
            </a:r>
            <a:r>
              <a:rPr lang="en-US" dirty="0" smtClean="0">
                <a:latin typeface="Lucida Grande" charset="0"/>
                <a:ea typeface="Lucida Grande" charset="0"/>
                <a:cs typeface="Lucida Grande" charset="0"/>
              </a:rPr>
              <a:t>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23" y="2314496"/>
            <a:ext cx="6557634" cy="4543504"/>
          </a:xfrm>
          <a:prstGeom prst="rect">
            <a:avLst/>
          </a:prstGeom>
        </p:spPr>
      </p:pic>
      <p:sp>
        <p:nvSpPr>
          <p:cNvPr id="5" name="TextBox 4"/>
          <p:cNvSpPr txBox="1"/>
          <p:nvPr/>
        </p:nvSpPr>
        <p:spPr>
          <a:xfrm>
            <a:off x="376335" y="2314496"/>
            <a:ext cx="4951997" cy="3970318"/>
          </a:xfrm>
          <a:prstGeom prst="rect">
            <a:avLst/>
          </a:prstGeom>
          <a:noFill/>
        </p:spPr>
        <p:txBody>
          <a:bodyPr wrap="none" rtlCol="0">
            <a:spAutoFit/>
          </a:bodyPr>
          <a:lstStyle/>
          <a:p>
            <a:r>
              <a:rPr lang="en-US" dirty="0">
                <a:latin typeface="Lucida Grande" charset="0"/>
                <a:ea typeface="Lucida Grande" charset="0"/>
                <a:cs typeface="Lucida Grande" charset="0"/>
              </a:rPr>
              <a:t>A</a:t>
            </a:r>
            <a:r>
              <a:rPr lang="en-US" dirty="0" smtClean="0">
                <a:latin typeface="Lucida Grande" charset="0"/>
                <a:ea typeface="Lucida Grande" charset="0"/>
                <a:cs typeface="Lucida Grande" charset="0"/>
              </a:rPr>
              <a:t>n </a:t>
            </a:r>
            <a:r>
              <a:rPr lang="en-US" dirty="0">
                <a:latin typeface="Lucida Grande" charset="0"/>
                <a:ea typeface="Lucida Grande" charset="0"/>
                <a:cs typeface="Lucida Grande" charset="0"/>
              </a:rPr>
              <a:t>“object” known as </a:t>
            </a:r>
            <a:r>
              <a:rPr lang="en-US" i="1" dirty="0">
                <a:latin typeface="Lucida Grande" charset="0"/>
                <a:ea typeface="Lucida Grande" charset="0"/>
                <a:cs typeface="Lucida Grande" charset="0"/>
              </a:rPr>
              <a:t>ReportByCategory </a:t>
            </a:r>
            <a:endParaRPr lang="en-US" i="1" dirty="0" smtClean="0">
              <a:latin typeface="Lucida Grande" charset="0"/>
              <a:ea typeface="Lucida Grande" charset="0"/>
              <a:cs typeface="Lucida Grande" charset="0"/>
            </a:endParaRPr>
          </a:p>
          <a:p>
            <a:r>
              <a:rPr lang="en-US" dirty="0" smtClean="0">
                <a:latin typeface="Lucida Grande" charset="0"/>
                <a:ea typeface="Lucida Grande" charset="0"/>
                <a:cs typeface="Lucida Grande" charset="0"/>
              </a:rPr>
              <a:t>was defined </a:t>
            </a:r>
            <a:r>
              <a:rPr lang="en-US" dirty="0">
                <a:latin typeface="Lucida Grande" charset="0"/>
                <a:ea typeface="Lucida Grande" charset="0"/>
                <a:cs typeface="Lucida Grande" charset="0"/>
              </a:rPr>
              <a:t>in order to import the data </a:t>
            </a:r>
            <a:endParaRPr lang="en-US" dirty="0" smtClean="0">
              <a:latin typeface="Lucida Grande" charset="0"/>
              <a:ea typeface="Lucida Grande" charset="0"/>
              <a:cs typeface="Lucida Grande" charset="0"/>
            </a:endParaRPr>
          </a:p>
          <a:p>
            <a:r>
              <a:rPr lang="en-US" dirty="0" smtClean="0">
                <a:latin typeface="Lucida Grande" charset="0"/>
                <a:ea typeface="Lucida Grande" charset="0"/>
                <a:cs typeface="Lucida Grande" charset="0"/>
              </a:rPr>
              <a:t>extracted </a:t>
            </a:r>
            <a:r>
              <a:rPr lang="en-US" dirty="0">
                <a:latin typeface="Lucida Grande" charset="0"/>
                <a:ea typeface="Lucida Grande" charset="0"/>
                <a:cs typeface="Lucida Grande" charset="0"/>
              </a:rPr>
              <a:t>from those </a:t>
            </a:r>
            <a:r>
              <a:rPr lang="en-US" dirty="0" smtClean="0">
                <a:latin typeface="Lucida Grande" charset="0"/>
                <a:ea typeface="Lucida Grande" charset="0"/>
                <a:cs typeface="Lucida Grande" charset="0"/>
              </a:rPr>
              <a:t>files. Once the </a:t>
            </a:r>
          </a:p>
          <a:p>
            <a:r>
              <a:rPr lang="en-US" dirty="0">
                <a:latin typeface="Lucida Grande" charset="0"/>
                <a:ea typeface="Lucida Grande" charset="0"/>
                <a:cs typeface="Lucida Grande" charset="0"/>
              </a:rPr>
              <a:t>o</a:t>
            </a:r>
            <a:r>
              <a:rPr lang="en-US" dirty="0" smtClean="0">
                <a:latin typeface="Lucida Grande" charset="0"/>
                <a:ea typeface="Lucida Grande" charset="0"/>
                <a:cs typeface="Lucida Grande" charset="0"/>
              </a:rPr>
              <a:t>bject has access to that information, </a:t>
            </a:r>
          </a:p>
          <a:p>
            <a:r>
              <a:rPr lang="en-US" dirty="0" smtClean="0">
                <a:latin typeface="Lucida Grande" charset="0"/>
                <a:ea typeface="Lucida Grande" charset="0"/>
                <a:cs typeface="Lucida Grande" charset="0"/>
              </a:rPr>
              <a:t>each row from the text files gets stored </a:t>
            </a:r>
          </a:p>
          <a:p>
            <a:r>
              <a:rPr lang="en-US" dirty="0" smtClean="0">
                <a:latin typeface="Lucida Grande" charset="0"/>
                <a:ea typeface="Lucida Grande" charset="0"/>
                <a:cs typeface="Lucida Grande" charset="0"/>
              </a:rPr>
              <a:t>into an empty list (look at </a:t>
            </a:r>
            <a:r>
              <a:rPr lang="en-US" dirty="0" smtClean="0">
                <a:latin typeface="Lucida Grande" charset="0"/>
                <a:ea typeface="Lucida Grande" charset="0"/>
                <a:cs typeface="Lucida Grande" charset="0"/>
              </a:rPr>
              <a:t>the red </a:t>
            </a:r>
            <a:r>
              <a:rPr lang="en-US" dirty="0" smtClean="0">
                <a:latin typeface="Lucida Grande" charset="0"/>
                <a:ea typeface="Lucida Grande" charset="0"/>
                <a:cs typeface="Lucida Grande" charset="0"/>
              </a:rPr>
              <a:t>circles). </a:t>
            </a:r>
          </a:p>
          <a:p>
            <a:r>
              <a:rPr lang="en-US" dirty="0" smtClean="0">
                <a:latin typeface="Lucida Grande" charset="0"/>
                <a:ea typeface="Lucida Grande" charset="0"/>
                <a:cs typeface="Lucida Grande" charset="0"/>
              </a:rPr>
              <a:t>Another object titled </a:t>
            </a:r>
            <a:r>
              <a:rPr lang="en-US" i="1" dirty="0" smtClean="0">
                <a:latin typeface="Lucida Grande" charset="0"/>
                <a:ea typeface="Lucida Grande" charset="0"/>
                <a:cs typeface="Lucida Grande" charset="0"/>
              </a:rPr>
              <a:t>RemoveDuplicates</a:t>
            </a:r>
            <a:r>
              <a:rPr lang="en-US" dirty="0" smtClean="0">
                <a:latin typeface="Lucida Grande" charset="0"/>
                <a:ea typeface="Lucida Grande" charset="0"/>
                <a:cs typeface="Lucida Grande" charset="0"/>
              </a:rPr>
              <a:t> </a:t>
            </a:r>
          </a:p>
          <a:p>
            <a:r>
              <a:rPr lang="en-US" dirty="0" smtClean="0">
                <a:latin typeface="Lucida Grande" charset="0"/>
                <a:ea typeface="Lucida Grande" charset="0"/>
                <a:cs typeface="Lucida Grande" charset="0"/>
              </a:rPr>
              <a:t>was created inside </a:t>
            </a:r>
            <a:r>
              <a:rPr lang="en-US" i="1" dirty="0" smtClean="0">
                <a:latin typeface="Lucida Grande" charset="0"/>
                <a:ea typeface="Lucida Grande" charset="0"/>
                <a:cs typeface="Lucida Grande" charset="0"/>
              </a:rPr>
              <a:t>ReportByCategory</a:t>
            </a:r>
            <a:r>
              <a:rPr lang="en-US" dirty="0" smtClean="0">
                <a:latin typeface="Lucida Grande" charset="0"/>
                <a:ea typeface="Lucida Grande" charset="0"/>
                <a:cs typeface="Lucida Grande" charset="0"/>
              </a:rPr>
              <a:t> in </a:t>
            </a:r>
          </a:p>
          <a:p>
            <a:r>
              <a:rPr lang="en-US" dirty="0" smtClean="0">
                <a:latin typeface="Lucida Grande" charset="0"/>
                <a:ea typeface="Lucida Grande" charset="0"/>
                <a:cs typeface="Lucida Grande" charset="0"/>
              </a:rPr>
              <a:t>order to avoid listing redundant data. </a:t>
            </a:r>
          </a:p>
          <a:p>
            <a:r>
              <a:rPr lang="en-US" dirty="0" smtClean="0">
                <a:latin typeface="Lucida Grande" charset="0"/>
                <a:ea typeface="Lucida Grande" charset="0"/>
                <a:cs typeface="Lucida Grande" charset="0"/>
              </a:rPr>
              <a:t>Consequently, </a:t>
            </a:r>
            <a:r>
              <a:rPr lang="en-US" dirty="0" smtClean="0">
                <a:latin typeface="Lucida Grande" charset="0"/>
                <a:ea typeface="Lucida Grande" charset="0"/>
                <a:cs typeface="Lucida Grande" charset="0"/>
              </a:rPr>
              <a:t>the </a:t>
            </a:r>
            <a:r>
              <a:rPr lang="en-US" dirty="0" smtClean="0">
                <a:latin typeface="Lucida Grande" charset="0"/>
                <a:ea typeface="Lucida Grande" charset="0"/>
                <a:cs typeface="Lucida Grande" charset="0"/>
              </a:rPr>
              <a:t>for-loops</a:t>
            </a:r>
            <a:endParaRPr lang="en-US" dirty="0" smtClean="0">
              <a:latin typeface="Lucida Grande" charset="0"/>
              <a:ea typeface="Lucida Grande" charset="0"/>
              <a:cs typeface="Lucida Grande" charset="0"/>
            </a:endParaRPr>
          </a:p>
          <a:p>
            <a:r>
              <a:rPr lang="en-US" dirty="0" smtClean="0">
                <a:latin typeface="Lucida Grande" charset="0"/>
                <a:ea typeface="Lucida Grande" charset="0"/>
                <a:cs typeface="Lucida Grande" charset="0"/>
              </a:rPr>
              <a:t>will cause each element to get </a:t>
            </a:r>
          </a:p>
          <a:p>
            <a:r>
              <a:rPr lang="en-US" dirty="0" smtClean="0">
                <a:latin typeface="Lucida Grande" charset="0"/>
                <a:ea typeface="Lucida Grande" charset="0"/>
                <a:cs typeface="Lucida Grande" charset="0"/>
              </a:rPr>
              <a:t>stored into its own list. To make each </a:t>
            </a:r>
          </a:p>
          <a:p>
            <a:r>
              <a:rPr lang="en-US" dirty="0" smtClean="0">
                <a:latin typeface="Lucida Grande" charset="0"/>
                <a:ea typeface="Lucida Grande" charset="0"/>
                <a:cs typeface="Lucida Grande" charset="0"/>
              </a:rPr>
              <a:t>sub-list disappear, these need to be </a:t>
            </a:r>
          </a:p>
          <a:p>
            <a:r>
              <a:rPr lang="en-US" dirty="0" smtClean="0">
                <a:latin typeface="Lucida Grande" charset="0"/>
                <a:ea typeface="Lucida Grande" charset="0"/>
                <a:cs typeface="Lucida Grande" charset="0"/>
              </a:rPr>
              <a:t>mapped and switched </a:t>
            </a:r>
            <a:r>
              <a:rPr lang="en-US" dirty="0" smtClean="0">
                <a:latin typeface="Lucida Grande" charset="0"/>
                <a:ea typeface="Lucida Grande" charset="0"/>
                <a:cs typeface="Lucida Grande" charset="0"/>
              </a:rPr>
              <a:t>to</a:t>
            </a:r>
            <a:r>
              <a:rPr lang="en-US" dirty="0" smtClean="0">
                <a:latin typeface="Lucida Grande" charset="0"/>
                <a:ea typeface="Lucida Grande" charset="0"/>
                <a:cs typeface="Lucida Grande" charset="0"/>
              </a:rPr>
              <a:t> </a:t>
            </a:r>
            <a:r>
              <a:rPr lang="en-US" dirty="0" smtClean="0">
                <a:latin typeface="Lucida Grande" charset="0"/>
                <a:ea typeface="Lucida Grande" charset="0"/>
                <a:cs typeface="Lucida Grande" charset="0"/>
              </a:rPr>
              <a:t>semicolons.</a:t>
            </a:r>
          </a:p>
        </p:txBody>
      </p:sp>
      <p:sp>
        <p:nvSpPr>
          <p:cNvPr id="7" name="Rectangle 6"/>
          <p:cNvSpPr/>
          <p:nvPr/>
        </p:nvSpPr>
        <p:spPr>
          <a:xfrm>
            <a:off x="5279923" y="2314496"/>
            <a:ext cx="6557634" cy="448014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a:off x="5002923" y="2382082"/>
            <a:ext cx="237244"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a:xfrm>
            <a:off x="5336381" y="2727363"/>
            <a:ext cx="14103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12" name="Oval 11"/>
          <p:cNvSpPr/>
          <p:nvPr/>
        </p:nvSpPr>
        <p:spPr>
          <a:xfrm>
            <a:off x="6372225" y="4067175"/>
            <a:ext cx="161925" cy="149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372224" y="4775651"/>
            <a:ext cx="161925" cy="149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804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does the Python script work? (Part </a:t>
            </a:r>
            <a:r>
              <a:rPr lang="en-US" dirty="0" smtClean="0">
                <a:latin typeface="Lucida Grande" charset="0"/>
                <a:ea typeface="Lucida Grande" charset="0"/>
                <a:cs typeface="Lucida Grande" charset="0"/>
              </a:rPr>
              <a:t>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669" y="2431413"/>
            <a:ext cx="6712126" cy="4172402"/>
          </a:xfrm>
          <a:prstGeom prst="rect">
            <a:avLst/>
          </a:prstGeom>
        </p:spPr>
      </p:pic>
      <p:sp>
        <p:nvSpPr>
          <p:cNvPr id="5" name="TextBox 4"/>
          <p:cNvSpPr txBox="1"/>
          <p:nvPr/>
        </p:nvSpPr>
        <p:spPr>
          <a:xfrm>
            <a:off x="463827" y="2319635"/>
            <a:ext cx="4701928" cy="2308324"/>
          </a:xfrm>
          <a:prstGeom prst="rect">
            <a:avLst/>
          </a:prstGeom>
          <a:noFill/>
        </p:spPr>
        <p:txBody>
          <a:bodyPr wrap="none" rtlCol="0">
            <a:spAutoFit/>
          </a:bodyPr>
          <a:lstStyle/>
          <a:p>
            <a:r>
              <a:rPr lang="en-US" dirty="0" smtClean="0">
                <a:latin typeface="Lucida Grande" charset="0"/>
                <a:ea typeface="Lucida Grande" charset="0"/>
                <a:cs typeface="Lucida Grande" charset="0"/>
              </a:rPr>
              <a:t>While still inside </a:t>
            </a:r>
            <a:r>
              <a:rPr lang="en-US" i="1" dirty="0" smtClean="0">
                <a:latin typeface="Lucida Grande" charset="0"/>
                <a:ea typeface="Lucida Grande" charset="0"/>
                <a:cs typeface="Lucida Grande" charset="0"/>
              </a:rPr>
              <a:t>ReportByCategory</a:t>
            </a:r>
            <a:r>
              <a:rPr lang="en-US" dirty="0" smtClean="0">
                <a:latin typeface="Lucida Grande" charset="0"/>
                <a:ea typeface="Lucida Grande" charset="0"/>
                <a:cs typeface="Lucida Grande" charset="0"/>
              </a:rPr>
              <a:t>, a</a:t>
            </a:r>
          </a:p>
          <a:p>
            <a:r>
              <a:rPr lang="en-US" dirty="0">
                <a:latin typeface="Lucida Grande" charset="0"/>
                <a:ea typeface="Lucida Grande" charset="0"/>
                <a:cs typeface="Lucida Grande" charset="0"/>
              </a:rPr>
              <a:t>n</a:t>
            </a:r>
            <a:r>
              <a:rPr lang="en-US" dirty="0" smtClean="0">
                <a:latin typeface="Lucida Grande" charset="0"/>
                <a:ea typeface="Lucida Grande" charset="0"/>
                <a:cs typeface="Lucida Grande" charset="0"/>
              </a:rPr>
              <a:t>ew list will get created based on three</a:t>
            </a:r>
          </a:p>
          <a:p>
            <a:r>
              <a:rPr lang="en-US" dirty="0">
                <a:latin typeface="Lucida Grande" charset="0"/>
                <a:ea typeface="Lucida Grande" charset="0"/>
                <a:cs typeface="Lucida Grande" charset="0"/>
              </a:rPr>
              <a:t>s</a:t>
            </a:r>
            <a:r>
              <a:rPr lang="en-US" dirty="0" smtClean="0">
                <a:latin typeface="Lucida Grande" charset="0"/>
                <a:ea typeface="Lucida Grande" charset="0"/>
                <a:cs typeface="Lucida Grande" charset="0"/>
              </a:rPr>
              <a:t>ections coming directly from the txt</a:t>
            </a:r>
          </a:p>
          <a:p>
            <a:r>
              <a:rPr lang="en-US" dirty="0" smtClean="0">
                <a:latin typeface="Lucida Grande" charset="0"/>
                <a:ea typeface="Lucida Grande" charset="0"/>
                <a:cs typeface="Lucida Grande" charset="0"/>
              </a:rPr>
              <a:t>files. The 1st part consists of 4 rows </a:t>
            </a:r>
          </a:p>
          <a:p>
            <a:r>
              <a:rPr lang="en-US" dirty="0">
                <a:latin typeface="Lucida Grande" charset="0"/>
                <a:ea typeface="Lucida Grande" charset="0"/>
                <a:cs typeface="Lucida Grande" charset="0"/>
              </a:rPr>
              <a:t>c</a:t>
            </a:r>
            <a:r>
              <a:rPr lang="en-US" dirty="0" smtClean="0">
                <a:latin typeface="Lucida Grande" charset="0"/>
                <a:ea typeface="Lucida Grande" charset="0"/>
                <a:cs typeface="Lucida Grande" charset="0"/>
              </a:rPr>
              <a:t>ontaining the quarters. The 2</a:t>
            </a:r>
            <a:r>
              <a:rPr lang="en-US" baseline="30000" dirty="0" smtClean="0">
                <a:latin typeface="Lucida Grande" charset="0"/>
                <a:ea typeface="Lucida Grande" charset="0"/>
                <a:cs typeface="Lucida Grande" charset="0"/>
              </a:rPr>
              <a:t>nd</a:t>
            </a:r>
            <a:r>
              <a:rPr lang="en-US" dirty="0" smtClean="0">
                <a:latin typeface="Lucida Grande" charset="0"/>
                <a:ea typeface="Lucida Grande" charset="0"/>
                <a:cs typeface="Lucida Grande" charset="0"/>
              </a:rPr>
              <a:t> section</a:t>
            </a:r>
          </a:p>
          <a:p>
            <a:r>
              <a:rPr lang="en-US" dirty="0">
                <a:latin typeface="Lucida Grande" charset="0"/>
                <a:ea typeface="Lucida Grande" charset="0"/>
                <a:cs typeface="Lucida Grande" charset="0"/>
              </a:rPr>
              <a:t>i</a:t>
            </a:r>
            <a:r>
              <a:rPr lang="en-US" dirty="0" smtClean="0">
                <a:latin typeface="Lucida Grande" charset="0"/>
                <a:ea typeface="Lucida Grande" charset="0"/>
                <a:cs typeface="Lucida Grande" charset="0"/>
              </a:rPr>
              <a:t>s based on x number of BDE IDs only.</a:t>
            </a:r>
          </a:p>
          <a:p>
            <a:r>
              <a:rPr lang="en-US" dirty="0" smtClean="0">
                <a:latin typeface="Lucida Grande" charset="0"/>
                <a:ea typeface="Lucida Grande" charset="0"/>
                <a:cs typeface="Lucida Grande" charset="0"/>
              </a:rPr>
              <a:t>The last section includes category and</a:t>
            </a:r>
          </a:p>
          <a:p>
            <a:r>
              <a:rPr lang="en-US" dirty="0" smtClean="0">
                <a:latin typeface="Lucida Grande" charset="0"/>
                <a:ea typeface="Lucida Grande" charset="0"/>
                <a:cs typeface="Lucida Grande" charset="0"/>
              </a:rPr>
              <a:t>Email.  </a:t>
            </a:r>
            <a:endParaRPr lang="en-US" dirty="0">
              <a:latin typeface="Lucida Grande" charset="0"/>
              <a:ea typeface="Lucida Grande" charset="0"/>
              <a:cs typeface="Lucida Grand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7" y="4702261"/>
            <a:ext cx="3617844" cy="1804319"/>
          </a:xfrm>
          <a:prstGeom prst="rect">
            <a:avLst/>
          </a:prstGeom>
        </p:spPr>
      </p:pic>
      <p:sp>
        <p:nvSpPr>
          <p:cNvPr id="7" name="Right Brace 6"/>
          <p:cNvSpPr/>
          <p:nvPr/>
        </p:nvSpPr>
        <p:spPr>
          <a:xfrm>
            <a:off x="2743200" y="6228522"/>
            <a:ext cx="45719" cy="213553"/>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8" name="Right Brace 7"/>
          <p:cNvSpPr/>
          <p:nvPr/>
        </p:nvSpPr>
        <p:spPr>
          <a:xfrm>
            <a:off x="2743199" y="5616256"/>
            <a:ext cx="45719" cy="547761"/>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9" name="Right Brace 8"/>
          <p:cNvSpPr/>
          <p:nvPr/>
        </p:nvSpPr>
        <p:spPr>
          <a:xfrm>
            <a:off x="2743199" y="5037317"/>
            <a:ext cx="45719" cy="514434"/>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cxnSp>
        <p:nvCxnSpPr>
          <p:cNvPr id="11" name="Straight Arrow Connector 10"/>
          <p:cNvCxnSpPr/>
          <p:nvPr/>
        </p:nvCxnSpPr>
        <p:spPr>
          <a:xfrm>
            <a:off x="2814791" y="6335298"/>
            <a:ext cx="2312718" cy="573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flipV="1">
            <a:off x="2817116" y="5616256"/>
            <a:ext cx="2310393" cy="258303"/>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a:xfrm flipV="1">
            <a:off x="2823252" y="4894342"/>
            <a:ext cx="2304257" cy="40019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16" name="Left Brace 15"/>
          <p:cNvSpPr/>
          <p:nvPr/>
        </p:nvSpPr>
        <p:spPr>
          <a:xfrm>
            <a:off x="5165754" y="6175481"/>
            <a:ext cx="45719" cy="26659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17" name="Left Brace 16"/>
          <p:cNvSpPr/>
          <p:nvPr/>
        </p:nvSpPr>
        <p:spPr>
          <a:xfrm>
            <a:off x="5161843" y="5210106"/>
            <a:ext cx="45719" cy="815724"/>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19" name="Left Brace 18"/>
          <p:cNvSpPr/>
          <p:nvPr/>
        </p:nvSpPr>
        <p:spPr>
          <a:xfrm>
            <a:off x="5170671" y="4759367"/>
            <a:ext cx="45719" cy="26659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sp>
        <p:nvSpPr>
          <p:cNvPr id="22" name="Rectangle 21"/>
          <p:cNvSpPr/>
          <p:nvPr/>
        </p:nvSpPr>
        <p:spPr>
          <a:xfrm>
            <a:off x="5287616" y="2393937"/>
            <a:ext cx="6833989" cy="420987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610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does the Python script work? (Part </a:t>
            </a:r>
            <a:r>
              <a:rPr lang="en-US" dirty="0" smtClean="0">
                <a:latin typeface="Lucida Grande" charset="0"/>
                <a:ea typeface="Lucida Grande" charset="0"/>
                <a:cs typeface="Lucida Grande" charset="0"/>
              </a:rPr>
              <a:t>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22" y="2402642"/>
            <a:ext cx="5654078" cy="4455358"/>
          </a:xfrm>
          <a:prstGeom prst="rect">
            <a:avLst/>
          </a:prstGeom>
        </p:spPr>
      </p:pic>
      <p:sp>
        <p:nvSpPr>
          <p:cNvPr id="5" name="Rectangle 4"/>
          <p:cNvSpPr/>
          <p:nvPr/>
        </p:nvSpPr>
        <p:spPr>
          <a:xfrm>
            <a:off x="6537922" y="2402642"/>
            <a:ext cx="5608223" cy="441894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28625" y="2303790"/>
            <a:ext cx="5368777" cy="2246769"/>
          </a:xfrm>
          <a:prstGeom prst="rect">
            <a:avLst/>
          </a:prstGeom>
          <a:noFill/>
        </p:spPr>
        <p:txBody>
          <a:bodyPr wrap="none" rtlCol="0">
            <a:spAutoFit/>
          </a:bodyPr>
          <a:lstStyle/>
          <a:p>
            <a:r>
              <a:rPr lang="en-US" sz="1750" dirty="0" smtClean="0">
                <a:latin typeface="Lucida Grande" charset="0"/>
                <a:ea typeface="Lucida Grande" charset="0"/>
                <a:cs typeface="Lucida Grande" charset="0"/>
              </a:rPr>
              <a:t>Other important code blocks within the</a:t>
            </a:r>
          </a:p>
          <a:p>
            <a:r>
              <a:rPr lang="en-US" sz="1750" dirty="0" smtClean="0">
                <a:latin typeface="Lucida Grande" charset="0"/>
                <a:ea typeface="Lucida Grande" charset="0"/>
                <a:cs typeface="Lucida Grande" charset="0"/>
              </a:rPr>
              <a:t>object </a:t>
            </a:r>
            <a:r>
              <a:rPr lang="en-US" sz="1750" i="1" dirty="0" smtClean="0">
                <a:latin typeface="Lucida Grande" charset="0"/>
                <a:ea typeface="Lucida Grande" charset="0"/>
                <a:cs typeface="Lucida Grande" charset="0"/>
              </a:rPr>
              <a:t>ReportByCategory</a:t>
            </a:r>
            <a:r>
              <a:rPr lang="en-US" sz="1750" dirty="0" smtClean="0">
                <a:latin typeface="Lucida Grande" charset="0"/>
                <a:ea typeface="Lucida Grande" charset="0"/>
                <a:cs typeface="Lucida Grande" charset="0"/>
              </a:rPr>
              <a:t>, involve creating </a:t>
            </a:r>
          </a:p>
          <a:p>
            <a:r>
              <a:rPr lang="en-US" sz="1750" dirty="0">
                <a:latin typeface="Lucida Grande" charset="0"/>
                <a:ea typeface="Lucida Grande" charset="0"/>
                <a:cs typeface="Lucida Grande" charset="0"/>
              </a:rPr>
              <a:t>p</a:t>
            </a:r>
            <a:r>
              <a:rPr lang="en-US" sz="1750" dirty="0" smtClean="0">
                <a:latin typeface="Lucida Grande" charset="0"/>
                <a:ea typeface="Lucida Grande" charset="0"/>
                <a:cs typeface="Lucida Grande" charset="0"/>
              </a:rPr>
              <a:t>laceholders, which are rows labeled as ‘BDE: </a:t>
            </a:r>
          </a:p>
          <a:p>
            <a:r>
              <a:rPr lang="en-US" sz="1750" dirty="0" smtClean="0">
                <a:latin typeface="Lucida Grande" charset="0"/>
                <a:ea typeface="Lucida Grande" charset="0"/>
                <a:cs typeface="Lucida Grande" charset="0"/>
              </a:rPr>
              <a:t>N/A THIS QUARTER’ and ‘BDE: N/A LAST </a:t>
            </a:r>
          </a:p>
          <a:p>
            <a:r>
              <a:rPr lang="en-US" sz="1750" dirty="0" smtClean="0">
                <a:latin typeface="Lucida Grande" charset="0"/>
                <a:ea typeface="Lucida Grande" charset="0"/>
                <a:cs typeface="Lucida Grande" charset="0"/>
              </a:rPr>
              <a:t>QUARTER’. These placeholders are lists that</a:t>
            </a:r>
          </a:p>
          <a:p>
            <a:r>
              <a:rPr lang="en-US" sz="1750" dirty="0">
                <a:latin typeface="Lucida Grande" charset="0"/>
                <a:ea typeface="Lucida Grande" charset="0"/>
                <a:cs typeface="Lucida Grande" charset="0"/>
              </a:rPr>
              <a:t>g</a:t>
            </a:r>
            <a:r>
              <a:rPr lang="en-US" sz="1750" dirty="0" smtClean="0">
                <a:latin typeface="Lucida Grande" charset="0"/>
                <a:ea typeface="Lucida Grande" charset="0"/>
                <a:cs typeface="Lucida Grande" charset="0"/>
              </a:rPr>
              <a:t>et attached to the list containing the BDE IDs;</a:t>
            </a:r>
          </a:p>
          <a:p>
            <a:r>
              <a:rPr lang="en-US" sz="1750" dirty="0" smtClean="0">
                <a:latin typeface="Lucida Grande" charset="0"/>
                <a:ea typeface="Lucida Grande" charset="0"/>
                <a:cs typeface="Lucida Grande" charset="0"/>
              </a:rPr>
              <a:t>without these, the dimensions of the lists being</a:t>
            </a:r>
          </a:p>
          <a:p>
            <a:r>
              <a:rPr lang="en-US" sz="1750" dirty="0" smtClean="0">
                <a:latin typeface="Lucida Grande" charset="0"/>
                <a:ea typeface="Lucida Grande" charset="0"/>
                <a:cs typeface="Lucida Grande" charset="0"/>
              </a:rPr>
              <a:t>compared wouldn’t match.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4612114"/>
            <a:ext cx="5491163" cy="2171342"/>
          </a:xfrm>
          <a:prstGeom prst="rect">
            <a:avLst/>
          </a:prstGeom>
        </p:spPr>
      </p:pic>
      <p:sp>
        <p:nvSpPr>
          <p:cNvPr id="8" name="Rectangle 7"/>
          <p:cNvSpPr/>
          <p:nvPr/>
        </p:nvSpPr>
        <p:spPr>
          <a:xfrm>
            <a:off x="428625" y="4612114"/>
            <a:ext cx="5491163" cy="217134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84360" y="6237838"/>
            <a:ext cx="1453081" cy="2399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786958" y="6117880"/>
            <a:ext cx="1453081" cy="2059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7168896" y="4175760"/>
            <a:ext cx="121920" cy="134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168896" y="5108448"/>
            <a:ext cx="121920" cy="134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7546428" y="4408354"/>
            <a:ext cx="1534510" cy="284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546428" y="5330560"/>
            <a:ext cx="1534510" cy="334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04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does the Python script work? (Part </a:t>
            </a:r>
            <a:r>
              <a:rPr lang="en-US" dirty="0" smtClean="0">
                <a:latin typeface="Lucida Grande" charset="0"/>
                <a:ea typeface="Lucida Grande" charset="0"/>
                <a:cs typeface="Lucida Grande" charset="0"/>
              </a:rPr>
              <a:t>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4063" y="2487385"/>
            <a:ext cx="7023315" cy="3416300"/>
          </a:xfrm>
        </p:spPr>
      </p:pic>
      <p:sp>
        <p:nvSpPr>
          <p:cNvPr id="5" name="TextBox 4"/>
          <p:cNvSpPr txBox="1"/>
          <p:nvPr/>
        </p:nvSpPr>
        <p:spPr>
          <a:xfrm>
            <a:off x="425791" y="2284185"/>
            <a:ext cx="4248279" cy="4816703"/>
          </a:xfrm>
          <a:prstGeom prst="rect">
            <a:avLst/>
          </a:prstGeom>
          <a:noFill/>
        </p:spPr>
        <p:txBody>
          <a:bodyPr wrap="none" rtlCol="0">
            <a:spAutoFit/>
          </a:bodyPr>
          <a:lstStyle/>
          <a:p>
            <a:r>
              <a:rPr lang="en-US" sz="1700" dirty="0" smtClean="0">
                <a:latin typeface="Lucida Grande" charset="0"/>
                <a:ea typeface="Lucida Grande" charset="0"/>
                <a:cs typeface="Lucida Grande" charset="0"/>
              </a:rPr>
              <a:t>The last </a:t>
            </a:r>
            <a:r>
              <a:rPr lang="en-US" sz="1700" dirty="0">
                <a:latin typeface="Lucida Grande" charset="0"/>
                <a:ea typeface="Lucida Grande" charset="0"/>
                <a:cs typeface="Lucida Grande" charset="0"/>
              </a:rPr>
              <a:t>code blocks within </a:t>
            </a:r>
            <a:r>
              <a:rPr lang="en-US" sz="1700" dirty="0" smtClean="0">
                <a:latin typeface="Lucida Grande" charset="0"/>
                <a:ea typeface="Lucida Grande" charset="0"/>
                <a:cs typeface="Lucida Grande" charset="0"/>
              </a:rPr>
              <a:t>the </a:t>
            </a:r>
          </a:p>
          <a:p>
            <a:r>
              <a:rPr lang="en-US" sz="1700" i="1" dirty="0" smtClean="0">
                <a:latin typeface="Lucida Grande" charset="0"/>
                <a:ea typeface="Lucida Grande" charset="0"/>
                <a:cs typeface="Lucida Grande" charset="0"/>
              </a:rPr>
              <a:t>ReportByCategory</a:t>
            </a:r>
            <a:r>
              <a:rPr lang="en-US" sz="1700" dirty="0">
                <a:latin typeface="Lucida Grande" charset="0"/>
                <a:ea typeface="Lucida Grande" charset="0"/>
                <a:cs typeface="Lucida Grande" charset="0"/>
              </a:rPr>
              <a:t>,</a:t>
            </a:r>
            <a:r>
              <a:rPr lang="en-US" sz="1700" dirty="0" smtClean="0">
                <a:latin typeface="Lucida Grande" charset="0"/>
                <a:ea typeface="Lucida Grande" charset="0"/>
                <a:cs typeface="Lucida Grande" charset="0"/>
              </a:rPr>
              <a:t> will create a</a:t>
            </a:r>
          </a:p>
          <a:p>
            <a:r>
              <a:rPr lang="en-US" sz="1700" dirty="0">
                <a:latin typeface="Lucida Grande" charset="0"/>
                <a:ea typeface="Lucida Grande" charset="0"/>
                <a:cs typeface="Lucida Grande" charset="0"/>
              </a:rPr>
              <a:t>l</a:t>
            </a:r>
            <a:r>
              <a:rPr lang="en-US" sz="1700" dirty="0" smtClean="0">
                <a:latin typeface="Lucida Grande" charset="0"/>
                <a:ea typeface="Lucida Grande" charset="0"/>
                <a:cs typeface="Lucida Grande" charset="0"/>
              </a:rPr>
              <a:t>ist where each element is either </a:t>
            </a:r>
          </a:p>
          <a:p>
            <a:r>
              <a:rPr lang="en-US" sz="1700" dirty="0" smtClean="0">
                <a:latin typeface="Lucida Grande" charset="0"/>
                <a:ea typeface="Lucida Grande" charset="0"/>
                <a:cs typeface="Lucida Grande" charset="0"/>
              </a:rPr>
              <a:t>‘True’ or ‘False’. These elements</a:t>
            </a:r>
          </a:p>
          <a:p>
            <a:r>
              <a:rPr lang="en-US" sz="1700" dirty="0">
                <a:latin typeface="Lucida Grande" charset="0"/>
                <a:ea typeface="Lucida Grande" charset="0"/>
                <a:cs typeface="Lucida Grande" charset="0"/>
              </a:rPr>
              <a:t>w</a:t>
            </a:r>
            <a:r>
              <a:rPr lang="en-US" sz="1700" dirty="0" smtClean="0">
                <a:latin typeface="Lucida Grande" charset="0"/>
                <a:ea typeface="Lucida Grande" charset="0"/>
                <a:cs typeface="Lucida Grande" charset="0"/>
              </a:rPr>
              <a:t>ill vary depending on the results </a:t>
            </a:r>
          </a:p>
          <a:p>
            <a:r>
              <a:rPr lang="en-US" sz="1700" dirty="0" smtClean="0">
                <a:latin typeface="Lucida Grande" charset="0"/>
                <a:ea typeface="Lucida Grande" charset="0"/>
                <a:cs typeface="Lucida Grande" charset="0"/>
              </a:rPr>
              <a:t>from the previous </a:t>
            </a:r>
            <a:r>
              <a:rPr lang="en-US" sz="1700" dirty="0">
                <a:latin typeface="Lucida Grande" charset="0"/>
                <a:ea typeface="Lucida Grande" charset="0"/>
                <a:cs typeface="Lucida Grande" charset="0"/>
              </a:rPr>
              <a:t>q</a:t>
            </a:r>
            <a:r>
              <a:rPr lang="en-US" sz="1700" dirty="0" smtClean="0">
                <a:latin typeface="Lucida Grande" charset="0"/>
                <a:ea typeface="Lucida Grande" charset="0"/>
                <a:cs typeface="Lucida Grande" charset="0"/>
              </a:rPr>
              <a:t>uarter vs. the </a:t>
            </a:r>
          </a:p>
          <a:p>
            <a:r>
              <a:rPr lang="en-US" sz="1700" dirty="0" smtClean="0">
                <a:latin typeface="Lucida Grande" charset="0"/>
                <a:ea typeface="Lucida Grande" charset="0"/>
                <a:cs typeface="Lucida Grande" charset="0"/>
              </a:rPr>
              <a:t>current quarter. Once these are </a:t>
            </a:r>
          </a:p>
          <a:p>
            <a:r>
              <a:rPr lang="en-US" sz="1700" dirty="0">
                <a:latin typeface="Lucida Grande" charset="0"/>
                <a:ea typeface="Lucida Grande" charset="0"/>
                <a:cs typeface="Lucida Grande" charset="0"/>
              </a:rPr>
              <a:t>f</a:t>
            </a:r>
            <a:r>
              <a:rPr lang="en-US" sz="1700" dirty="0" smtClean="0">
                <a:latin typeface="Lucida Grande" charset="0"/>
                <a:ea typeface="Lucida Grande" charset="0"/>
                <a:cs typeface="Lucida Grande" charset="0"/>
              </a:rPr>
              <a:t>inally aligned, ‘True’ will get </a:t>
            </a:r>
          </a:p>
          <a:p>
            <a:r>
              <a:rPr lang="en-US" sz="1700" dirty="0">
                <a:latin typeface="Lucida Grande" charset="0"/>
                <a:ea typeface="Lucida Grande" charset="0"/>
                <a:cs typeface="Lucida Grande" charset="0"/>
              </a:rPr>
              <a:t>a</a:t>
            </a:r>
            <a:r>
              <a:rPr lang="en-US" sz="1700" dirty="0" smtClean="0">
                <a:latin typeface="Lucida Grande" charset="0"/>
                <a:ea typeface="Lucida Grande" charset="0"/>
                <a:cs typeface="Lucida Grande" charset="0"/>
              </a:rPr>
              <a:t>ssigned if elements are the same, </a:t>
            </a:r>
          </a:p>
          <a:p>
            <a:r>
              <a:rPr lang="en-US" sz="1700" dirty="0">
                <a:latin typeface="Lucida Grande" charset="0"/>
                <a:ea typeface="Lucida Grande" charset="0"/>
                <a:cs typeface="Lucida Grande" charset="0"/>
              </a:rPr>
              <a:t>b</a:t>
            </a:r>
            <a:r>
              <a:rPr lang="en-US" sz="1700" dirty="0" smtClean="0">
                <a:latin typeface="Lucida Grande" charset="0"/>
                <a:ea typeface="Lucida Grande" charset="0"/>
                <a:cs typeface="Lucida Grande" charset="0"/>
              </a:rPr>
              <a:t>ut if not, then these will get a </a:t>
            </a:r>
          </a:p>
          <a:p>
            <a:r>
              <a:rPr lang="en-US" sz="1700" dirty="0" smtClean="0">
                <a:latin typeface="Lucida Grande" charset="0"/>
                <a:ea typeface="Lucida Grande" charset="0"/>
                <a:cs typeface="Lucida Grande" charset="0"/>
              </a:rPr>
              <a:t>‘False’. Once that last (True/False) </a:t>
            </a:r>
          </a:p>
          <a:p>
            <a:r>
              <a:rPr lang="en-US" sz="1700" dirty="0" smtClean="0">
                <a:latin typeface="Lucida Grande" charset="0"/>
                <a:ea typeface="Lucida Grande" charset="0"/>
                <a:cs typeface="Lucida Grande" charset="0"/>
              </a:rPr>
              <a:t>list gets populated, a header will </a:t>
            </a:r>
          </a:p>
          <a:p>
            <a:r>
              <a:rPr lang="en-US" sz="1700" dirty="0">
                <a:latin typeface="Lucida Grande" charset="0"/>
                <a:ea typeface="Lucida Grande" charset="0"/>
                <a:cs typeface="Lucida Grande" charset="0"/>
              </a:rPr>
              <a:t>g</a:t>
            </a:r>
            <a:r>
              <a:rPr lang="en-US" sz="1700" dirty="0" smtClean="0">
                <a:latin typeface="Lucida Grande" charset="0"/>
                <a:ea typeface="Lucida Grande" charset="0"/>
                <a:cs typeface="Lucida Grande" charset="0"/>
              </a:rPr>
              <a:t>et attached at the very top of each </a:t>
            </a:r>
          </a:p>
          <a:p>
            <a:r>
              <a:rPr lang="en-US" sz="1700" dirty="0">
                <a:latin typeface="Lucida Grande" charset="0"/>
                <a:ea typeface="Lucida Grande" charset="0"/>
                <a:cs typeface="Lucida Grande" charset="0"/>
              </a:rPr>
              <a:t>l</a:t>
            </a:r>
            <a:r>
              <a:rPr lang="en-US" sz="1700" dirty="0" smtClean="0">
                <a:latin typeface="Lucida Grande" charset="0"/>
                <a:ea typeface="Lucida Grande" charset="0"/>
                <a:cs typeface="Lucida Grande" charset="0"/>
              </a:rPr>
              <a:t>ist (which will make these look like </a:t>
            </a:r>
          </a:p>
          <a:p>
            <a:r>
              <a:rPr lang="en-US" sz="1700" dirty="0" smtClean="0">
                <a:latin typeface="Lucida Grande" charset="0"/>
                <a:ea typeface="Lucida Grande" charset="0"/>
                <a:cs typeface="Lucida Grande" charset="0"/>
              </a:rPr>
              <a:t>columns) and everything will get </a:t>
            </a:r>
          </a:p>
          <a:p>
            <a:r>
              <a:rPr lang="en-US" sz="1700" dirty="0" smtClean="0">
                <a:latin typeface="Lucida Grande" charset="0"/>
                <a:ea typeface="Lucida Grande" charset="0"/>
                <a:cs typeface="Lucida Grande" charset="0"/>
              </a:rPr>
              <a:t>printed to simulate the appearance of </a:t>
            </a:r>
          </a:p>
          <a:p>
            <a:r>
              <a:rPr lang="en-US" sz="1700" dirty="0" smtClean="0">
                <a:latin typeface="Lucida Grande" charset="0"/>
                <a:ea typeface="Lucida Grande" charset="0"/>
                <a:cs typeface="Lucida Grande" charset="0"/>
              </a:rPr>
              <a:t>a spreadsheet. </a:t>
            </a:r>
          </a:p>
          <a:p>
            <a:r>
              <a:rPr lang="en-US" dirty="0" smtClean="0">
                <a:latin typeface="Lucida Grande" charset="0"/>
                <a:ea typeface="Lucida Grande" charset="0"/>
                <a:cs typeface="Lucida Grande" charset="0"/>
              </a:rPr>
              <a:t> </a:t>
            </a:r>
          </a:p>
        </p:txBody>
      </p:sp>
      <p:sp>
        <p:nvSpPr>
          <p:cNvPr id="3" name="Rectangle 2"/>
          <p:cNvSpPr/>
          <p:nvPr/>
        </p:nvSpPr>
        <p:spPr>
          <a:xfrm>
            <a:off x="4884063" y="2487385"/>
            <a:ext cx="7023315" cy="34163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4943662" y="3076102"/>
            <a:ext cx="239751"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8" name="Oval 7"/>
          <p:cNvSpPr/>
          <p:nvPr/>
        </p:nvSpPr>
        <p:spPr>
          <a:xfrm>
            <a:off x="7081024" y="3378820"/>
            <a:ext cx="473927" cy="156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7723462" y="3617103"/>
            <a:ext cx="473927" cy="156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4565616" y="5065724"/>
            <a:ext cx="239751"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11" name="Oval 10"/>
          <p:cNvSpPr/>
          <p:nvPr/>
        </p:nvSpPr>
        <p:spPr>
          <a:xfrm>
            <a:off x="9303790" y="5555974"/>
            <a:ext cx="893758" cy="238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981346" y="5555974"/>
            <a:ext cx="1128984" cy="238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110330" y="5555560"/>
            <a:ext cx="1128984" cy="238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5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Lucida Grande" charset="0"/>
                <a:ea typeface="Lucida Grande" charset="0"/>
                <a:cs typeface="Lucida Grande" charset="0"/>
              </a:rPr>
              <a:t>Important Note:</a:t>
            </a:r>
            <a:endParaRPr lang="en-US" sz="4400" dirty="0">
              <a:latin typeface="Lucida Grande" charset="0"/>
              <a:ea typeface="Lucida Grande" charset="0"/>
              <a:cs typeface="Lucida Grande" charset="0"/>
            </a:endParaRPr>
          </a:p>
        </p:txBody>
      </p:sp>
      <p:sp>
        <p:nvSpPr>
          <p:cNvPr id="3" name="Content Placeholder 2"/>
          <p:cNvSpPr>
            <a:spLocks noGrp="1"/>
          </p:cNvSpPr>
          <p:nvPr>
            <p:ph idx="1"/>
          </p:nvPr>
        </p:nvSpPr>
        <p:spPr>
          <a:xfrm>
            <a:off x="1154953" y="2332037"/>
            <a:ext cx="8960595" cy="4254501"/>
          </a:xfrm>
        </p:spPr>
        <p:txBody>
          <a:bodyPr>
            <a:noAutofit/>
          </a:bodyPr>
          <a:lstStyle/>
          <a:p>
            <a:r>
              <a:rPr lang="en-US" sz="1450" dirty="0" smtClean="0">
                <a:latin typeface="Lucida Grande" charset="0"/>
                <a:ea typeface="Lucida Grande" charset="0"/>
                <a:cs typeface="Lucida Grande" charset="0"/>
              </a:rPr>
              <a:t>The goal of this presentation is to demonstrate how the author’s automation project (using Python) works and NOT to reveal any confidential information from any former employer.</a:t>
            </a:r>
          </a:p>
          <a:p>
            <a:r>
              <a:rPr lang="en-US" sz="1450" dirty="0" smtClean="0">
                <a:latin typeface="Lucida Grande" charset="0"/>
                <a:ea typeface="Lucida Grande" charset="0"/>
                <a:cs typeface="Lucida Grande" charset="0"/>
              </a:rPr>
              <a:t>This presentation will NOT reveal the identity of any client or company related with any former employer.</a:t>
            </a:r>
          </a:p>
          <a:p>
            <a:r>
              <a:rPr lang="en-US" sz="1450" dirty="0" smtClean="0">
                <a:latin typeface="Lucida Grande" charset="0"/>
                <a:ea typeface="Lucida Grande" charset="0"/>
                <a:cs typeface="Lucida Grande" charset="0"/>
              </a:rPr>
              <a:t>Segments from the code created by the author, that are shown in this presentation, demonstrate how dummy data gets extracted from text files created in a personal computer and NOT obtained from any files or database(s) associated with any former employer.</a:t>
            </a:r>
          </a:p>
          <a:p>
            <a:r>
              <a:rPr lang="en-US" sz="1450" dirty="0" smtClean="0">
                <a:latin typeface="Lucida Grande" charset="0"/>
                <a:ea typeface="Lucida Grande" charset="0"/>
                <a:cs typeface="Lucida Grande" charset="0"/>
              </a:rPr>
              <a:t>The term presented as ‘Broker Dealer Exclusions IDs’ is NOT an actual term from any employer; this was created by the author.</a:t>
            </a:r>
          </a:p>
          <a:p>
            <a:r>
              <a:rPr lang="en-US" sz="1450" dirty="0" smtClean="0">
                <a:latin typeface="Lucida Grande" charset="0"/>
                <a:ea typeface="Lucida Grande" charset="0"/>
                <a:cs typeface="Lucida Grande" charset="0"/>
              </a:rPr>
              <a:t>Terms associated with </a:t>
            </a:r>
            <a:r>
              <a:rPr lang="en-US" sz="1450" dirty="0">
                <a:latin typeface="Lucida Grande" charset="0"/>
                <a:ea typeface="Lucida Grande" charset="0"/>
                <a:cs typeface="Lucida Grande" charset="0"/>
              </a:rPr>
              <a:t>'</a:t>
            </a:r>
            <a:r>
              <a:rPr lang="en-US" sz="1450" dirty="0" smtClean="0">
                <a:latin typeface="Lucida Grande" charset="0"/>
                <a:ea typeface="Lucida Grande" charset="0"/>
                <a:cs typeface="Lucida Grande" charset="0"/>
              </a:rPr>
              <a:t>category’, such as ‘Wholesaler’, ‘Manager’ and ‘Divisional </a:t>
            </a:r>
            <a:r>
              <a:rPr lang="en-US" sz="1450" dirty="0">
                <a:latin typeface="Lucida Grande" charset="0"/>
                <a:ea typeface="Lucida Grande" charset="0"/>
                <a:cs typeface="Lucida Grande" charset="0"/>
              </a:rPr>
              <a:t>M</a:t>
            </a:r>
            <a:r>
              <a:rPr lang="en-US" sz="1450" dirty="0" smtClean="0">
                <a:latin typeface="Lucida Grande" charset="0"/>
                <a:ea typeface="Lucida Grande" charset="0"/>
                <a:cs typeface="Lucida Grande" charset="0"/>
              </a:rPr>
              <a:t>anager’ are NOT actual terms from any employer; these were created by the author.</a:t>
            </a:r>
          </a:p>
          <a:p>
            <a:r>
              <a:rPr lang="en-US" sz="1450" dirty="0" smtClean="0">
                <a:latin typeface="Lucida Grande" charset="0"/>
                <a:ea typeface="Lucida Grande" charset="0"/>
                <a:cs typeface="Lucida Grande" charset="0"/>
              </a:rPr>
              <a:t>The original script is now officially property of a former employer according to the Employee Confidential Information and Inventions </a:t>
            </a:r>
            <a:r>
              <a:rPr lang="en-US" sz="1450" dirty="0">
                <a:latin typeface="Lucida Grande" charset="0"/>
                <a:ea typeface="Lucida Grande" charset="0"/>
                <a:cs typeface="Lucida Grande" charset="0"/>
              </a:rPr>
              <a:t>A</a:t>
            </a:r>
            <a:r>
              <a:rPr lang="en-US" sz="1450" dirty="0" smtClean="0">
                <a:latin typeface="Lucida Grande" charset="0"/>
                <a:ea typeface="Lucida Grande" charset="0"/>
                <a:cs typeface="Lucida Grande" charset="0"/>
              </a:rPr>
              <a:t>greement.</a:t>
            </a:r>
          </a:p>
          <a:p>
            <a:r>
              <a:rPr lang="en-US" sz="1450" dirty="0" smtClean="0">
                <a:latin typeface="Lucida Grande" charset="0"/>
                <a:ea typeface="Lucida Grande" charset="0"/>
                <a:cs typeface="Lucida Grande" charset="0"/>
              </a:rPr>
              <a:t>The Text File Comparer script (NOT the original code </a:t>
            </a:r>
            <a:r>
              <a:rPr lang="mr-IN" sz="1450" dirty="0" smtClean="0">
                <a:latin typeface="Lucida Grande" charset="0"/>
                <a:ea typeface="Lucida Grande" charset="0"/>
                <a:cs typeface="Lucida Grande" charset="0"/>
              </a:rPr>
              <a:t>–</a:t>
            </a:r>
            <a:r>
              <a:rPr lang="en-US" sz="1450" dirty="0" smtClean="0">
                <a:latin typeface="Lucida Grande" charset="0"/>
                <a:ea typeface="Lucida Grande" charset="0"/>
                <a:cs typeface="Lucida Grande" charset="0"/>
              </a:rPr>
              <a:t> which is currently named differently) will be available in the author’s Github repository as a coding sample, however this will not run on the reader’s computer.</a:t>
            </a:r>
          </a:p>
        </p:txBody>
      </p:sp>
    </p:spTree>
    <p:extLst>
      <p:ext uri="{BB962C8B-B14F-4D97-AF65-F5344CB8AC3E}">
        <p14:creationId xmlns:p14="http://schemas.microsoft.com/office/powerpoint/2010/main" val="20529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How does the Python script work? (Part 6)</a:t>
            </a:r>
            <a:endParaRPr lang="en-US" dirty="0"/>
          </a:p>
        </p:txBody>
      </p:sp>
      <p:sp>
        <p:nvSpPr>
          <p:cNvPr id="3" name="Content Placeholder 2"/>
          <p:cNvSpPr>
            <a:spLocks noGrp="1"/>
          </p:cNvSpPr>
          <p:nvPr>
            <p:ph idx="1"/>
          </p:nvPr>
        </p:nvSpPr>
        <p:spPr>
          <a:xfrm>
            <a:off x="1154954" y="2344675"/>
            <a:ext cx="8761412" cy="3416300"/>
          </a:xfrm>
        </p:spPr>
        <p:txBody>
          <a:bodyPr/>
          <a:lstStyle/>
          <a:p>
            <a:r>
              <a:rPr lang="en-US" dirty="0">
                <a:latin typeface="Lucida Grande" charset="0"/>
                <a:ea typeface="Lucida Grande" charset="0"/>
                <a:cs typeface="Lucida Grande" charset="0"/>
              </a:rPr>
              <a:t>Once the </a:t>
            </a:r>
            <a:r>
              <a:rPr lang="en-US" i="1" dirty="0" smtClean="0">
                <a:latin typeface="Lucida Grande" charset="0"/>
                <a:ea typeface="Lucida Grande" charset="0"/>
                <a:cs typeface="Lucida Grande" charset="0"/>
              </a:rPr>
              <a:t>ReportByCategory</a:t>
            </a:r>
            <a:r>
              <a:rPr lang="en-US" dirty="0" smtClean="0">
                <a:latin typeface="Lucida Grande" charset="0"/>
                <a:ea typeface="Lucida Grande" charset="0"/>
                <a:cs typeface="Lucida Grande" charset="0"/>
              </a:rPr>
              <a:t> completes it’s function, </a:t>
            </a:r>
            <a:r>
              <a:rPr lang="en-US" dirty="0">
                <a:latin typeface="Lucida Grande" charset="0"/>
                <a:ea typeface="Lucida Grande" charset="0"/>
                <a:cs typeface="Lucida Grande" charset="0"/>
              </a:rPr>
              <a:t>variables containing the extracted data from the path can now be “plugged into” the function (or recently mentioned object). These will try and see if there is </a:t>
            </a:r>
            <a:r>
              <a:rPr lang="en-US" dirty="0" smtClean="0">
                <a:latin typeface="Lucida Grande" charset="0"/>
                <a:ea typeface="Lucida Grande" charset="0"/>
                <a:cs typeface="Lucida Grande" charset="0"/>
              </a:rPr>
              <a:t>an </a:t>
            </a:r>
            <a:r>
              <a:rPr lang="en-US" dirty="0">
                <a:latin typeface="Lucida Grande" charset="0"/>
                <a:ea typeface="Lucida Grande" charset="0"/>
                <a:cs typeface="Lucida Grande" charset="0"/>
              </a:rPr>
              <a:t>error with the data, </a:t>
            </a:r>
            <a:r>
              <a:rPr lang="en-US" dirty="0" smtClean="0">
                <a:latin typeface="Lucida Grande" charset="0"/>
                <a:ea typeface="Lucida Grande" charset="0"/>
                <a:cs typeface="Lucida Grande" charset="0"/>
              </a:rPr>
              <a:t>however, </a:t>
            </a:r>
            <a:r>
              <a:rPr lang="en-US" dirty="0">
                <a:latin typeface="Lucida Grande" charset="0"/>
                <a:ea typeface="Lucida Grande" charset="0"/>
                <a:cs typeface="Lucida Grande" charset="0"/>
              </a:rPr>
              <a:t>some clients do not have a divisional manager, if that’s the case then a note will get printed.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162394"/>
            <a:ext cx="5168243" cy="24145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130" y="4162394"/>
            <a:ext cx="5130800" cy="2524156"/>
          </a:xfrm>
          <a:prstGeom prst="rect">
            <a:avLst/>
          </a:prstGeom>
        </p:spPr>
      </p:pic>
      <p:sp>
        <p:nvSpPr>
          <p:cNvPr id="6" name="Rectangle 5"/>
          <p:cNvSpPr/>
          <p:nvPr/>
        </p:nvSpPr>
        <p:spPr>
          <a:xfrm>
            <a:off x="1154953" y="4162394"/>
            <a:ext cx="5168243" cy="252415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681130" y="4162394"/>
            <a:ext cx="5130800" cy="252415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199923" y="6214208"/>
            <a:ext cx="2057400" cy="3158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3686175" y="4772025"/>
            <a:ext cx="0" cy="271463"/>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4895850" y="4772025"/>
            <a:ext cx="0" cy="271463"/>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a:off x="7596188" y="3781425"/>
            <a:ext cx="0" cy="271463"/>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a:off x="9739312" y="3781425"/>
            <a:ext cx="0" cy="271463"/>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62495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Summary</a:t>
            </a:r>
            <a:endParaRPr lang="en-US" dirty="0">
              <a:latin typeface="Lucida Grande" charset="0"/>
              <a:ea typeface="Lucida Grande" charset="0"/>
              <a:cs typeface="Lucida Grande" charset="0"/>
            </a:endParaRPr>
          </a:p>
        </p:txBody>
      </p:sp>
      <p:sp>
        <p:nvSpPr>
          <p:cNvPr id="3" name="Content Placeholder 2"/>
          <p:cNvSpPr>
            <a:spLocks noGrp="1"/>
          </p:cNvSpPr>
          <p:nvPr>
            <p:ph idx="1"/>
          </p:nvPr>
        </p:nvSpPr>
        <p:spPr>
          <a:xfrm>
            <a:off x="1154954" y="2332037"/>
            <a:ext cx="8761412" cy="4525963"/>
          </a:xfrm>
        </p:spPr>
        <p:txBody>
          <a:bodyPr>
            <a:normAutofit/>
          </a:bodyPr>
          <a:lstStyle/>
          <a:p>
            <a:r>
              <a:rPr lang="en-US" dirty="0" smtClean="0">
                <a:latin typeface="Lucida Grande" charset="0"/>
                <a:ea typeface="Lucida Grande" charset="0"/>
                <a:cs typeface="Lucida Grande" charset="0"/>
              </a:rPr>
              <a:t>The goal of the Text File Comparer code is to mimic a manual process done in Microsoft Excel via automation using Python.</a:t>
            </a:r>
          </a:p>
          <a:p>
            <a:r>
              <a:rPr lang="en-US" dirty="0" smtClean="0">
                <a:latin typeface="Lucida Grande" charset="0"/>
                <a:ea typeface="Lucida Grande" charset="0"/>
                <a:cs typeface="Lucida Grande" charset="0"/>
              </a:rPr>
              <a:t>The author came up with this idea after observing that the process of comparing text files with Broker Dealer Exclusion IDs from previous and current </a:t>
            </a:r>
            <a:r>
              <a:rPr lang="en-US" dirty="0" smtClean="0">
                <a:latin typeface="Lucida Grande" charset="0"/>
                <a:ea typeface="Lucida Grande" charset="0"/>
                <a:cs typeface="Lucida Grande" charset="0"/>
              </a:rPr>
              <a:t>quarters </a:t>
            </a:r>
            <a:r>
              <a:rPr lang="en-US" dirty="0" smtClean="0">
                <a:latin typeface="Lucida Grande" charset="0"/>
                <a:ea typeface="Lucida Grande" charset="0"/>
                <a:cs typeface="Lucida Grande" charset="0"/>
              </a:rPr>
              <a:t>consisted mainly of copying and pasting.</a:t>
            </a:r>
          </a:p>
          <a:p>
            <a:r>
              <a:rPr lang="en-US" dirty="0" smtClean="0">
                <a:latin typeface="Lucida Grande" charset="0"/>
                <a:ea typeface="Lucida Grande" charset="0"/>
                <a:cs typeface="Lucida Grande" charset="0"/>
              </a:rPr>
              <a:t>The user will get prompted to input the name of a client and the current quarter; and then the code will extract data from the paths (or folders) matching what the user requested. Old data will be compared with the current BDE IDs, and then all categories will get displayed to look </a:t>
            </a:r>
            <a:r>
              <a:rPr lang="en-US" dirty="0" smtClean="0">
                <a:latin typeface="Lucida Grande" charset="0"/>
                <a:ea typeface="Lucida Grande" charset="0"/>
                <a:cs typeface="Lucida Grande" charset="0"/>
              </a:rPr>
              <a:t>like </a:t>
            </a:r>
            <a:r>
              <a:rPr lang="en-US" dirty="0" smtClean="0">
                <a:latin typeface="Lucida Grande" charset="0"/>
                <a:ea typeface="Lucida Grande" charset="0"/>
                <a:cs typeface="Lucida Grande" charset="0"/>
              </a:rPr>
              <a:t>a spreadsheet.</a:t>
            </a:r>
          </a:p>
          <a:p>
            <a:r>
              <a:rPr lang="en-US" dirty="0" smtClean="0">
                <a:latin typeface="Lucida Grande" charset="0"/>
                <a:ea typeface="Lucida Grande" charset="0"/>
                <a:cs typeface="Lucida Grande" charset="0"/>
              </a:rPr>
              <a:t>Although some codes/scripts such as the one used during this project is limited to serve only one </a:t>
            </a:r>
            <a:r>
              <a:rPr lang="en-US" dirty="0" smtClean="0">
                <a:latin typeface="Lucida Grande" charset="0"/>
                <a:ea typeface="Lucida Grande" charset="0"/>
                <a:cs typeface="Lucida Grande" charset="0"/>
              </a:rPr>
              <a:t>purpose</a:t>
            </a:r>
            <a:r>
              <a:rPr lang="en-US" dirty="0" smtClean="0">
                <a:latin typeface="Lucida Grande" charset="0"/>
                <a:ea typeface="Lucida Grande" charset="0"/>
                <a:cs typeface="Lucida Grande" charset="0"/>
              </a:rPr>
              <a:t>, it is important to think creatively and use technology </a:t>
            </a:r>
            <a:r>
              <a:rPr lang="en-US" dirty="0" smtClean="0">
                <a:latin typeface="Lucida Grande" charset="0"/>
                <a:ea typeface="Lucida Grande" charset="0"/>
                <a:cs typeface="Lucida Grande" charset="0"/>
              </a:rPr>
              <a:t>to</a:t>
            </a:r>
            <a:r>
              <a:rPr lang="en-US" dirty="0" smtClean="0">
                <a:latin typeface="Lucida Grande" charset="0"/>
                <a:ea typeface="Lucida Grande" charset="0"/>
                <a:cs typeface="Lucida Grande" charset="0"/>
              </a:rPr>
              <a:t> </a:t>
            </a:r>
            <a:r>
              <a:rPr lang="en-US" dirty="0" smtClean="0">
                <a:latin typeface="Lucida Grande" charset="0"/>
                <a:ea typeface="Lucida Grande" charset="0"/>
                <a:cs typeface="Lucida Grande" charset="0"/>
              </a:rPr>
              <a:t>our advantage to save time and resources.</a:t>
            </a:r>
            <a:endParaRPr lang="en-US" dirty="0">
              <a:latin typeface="Lucida Grande" charset="0"/>
              <a:ea typeface="Lucida Grande" charset="0"/>
              <a:cs typeface="Lucida Grande" charset="0"/>
            </a:endParaRPr>
          </a:p>
        </p:txBody>
      </p:sp>
    </p:spTree>
    <p:extLst>
      <p:ext uri="{BB962C8B-B14F-4D97-AF65-F5344CB8AC3E}">
        <p14:creationId xmlns:p14="http://schemas.microsoft.com/office/powerpoint/2010/main" val="155345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813" y="2657475"/>
            <a:ext cx="11081880" cy="1015663"/>
          </a:xfrm>
          <a:prstGeom prst="rect">
            <a:avLst/>
          </a:prstGeom>
          <a:noFill/>
        </p:spPr>
        <p:txBody>
          <a:bodyPr wrap="none" rtlCol="0">
            <a:spAutoFit/>
          </a:bodyPr>
          <a:lstStyle/>
          <a:p>
            <a:r>
              <a:rPr lang="en-US" sz="2000" dirty="0">
                <a:latin typeface="Lucida Grande" charset="0"/>
                <a:ea typeface="Lucida Grande" charset="0"/>
                <a:cs typeface="Lucida Grande" charset="0"/>
              </a:rPr>
              <a:t>“Imagination is more important than knowledge.  For knowledge is limited, whereas </a:t>
            </a:r>
            <a:endParaRPr lang="en-US" sz="2000" dirty="0" smtClean="0">
              <a:latin typeface="Lucida Grande" charset="0"/>
              <a:ea typeface="Lucida Grande" charset="0"/>
              <a:cs typeface="Lucida Grande" charset="0"/>
            </a:endParaRPr>
          </a:p>
          <a:p>
            <a:r>
              <a:rPr lang="en-US" sz="2000" dirty="0" smtClean="0">
                <a:latin typeface="Lucida Grande" charset="0"/>
                <a:ea typeface="Lucida Grande" charset="0"/>
                <a:cs typeface="Lucida Grande" charset="0"/>
              </a:rPr>
              <a:t>imagination embraces </a:t>
            </a:r>
            <a:r>
              <a:rPr lang="en-US" sz="2000" dirty="0">
                <a:latin typeface="Lucida Grande" charset="0"/>
                <a:ea typeface="Lucida Grande" charset="0"/>
                <a:cs typeface="Lucida Grande" charset="0"/>
              </a:rPr>
              <a:t>the entire world, stimulating progress, giving birth to evolution</a:t>
            </a:r>
            <a:r>
              <a:rPr lang="en-US" sz="2000" dirty="0" smtClean="0">
                <a:latin typeface="Lucida Grande" charset="0"/>
                <a:ea typeface="Lucida Grande" charset="0"/>
                <a:cs typeface="Lucida Grande" charset="0"/>
              </a:rPr>
              <a:t>.”</a:t>
            </a:r>
          </a:p>
          <a:p>
            <a:r>
              <a:rPr lang="en-US" sz="2000" dirty="0" smtClean="0">
                <a:latin typeface="Lucida Grande" charset="0"/>
                <a:ea typeface="Lucida Grande" charset="0"/>
                <a:cs typeface="Lucida Grande" charset="0"/>
              </a:rPr>
              <a:t>– </a:t>
            </a:r>
            <a:r>
              <a:rPr lang="en-US" sz="2000" i="1" dirty="0" smtClean="0">
                <a:latin typeface="Lucida Grande" charset="0"/>
                <a:ea typeface="Lucida Grande" charset="0"/>
                <a:cs typeface="Lucida Grande" charset="0"/>
              </a:rPr>
              <a:t>Albert Einstein </a:t>
            </a:r>
            <a:endParaRPr lang="en-US" sz="2000" i="1" dirty="0">
              <a:latin typeface="Lucida Grande" charset="0"/>
              <a:ea typeface="Lucida Grande" charset="0"/>
              <a:cs typeface="Lucida Grande"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017" y="3580805"/>
            <a:ext cx="2228850" cy="2972729"/>
          </a:xfrm>
          <a:prstGeom prst="rect">
            <a:avLst/>
          </a:prstGeom>
        </p:spPr>
      </p:pic>
    </p:spTree>
    <p:extLst>
      <p:ext uri="{BB962C8B-B14F-4D97-AF65-F5344CB8AC3E}">
        <p14:creationId xmlns:p14="http://schemas.microsoft.com/office/powerpoint/2010/main" val="186353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References</a:t>
            </a:r>
            <a:endParaRPr lang="en-US" dirty="0">
              <a:latin typeface="Lucida Grande" charset="0"/>
              <a:ea typeface="Lucida Grande" charset="0"/>
              <a:cs typeface="Lucida Grande" charset="0"/>
            </a:endParaRPr>
          </a:p>
        </p:txBody>
      </p:sp>
      <p:sp>
        <p:nvSpPr>
          <p:cNvPr id="3" name="Content Placeholder 2"/>
          <p:cNvSpPr>
            <a:spLocks noGrp="1"/>
          </p:cNvSpPr>
          <p:nvPr>
            <p:ph idx="1"/>
          </p:nvPr>
        </p:nvSpPr>
        <p:spPr>
          <a:xfrm>
            <a:off x="1154954" y="2332038"/>
            <a:ext cx="8761412" cy="3416300"/>
          </a:xfrm>
        </p:spPr>
        <p:txBody>
          <a:bodyPr>
            <a:normAutofit/>
          </a:bodyPr>
          <a:lstStyle/>
          <a:p>
            <a:r>
              <a:rPr lang="en-US" dirty="0" smtClean="0">
                <a:latin typeface="Lucida Grande" charset="0"/>
                <a:ea typeface="Lucida Grande" charset="0"/>
                <a:cs typeface="Lucida Grande" charset="0"/>
              </a:rPr>
              <a:t>Brainy Quote. (2019). </a:t>
            </a:r>
            <a:r>
              <a:rPr lang="en-US" dirty="0">
                <a:latin typeface="Lucida Grande" charset="0"/>
                <a:ea typeface="Lucida Grande" charset="0"/>
                <a:cs typeface="Lucida Grande" charset="0"/>
              </a:rPr>
              <a:t>Retrieved from </a:t>
            </a:r>
            <a:r>
              <a:rPr lang="en-US" dirty="0">
                <a:latin typeface="Lucida Grande" charset="0"/>
                <a:ea typeface="Lucida Grande" charset="0"/>
                <a:cs typeface="Lucida Grande" charset="0"/>
                <a:hlinkClick r:id="rId2"/>
              </a:rPr>
              <a:t>https://</a:t>
            </a:r>
            <a:r>
              <a:rPr lang="en-US" dirty="0" smtClean="0">
                <a:latin typeface="Lucida Grande" charset="0"/>
                <a:ea typeface="Lucida Grande" charset="0"/>
                <a:cs typeface="Lucida Grande" charset="0"/>
                <a:hlinkClick r:id="rId2"/>
              </a:rPr>
              <a:t>www.brainyquote.com/lists/authors/top-10-albert-einstein-quotes?gclid=CjwKCAiAzuPuBRAIEiwAkkmOSF0puirScNR1KYRgfBuj226LdF_Hf6utt0ZADl3EUVu6WERd0C1YyBoC3WAQAvD_BwE</a:t>
            </a:r>
            <a:endParaRPr lang="en-US" dirty="0" smtClean="0">
              <a:latin typeface="Lucida Grande" charset="0"/>
              <a:ea typeface="Lucida Grande" charset="0"/>
              <a:cs typeface="Lucida Grande" charset="0"/>
            </a:endParaRPr>
          </a:p>
          <a:p>
            <a:r>
              <a:rPr lang="en-US" dirty="0">
                <a:latin typeface="Lucida Grande" charset="0"/>
                <a:ea typeface="Lucida Grande" charset="0"/>
                <a:cs typeface="Lucida Grande" charset="0"/>
              </a:rPr>
              <a:t>Computer Hope. (2019). Retrieved from </a:t>
            </a:r>
            <a:r>
              <a:rPr lang="en-US" u="sng" dirty="0">
                <a:latin typeface="Lucida Grande" charset="0"/>
                <a:ea typeface="Lucida Grande" charset="0"/>
                <a:cs typeface="Lucida Grande" charset="0"/>
                <a:hlinkClick r:id="rId3"/>
              </a:rPr>
              <a:t>https://www.computerhope.com/jargon/program.htm</a:t>
            </a:r>
            <a:r>
              <a:rPr lang="en-US" dirty="0">
                <a:latin typeface="Lucida Grande" charset="0"/>
                <a:ea typeface="Lucida Grande" charset="0"/>
                <a:cs typeface="Lucida Grande" charset="0"/>
              </a:rPr>
              <a:t>.</a:t>
            </a:r>
          </a:p>
          <a:p>
            <a:r>
              <a:rPr lang="en-US" dirty="0">
                <a:latin typeface="Lucida Grande" charset="0"/>
                <a:ea typeface="Lucida Grande" charset="0"/>
                <a:cs typeface="Lucida Grande" charset="0"/>
              </a:rPr>
              <a:t>Python 3.8.0 documentation. (Nov 23, 2019). Retrieved from </a:t>
            </a:r>
            <a:r>
              <a:rPr lang="en-US" u="sng" dirty="0">
                <a:latin typeface="Lucida Grande" charset="0"/>
                <a:ea typeface="Lucida Grande" charset="0"/>
                <a:cs typeface="Lucida Grande" charset="0"/>
                <a:hlinkClick r:id="rId4"/>
              </a:rPr>
              <a:t>https://docs.python.org/3</a:t>
            </a:r>
            <a:r>
              <a:rPr lang="en-US" u="sng" dirty="0" smtClean="0">
                <a:latin typeface="Lucida Grande" charset="0"/>
                <a:ea typeface="Lucida Grande" charset="0"/>
                <a:cs typeface="Lucida Grande" charset="0"/>
                <a:hlinkClick r:id="rId4"/>
              </a:rPr>
              <a:t>/</a:t>
            </a:r>
            <a:r>
              <a:rPr lang="en-US" dirty="0" smtClean="0">
                <a:latin typeface="Lucida Grande" charset="0"/>
                <a:ea typeface="Lucida Grande" charset="0"/>
                <a:cs typeface="Lucida Grande" charset="0"/>
              </a:rPr>
              <a:t>.</a:t>
            </a:r>
          </a:p>
          <a:p>
            <a:r>
              <a:rPr lang="en-US" dirty="0">
                <a:latin typeface="Lucida Grande" charset="0"/>
                <a:ea typeface="Lucida Grande" charset="0"/>
                <a:cs typeface="Lucida Grande" charset="0"/>
              </a:rPr>
              <a:t>Stack Overflow. (2019). Retrieved from </a:t>
            </a:r>
            <a:r>
              <a:rPr lang="en-US" u="sng" dirty="0">
                <a:latin typeface="Lucida Grande" charset="0"/>
                <a:ea typeface="Lucida Grande" charset="0"/>
                <a:cs typeface="Lucida Grande" charset="0"/>
                <a:hlinkClick r:id="rId5"/>
              </a:rPr>
              <a:t>https://stackoverflow.com</a:t>
            </a:r>
            <a:r>
              <a:rPr lang="en-US" dirty="0">
                <a:latin typeface="Lucida Grande" charset="0"/>
                <a:ea typeface="Lucida Grande" charset="0"/>
                <a:cs typeface="Lucida Grande" charset="0"/>
              </a:rPr>
              <a:t>.</a:t>
            </a:r>
          </a:p>
          <a:p>
            <a:endParaRPr lang="en-US" u="sng" dirty="0">
              <a:latin typeface="Lucida Grande" charset="0"/>
              <a:ea typeface="Lucida Grande" charset="0"/>
              <a:cs typeface="Lucida Grande" charset="0"/>
            </a:endParaRPr>
          </a:p>
          <a:p>
            <a:endParaRPr lang="en-US" dirty="0">
              <a:latin typeface="Lucida Grande" charset="0"/>
              <a:ea typeface="Lucida Grande" charset="0"/>
              <a:cs typeface="Lucida Grande" charset="0"/>
            </a:endParaRPr>
          </a:p>
        </p:txBody>
      </p:sp>
    </p:spTree>
    <p:extLst>
      <p:ext uri="{BB962C8B-B14F-4D97-AF65-F5344CB8AC3E}">
        <p14:creationId xmlns:p14="http://schemas.microsoft.com/office/powerpoint/2010/main" val="7881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Terms &amp; Definitions</a:t>
            </a:r>
            <a:endParaRPr lang="en-US" dirty="0">
              <a:latin typeface="Lucida Grande" charset="0"/>
              <a:ea typeface="Lucida Grande" charset="0"/>
              <a:cs typeface="Lucida Grande" charset="0"/>
            </a:endParaRPr>
          </a:p>
        </p:txBody>
      </p:sp>
      <p:sp>
        <p:nvSpPr>
          <p:cNvPr id="3" name="Content Placeholder 2"/>
          <p:cNvSpPr>
            <a:spLocks noGrp="1"/>
          </p:cNvSpPr>
          <p:nvPr>
            <p:ph idx="1"/>
          </p:nvPr>
        </p:nvSpPr>
        <p:spPr>
          <a:xfrm>
            <a:off x="1154953" y="2332037"/>
            <a:ext cx="8761412" cy="3416300"/>
          </a:xfrm>
        </p:spPr>
        <p:txBody>
          <a:bodyPr/>
          <a:lstStyle/>
          <a:p>
            <a:r>
              <a:rPr lang="en-US" dirty="0" smtClean="0">
                <a:latin typeface="Lucida Grande" charset="0"/>
                <a:ea typeface="Lucida Grande" charset="0"/>
                <a:cs typeface="Lucida Grande" charset="0"/>
              </a:rPr>
              <a:t>Market Metrics: Mobile application that shows clients with insights (sales and assets transactions) into exactly what their customers need.</a:t>
            </a:r>
          </a:p>
          <a:p>
            <a:r>
              <a:rPr lang="en-US" dirty="0" smtClean="0">
                <a:latin typeface="Lucida Grande" charset="0"/>
                <a:ea typeface="Lucida Grande" charset="0"/>
                <a:cs typeface="Lucida Grande" charset="0"/>
              </a:rPr>
              <a:t>Broker Dealer: Third party (an individual or a firm) that buys and sells securities on behalf of his/her/their client.</a:t>
            </a:r>
          </a:p>
          <a:p>
            <a:r>
              <a:rPr lang="en-US" dirty="0" smtClean="0">
                <a:latin typeface="Lucida Grande" charset="0"/>
                <a:ea typeface="Lucida Grande" charset="0"/>
                <a:cs typeface="Lucida Grande" charset="0"/>
              </a:rPr>
              <a:t>Broker Dealer Exclusion IDs: List (requested by client) of unique elements that get loaded into the Market Metrics’ app, with the goal of ignoring certain transactions performed by some broker dealers.</a:t>
            </a:r>
          </a:p>
          <a:p>
            <a:r>
              <a:rPr lang="en-US" dirty="0" smtClean="0">
                <a:latin typeface="Lucida Grande" charset="0"/>
                <a:ea typeface="Lucida Grande" charset="0"/>
                <a:cs typeface="Lucida Grande" charset="0"/>
              </a:rPr>
              <a:t>Categories: Data displayed per client in the mobile app is divided into three classes:  ‘manager’, ‘wholesaler’ and ‘divisional manager’ (some clients lack this category) </a:t>
            </a:r>
            <a:endParaRPr lang="en-US" dirty="0">
              <a:latin typeface="Lucida Grande" charset="0"/>
              <a:ea typeface="Lucida Grande" charset="0"/>
              <a:cs typeface="Lucida Grande" charset="0"/>
            </a:endParaRPr>
          </a:p>
        </p:txBody>
      </p:sp>
    </p:spTree>
    <p:extLst>
      <p:ext uri="{BB962C8B-B14F-4D97-AF65-F5344CB8AC3E}">
        <p14:creationId xmlns:p14="http://schemas.microsoft.com/office/powerpoint/2010/main" val="23192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charset="0"/>
                <a:ea typeface="Lucida Grande" charset="0"/>
                <a:cs typeface="Lucida Grande" charset="0"/>
              </a:rPr>
              <a:t>Technical Terms </a:t>
            </a:r>
            <a:r>
              <a:rPr lang="en-US" dirty="0">
                <a:latin typeface="Lucida Grande" charset="0"/>
                <a:ea typeface="Lucida Grande" charset="0"/>
                <a:cs typeface="Lucida Grande" charset="0"/>
              </a:rPr>
              <a:t>&amp; </a:t>
            </a:r>
            <a:r>
              <a:rPr lang="en-US" dirty="0" smtClean="0">
                <a:latin typeface="Lucida Grande" charset="0"/>
                <a:ea typeface="Lucida Grande" charset="0"/>
                <a:cs typeface="Lucida Grande" charset="0"/>
              </a:rPr>
              <a:t>Definitions</a:t>
            </a:r>
            <a:endParaRPr lang="en-US" dirty="0"/>
          </a:p>
        </p:txBody>
      </p:sp>
      <p:sp>
        <p:nvSpPr>
          <p:cNvPr id="3" name="Content Placeholder 2"/>
          <p:cNvSpPr>
            <a:spLocks noGrp="1"/>
          </p:cNvSpPr>
          <p:nvPr>
            <p:ph idx="1"/>
          </p:nvPr>
        </p:nvSpPr>
        <p:spPr>
          <a:xfrm>
            <a:off x="1154953" y="2332037"/>
            <a:ext cx="9460660" cy="4525963"/>
          </a:xfrm>
        </p:spPr>
        <p:txBody>
          <a:bodyPr>
            <a:normAutofit fontScale="92500" lnSpcReduction="10000"/>
          </a:bodyPr>
          <a:lstStyle/>
          <a:p>
            <a:r>
              <a:rPr lang="en-US" dirty="0" smtClean="0">
                <a:latin typeface="Lucida Grande" charset="0"/>
                <a:ea typeface="Lucida Grande" charset="0"/>
                <a:cs typeface="Lucida Grande" charset="0"/>
              </a:rPr>
              <a:t>Programming Languages: Formal language that comprises a set of instructions (in computers or electronics) which produce distinct types of outputs. Although each has it’s own set of rules and syntax, these are based under the same principles. </a:t>
            </a:r>
            <a:r>
              <a:rPr lang="en-US" dirty="0">
                <a:latin typeface="Lucida Grande" charset="0"/>
                <a:ea typeface="Lucida Grande" charset="0"/>
                <a:cs typeface="Lucida Grande" charset="0"/>
              </a:rPr>
              <a:t>T</a:t>
            </a:r>
            <a:r>
              <a:rPr lang="en-US" dirty="0" smtClean="0">
                <a:latin typeface="Lucida Grande" charset="0"/>
                <a:ea typeface="Lucida Grande" charset="0"/>
                <a:cs typeface="Lucida Grande" charset="0"/>
              </a:rPr>
              <a:t>hese may serve different purposes and have distinct characteristics among each.</a:t>
            </a:r>
          </a:p>
          <a:p>
            <a:r>
              <a:rPr lang="en-US" dirty="0" smtClean="0">
                <a:latin typeface="Lucida Grande" charset="0"/>
                <a:ea typeface="Lucida Grande" charset="0"/>
                <a:cs typeface="Lucida Grande" charset="0"/>
              </a:rPr>
              <a:t>Integrated </a:t>
            </a:r>
            <a:r>
              <a:rPr lang="en-US" dirty="0">
                <a:latin typeface="Lucida Grande" charset="0"/>
                <a:ea typeface="Lucida Grande" charset="0"/>
                <a:cs typeface="Lucida Grande" charset="0"/>
              </a:rPr>
              <a:t>Development </a:t>
            </a:r>
            <a:r>
              <a:rPr lang="en-US" dirty="0" smtClean="0">
                <a:latin typeface="Lucida Grande" charset="0"/>
                <a:ea typeface="Lucida Grande" charset="0"/>
                <a:cs typeface="Lucida Grande" charset="0"/>
              </a:rPr>
              <a:t>Environment (IDE): </a:t>
            </a:r>
            <a:r>
              <a:rPr lang="en-US" dirty="0">
                <a:latin typeface="Lucida Grande" charset="0"/>
                <a:ea typeface="Lucida Grande" charset="0"/>
                <a:cs typeface="Lucida Grande" charset="0"/>
              </a:rPr>
              <a:t>Refers to the platform or program used to code with programming languages</a:t>
            </a:r>
            <a:r>
              <a:rPr lang="en-US" dirty="0" smtClean="0">
                <a:latin typeface="Lucida Grande" charset="0"/>
                <a:ea typeface="Lucida Grande" charset="0"/>
                <a:cs typeface="Lucida Grande" charset="0"/>
              </a:rPr>
              <a:t>.</a:t>
            </a:r>
          </a:p>
          <a:p>
            <a:r>
              <a:rPr lang="en-US" dirty="0" smtClean="0">
                <a:latin typeface="Lucida Grande" charset="0"/>
                <a:ea typeface="Lucida Grande" charset="0"/>
                <a:cs typeface="Lucida Grande" charset="0"/>
              </a:rPr>
              <a:t>Object: In Object-Oriented Programming (OOP), these are units of code of it’s own class. For example, in </a:t>
            </a:r>
            <a:r>
              <a:rPr lang="en-US" i="1" dirty="0" smtClean="0">
                <a:latin typeface="Lucida Grande" charset="0"/>
                <a:ea typeface="Lucida Grande" charset="0"/>
                <a:cs typeface="Lucida Grande" charset="0"/>
              </a:rPr>
              <a:t>Space Invaders</a:t>
            </a:r>
            <a:r>
              <a:rPr lang="en-US" dirty="0" smtClean="0">
                <a:latin typeface="Lucida Grande" charset="0"/>
                <a:ea typeface="Lucida Grande" charset="0"/>
                <a:cs typeface="Lucida Grande" charset="0"/>
              </a:rPr>
              <a:t> (video game), the code that creates the main character/user’s ship is an object, where as the enemies (aliens) are objects themselves.</a:t>
            </a:r>
          </a:p>
          <a:p>
            <a:r>
              <a:rPr lang="en-US" dirty="0" smtClean="0">
                <a:latin typeface="Lucida Grande" charset="0"/>
                <a:ea typeface="Lucida Grande" charset="0"/>
                <a:cs typeface="Lucida Grande" charset="0"/>
              </a:rPr>
              <a:t>Python: General-purpose programming language.</a:t>
            </a:r>
          </a:p>
          <a:p>
            <a:r>
              <a:rPr lang="en-US" dirty="0" smtClean="0">
                <a:latin typeface="Lucida Grande" charset="0"/>
                <a:ea typeface="Lucida Grande" charset="0"/>
                <a:cs typeface="Lucida Grande" charset="0"/>
              </a:rPr>
              <a:t>Code blocks: Vaguely known as sections of an entire code/script. </a:t>
            </a:r>
            <a:r>
              <a:rPr lang="en-US" dirty="0">
                <a:latin typeface="Lucida Grande" charset="0"/>
                <a:ea typeface="Lucida Grande" charset="0"/>
                <a:cs typeface="Lucida Grande" charset="0"/>
              </a:rPr>
              <a:t>T</a:t>
            </a:r>
            <a:r>
              <a:rPr lang="en-US" dirty="0" smtClean="0">
                <a:latin typeface="Lucida Grande" charset="0"/>
                <a:ea typeface="Lucida Grande" charset="0"/>
                <a:cs typeface="Lucida Grande" charset="0"/>
              </a:rPr>
              <a:t>hese might look </a:t>
            </a:r>
            <a:r>
              <a:rPr lang="en-US" dirty="0" smtClean="0">
                <a:latin typeface="Lucida Grande" charset="0"/>
                <a:ea typeface="Lucida Grande" charset="0"/>
                <a:cs typeface="Lucida Grande" charset="0"/>
              </a:rPr>
              <a:t>like </a:t>
            </a:r>
            <a:r>
              <a:rPr lang="en-US" dirty="0" smtClean="0">
                <a:latin typeface="Lucida Grande" charset="0"/>
                <a:ea typeface="Lucida Grande" charset="0"/>
                <a:cs typeface="Lucida Grande" charset="0"/>
              </a:rPr>
              <a:t>paragraphs or might be delimited by brackets.</a:t>
            </a:r>
          </a:p>
          <a:p>
            <a:r>
              <a:rPr lang="en-US" dirty="0" smtClean="0">
                <a:latin typeface="Lucida Grande" charset="0"/>
                <a:ea typeface="Lucida Grande" charset="0"/>
                <a:cs typeface="Lucida Grande" charset="0"/>
              </a:rPr>
              <a:t>List: Data structure designed to be changeable; it’s purpose is to store an ordered sequence of elements (words, sentences or numbers). </a:t>
            </a:r>
          </a:p>
        </p:txBody>
      </p:sp>
    </p:spTree>
    <p:extLst>
      <p:ext uri="{BB962C8B-B14F-4D97-AF65-F5344CB8AC3E}">
        <p14:creationId xmlns:p14="http://schemas.microsoft.com/office/powerpoint/2010/main" val="85924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Technical </a:t>
            </a:r>
            <a:r>
              <a:rPr lang="en-US" dirty="0" smtClean="0">
                <a:latin typeface="Lucida Grande" charset="0"/>
                <a:ea typeface="Lucida Grande" charset="0"/>
                <a:cs typeface="Lucida Grande" charset="0"/>
              </a:rPr>
              <a:t>Abbreviations</a:t>
            </a:r>
            <a:endParaRPr lang="en-US" dirty="0"/>
          </a:p>
        </p:txBody>
      </p:sp>
      <p:sp>
        <p:nvSpPr>
          <p:cNvPr id="3" name="Content Placeholder 2"/>
          <p:cNvSpPr>
            <a:spLocks noGrp="1"/>
          </p:cNvSpPr>
          <p:nvPr>
            <p:ph idx="1"/>
          </p:nvPr>
        </p:nvSpPr>
        <p:spPr>
          <a:xfrm>
            <a:off x="1154953" y="2332037"/>
            <a:ext cx="8761412" cy="3416300"/>
          </a:xfrm>
        </p:spPr>
        <p:txBody>
          <a:bodyPr/>
          <a:lstStyle/>
          <a:p>
            <a:r>
              <a:rPr lang="en-US" dirty="0" smtClean="0">
                <a:latin typeface="Lucida Grande" charset="0"/>
                <a:ea typeface="Lucida Grande" charset="0"/>
                <a:cs typeface="Lucida Grande" charset="0"/>
              </a:rPr>
              <a:t>Please take a look at the following terms </a:t>
            </a:r>
            <a:r>
              <a:rPr lang="en-US" dirty="0">
                <a:latin typeface="Lucida Grande" charset="0"/>
                <a:ea typeface="Lucida Grande" charset="0"/>
                <a:cs typeface="Lucida Grande" charset="0"/>
              </a:rPr>
              <a:t>mentioned </a:t>
            </a:r>
            <a:r>
              <a:rPr lang="en-US" dirty="0" smtClean="0">
                <a:latin typeface="Lucida Grande" charset="0"/>
                <a:ea typeface="Lucida Grande" charset="0"/>
                <a:cs typeface="Lucida Grande" charset="0"/>
              </a:rPr>
              <a:t>during </a:t>
            </a:r>
            <a:r>
              <a:rPr lang="en-US" dirty="0">
                <a:latin typeface="Lucida Grande" charset="0"/>
                <a:ea typeface="Lucida Grande" charset="0"/>
                <a:cs typeface="Lucida Grande" charset="0"/>
              </a:rPr>
              <a:t>the presentation that correspond to the author’s script/code:</a:t>
            </a:r>
          </a:p>
          <a:p>
            <a:pPr lvl="1"/>
            <a:r>
              <a:rPr lang="en-US" dirty="0">
                <a:latin typeface="Lucida Grande" charset="0"/>
                <a:ea typeface="Lucida Grande" charset="0"/>
                <a:cs typeface="Lucida Grande" charset="0"/>
              </a:rPr>
              <a:t>p or pq: abbreviations for </a:t>
            </a:r>
            <a:r>
              <a:rPr lang="en-US" i="1" dirty="0">
                <a:latin typeface="Lucida Grande" charset="0"/>
                <a:ea typeface="Lucida Grande" charset="0"/>
                <a:cs typeface="Lucida Grande" charset="0"/>
              </a:rPr>
              <a:t>previous quarter</a:t>
            </a:r>
            <a:r>
              <a:rPr lang="en-US" dirty="0">
                <a:latin typeface="Lucida Grande" charset="0"/>
                <a:ea typeface="Lucida Grande" charset="0"/>
                <a:cs typeface="Lucida Grande" charset="0"/>
              </a:rPr>
              <a:t>.</a:t>
            </a:r>
            <a:endParaRPr lang="en-US" i="1" dirty="0">
              <a:latin typeface="Lucida Grande" charset="0"/>
              <a:ea typeface="Lucida Grande" charset="0"/>
              <a:cs typeface="Lucida Grande" charset="0"/>
            </a:endParaRPr>
          </a:p>
          <a:p>
            <a:pPr lvl="1"/>
            <a:r>
              <a:rPr lang="en-US" dirty="0">
                <a:latin typeface="Lucida Grande" charset="0"/>
                <a:ea typeface="Lucida Grande" charset="0"/>
                <a:cs typeface="Lucida Grande" charset="0"/>
              </a:rPr>
              <a:t>q or cq: abbreviations for </a:t>
            </a:r>
            <a:r>
              <a:rPr lang="en-US" i="1" dirty="0">
                <a:latin typeface="Lucida Grande" charset="0"/>
                <a:ea typeface="Lucida Grande" charset="0"/>
                <a:cs typeface="Lucida Grande" charset="0"/>
              </a:rPr>
              <a:t>current quarter</a:t>
            </a:r>
            <a:r>
              <a:rPr lang="en-US" dirty="0">
                <a:latin typeface="Lucida Grande" charset="0"/>
                <a:ea typeface="Lucida Grande" charset="0"/>
                <a:cs typeface="Lucida Grande" charset="0"/>
              </a:rPr>
              <a:t>.</a:t>
            </a:r>
          </a:p>
          <a:p>
            <a:pPr lvl="1"/>
            <a:r>
              <a:rPr lang="en-US" dirty="0">
                <a:latin typeface="Lucida Grande" charset="0"/>
                <a:ea typeface="Lucida Grande" charset="0"/>
                <a:cs typeface="Lucida Grande" charset="0"/>
              </a:rPr>
              <a:t>ph: abbreviation for </a:t>
            </a:r>
            <a:r>
              <a:rPr lang="en-US" i="1" dirty="0">
                <a:latin typeface="Lucida Grande" charset="0"/>
                <a:ea typeface="Lucida Grande" charset="0"/>
                <a:cs typeface="Lucida Grande" charset="0"/>
              </a:rPr>
              <a:t>placeholder</a:t>
            </a:r>
            <a:r>
              <a:rPr lang="en-US" dirty="0">
                <a:latin typeface="Lucida Grande" charset="0"/>
                <a:ea typeface="Lucida Grande" charset="0"/>
                <a:cs typeface="Lucida Grande" charset="0"/>
              </a:rPr>
              <a:t>.</a:t>
            </a:r>
          </a:p>
          <a:p>
            <a:pPr lvl="1"/>
            <a:r>
              <a:rPr lang="en-US" dirty="0">
                <a:latin typeface="Lucida Grande" charset="0"/>
                <a:ea typeface="Lucida Grande" charset="0"/>
                <a:cs typeface="Lucida Grande" charset="0"/>
              </a:rPr>
              <a:t>mgr: abbreviation for </a:t>
            </a:r>
            <a:r>
              <a:rPr lang="en-US" i="1" dirty="0">
                <a:latin typeface="Lucida Grande" charset="0"/>
                <a:ea typeface="Lucida Grande" charset="0"/>
                <a:cs typeface="Lucida Grande" charset="0"/>
              </a:rPr>
              <a:t>manager</a:t>
            </a:r>
            <a:r>
              <a:rPr lang="en-US" dirty="0">
                <a:latin typeface="Lucida Grande" charset="0"/>
                <a:ea typeface="Lucida Grande" charset="0"/>
                <a:cs typeface="Lucida Grande" charset="0"/>
              </a:rPr>
              <a:t>.</a:t>
            </a:r>
          </a:p>
          <a:p>
            <a:pPr lvl="1"/>
            <a:r>
              <a:rPr lang="en-US" dirty="0">
                <a:latin typeface="Lucida Grande" charset="0"/>
                <a:ea typeface="Lucida Grande" charset="0"/>
                <a:cs typeface="Lucida Grande" charset="0"/>
              </a:rPr>
              <a:t>ws: abbreviation for </a:t>
            </a:r>
            <a:r>
              <a:rPr lang="en-US" i="1" dirty="0">
                <a:latin typeface="Lucida Grande" charset="0"/>
                <a:ea typeface="Lucida Grande" charset="0"/>
                <a:cs typeface="Lucida Grande" charset="0"/>
              </a:rPr>
              <a:t>wholesaler</a:t>
            </a:r>
            <a:r>
              <a:rPr lang="en-US" dirty="0">
                <a:latin typeface="Lucida Grande" charset="0"/>
                <a:ea typeface="Lucida Grande" charset="0"/>
                <a:cs typeface="Lucida Grande" charset="0"/>
              </a:rPr>
              <a:t>.</a:t>
            </a:r>
          </a:p>
          <a:p>
            <a:pPr lvl="1"/>
            <a:r>
              <a:rPr lang="en-US" dirty="0">
                <a:latin typeface="Lucida Grande" charset="0"/>
                <a:ea typeface="Lucida Grande" charset="0"/>
                <a:cs typeface="Lucida Grande" charset="0"/>
              </a:rPr>
              <a:t>dmgr: abbreviation for </a:t>
            </a:r>
            <a:r>
              <a:rPr lang="en-US" i="1" dirty="0">
                <a:latin typeface="Lucida Grande" charset="0"/>
                <a:ea typeface="Lucida Grande" charset="0"/>
                <a:cs typeface="Lucida Grande" charset="0"/>
              </a:rPr>
              <a:t>divisional manager</a:t>
            </a:r>
            <a:r>
              <a:rPr lang="en-US" dirty="0">
                <a:latin typeface="Lucida Grande" charset="0"/>
                <a:ea typeface="Lucida Grande" charset="0"/>
                <a:cs typeface="Lucida Grande" charset="0"/>
              </a:rPr>
              <a:t>.</a:t>
            </a:r>
          </a:p>
          <a:p>
            <a:endParaRPr lang="en-US" dirty="0"/>
          </a:p>
        </p:txBody>
      </p:sp>
    </p:spTree>
    <p:extLst>
      <p:ext uri="{BB962C8B-B14F-4D97-AF65-F5344CB8AC3E}">
        <p14:creationId xmlns:p14="http://schemas.microsoft.com/office/powerpoint/2010/main" val="9618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Lucida Grande" charset="0"/>
                <a:ea typeface="Lucida Grande" charset="0"/>
                <a:cs typeface="Lucida Grande" charset="0"/>
              </a:rPr>
              <a:t>Origin of Automation Project </a:t>
            </a:r>
            <a:endParaRPr lang="en-US" sz="4400" dirty="0">
              <a:latin typeface="Lucida Grande" charset="0"/>
              <a:ea typeface="Lucida Grande" charset="0"/>
              <a:cs typeface="Lucida Grande" charset="0"/>
            </a:endParaRPr>
          </a:p>
        </p:txBody>
      </p:sp>
      <p:sp>
        <p:nvSpPr>
          <p:cNvPr id="3" name="Content Placeholder 2"/>
          <p:cNvSpPr>
            <a:spLocks noGrp="1"/>
          </p:cNvSpPr>
          <p:nvPr>
            <p:ph idx="1"/>
          </p:nvPr>
        </p:nvSpPr>
        <p:spPr>
          <a:xfrm>
            <a:off x="1154953" y="2332037"/>
            <a:ext cx="8761412" cy="3894592"/>
          </a:xfrm>
        </p:spPr>
        <p:txBody>
          <a:bodyPr>
            <a:normAutofit lnSpcReduction="10000"/>
          </a:bodyPr>
          <a:lstStyle/>
          <a:p>
            <a:r>
              <a:rPr lang="en-US" sz="1900" dirty="0" smtClean="0">
                <a:latin typeface="Lucida Grande" charset="0"/>
                <a:ea typeface="Lucida Grande" charset="0"/>
                <a:cs typeface="Lucida Grande" charset="0"/>
              </a:rPr>
              <a:t>One of my tasks as a Data Analyst was to compare several text files by manually manipulating data on Microsoft Excel (spreadsheet) prior to updating the </a:t>
            </a:r>
            <a:r>
              <a:rPr lang="en-US" sz="1900" i="1" dirty="0" smtClean="0">
                <a:latin typeface="Lucida Grande" charset="0"/>
                <a:ea typeface="Lucida Grande" charset="0"/>
                <a:cs typeface="Lucida Grande" charset="0"/>
              </a:rPr>
              <a:t>Market Metrics </a:t>
            </a:r>
            <a:r>
              <a:rPr lang="en-US" sz="1900" dirty="0">
                <a:latin typeface="Lucida Grande" charset="0"/>
                <a:ea typeface="Lucida Grande" charset="0"/>
                <a:cs typeface="Lucida Grande" charset="0"/>
              </a:rPr>
              <a:t>m</a:t>
            </a:r>
            <a:r>
              <a:rPr lang="en-US" sz="1900" dirty="0" smtClean="0">
                <a:latin typeface="Lucida Grande" charset="0"/>
                <a:ea typeface="Lucida Grande" charset="0"/>
                <a:cs typeface="Lucida Grande" charset="0"/>
              </a:rPr>
              <a:t>obile application.</a:t>
            </a:r>
          </a:p>
          <a:p>
            <a:r>
              <a:rPr lang="en-US" sz="1900" dirty="0" smtClean="0">
                <a:latin typeface="Lucida Grande" charset="0"/>
                <a:ea typeface="Lucida Grande" charset="0"/>
                <a:cs typeface="Lucida Grande" charset="0"/>
              </a:rPr>
              <a:t>At the beginning of each quarter, every ‘iPad’ client would deliver a list of their ‘Broker Dealer Exclusion IDs’ or ‘BDE IDs’ that were related to certain data/transactions that each client did not want to see in their account linked with the </a:t>
            </a:r>
            <a:r>
              <a:rPr lang="en-US" sz="1900" i="1" dirty="0" smtClean="0">
                <a:latin typeface="Lucida Grande" charset="0"/>
                <a:ea typeface="Lucida Grande" charset="0"/>
                <a:cs typeface="Lucida Grande" charset="0"/>
              </a:rPr>
              <a:t>Market Metrics </a:t>
            </a:r>
            <a:r>
              <a:rPr lang="en-US" sz="1900" dirty="0" smtClean="0">
                <a:latin typeface="Lucida Grande" charset="0"/>
                <a:ea typeface="Lucida Grande" charset="0"/>
                <a:cs typeface="Lucida Grande" charset="0"/>
              </a:rPr>
              <a:t>app. </a:t>
            </a:r>
          </a:p>
          <a:p>
            <a:r>
              <a:rPr lang="en-US" sz="1900" dirty="0" smtClean="0">
                <a:latin typeface="Lucida Grande" charset="0"/>
                <a:ea typeface="Lucida Grande" charset="0"/>
                <a:cs typeface="Lucida Grande" charset="0"/>
              </a:rPr>
              <a:t>As part of the process, these lists (or txt files) containing the BDE IDs were compared to those lists submitted by each iPad client during the previous quarter.</a:t>
            </a:r>
          </a:p>
          <a:p>
            <a:r>
              <a:rPr lang="en-US" sz="1900" dirty="0" smtClean="0">
                <a:latin typeface="Lucida Grande" charset="0"/>
                <a:ea typeface="Lucida Grande" charset="0"/>
                <a:cs typeface="Lucida Grande" charset="0"/>
              </a:rPr>
              <a:t>One of my goals at some point during my career would be to automate a manual process using Python, to reduce some of the work done manually.</a:t>
            </a:r>
            <a:endParaRPr lang="en-US" dirty="0"/>
          </a:p>
        </p:txBody>
      </p:sp>
    </p:spTree>
    <p:extLst>
      <p:ext uri="{BB962C8B-B14F-4D97-AF65-F5344CB8AC3E}">
        <p14:creationId xmlns:p14="http://schemas.microsoft.com/office/powerpoint/2010/main" val="43947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W</a:t>
            </a:r>
            <a:r>
              <a:rPr lang="en-US" dirty="0" smtClean="0">
                <a:latin typeface="Lucida Grande" charset="0"/>
                <a:ea typeface="Lucida Grande" charset="0"/>
                <a:cs typeface="Lucida Grande" charset="0"/>
              </a:rPr>
              <a:t>hat</a:t>
            </a:r>
            <a:r>
              <a:rPr lang="en-US" dirty="0" smtClean="0">
                <a:latin typeface="Lucida Grande" charset="0"/>
                <a:ea typeface="Lucida Grande" charset="0"/>
                <a:cs typeface="Lucida Grande" charset="0"/>
              </a:rPr>
              <a:t> </a:t>
            </a:r>
            <a:r>
              <a:rPr lang="en-US" dirty="0" smtClean="0">
                <a:latin typeface="Lucida Grande" charset="0"/>
                <a:ea typeface="Lucida Grande" charset="0"/>
                <a:cs typeface="Lucida Grande" charset="0"/>
              </a:rPr>
              <a:t>did the process </a:t>
            </a:r>
            <a:r>
              <a:rPr lang="en-US" dirty="0" smtClean="0">
                <a:latin typeface="Lucida Grande" charset="0"/>
                <a:ea typeface="Lucida Grande" charset="0"/>
                <a:cs typeface="Lucida Grande" charset="0"/>
              </a:rPr>
              <a:t>look like </a:t>
            </a:r>
            <a:r>
              <a:rPr lang="en-US" dirty="0" smtClean="0">
                <a:latin typeface="Lucida Grande" charset="0"/>
                <a:ea typeface="Lucida Grande" charset="0"/>
                <a:cs typeface="Lucida Grande" charset="0"/>
              </a:rPr>
              <a:t>when done manually? (Part 1)</a:t>
            </a:r>
            <a:endParaRPr lang="en-US" dirty="0">
              <a:latin typeface="Lucida Grande" charset="0"/>
              <a:ea typeface="Lucida Grande" charset="0"/>
              <a:cs typeface="Lucida Grande" charset="0"/>
            </a:endParaRPr>
          </a:p>
        </p:txBody>
      </p:sp>
      <p:sp>
        <p:nvSpPr>
          <p:cNvPr id="3" name="Content Placeholder 2"/>
          <p:cNvSpPr>
            <a:spLocks noGrp="1"/>
          </p:cNvSpPr>
          <p:nvPr>
            <p:ph idx="1"/>
          </p:nvPr>
        </p:nvSpPr>
        <p:spPr>
          <a:xfrm>
            <a:off x="1154953" y="2332037"/>
            <a:ext cx="8761412" cy="3416300"/>
          </a:xfrm>
        </p:spPr>
        <p:txBody>
          <a:bodyPr>
            <a:normAutofit/>
          </a:bodyPr>
          <a:lstStyle/>
          <a:p>
            <a:r>
              <a:rPr lang="en-US" sz="1600" dirty="0" smtClean="0">
                <a:latin typeface="Lucida Grande" charset="0"/>
                <a:ea typeface="Lucida Grande" charset="0"/>
                <a:cs typeface="Lucida Grande" charset="0"/>
              </a:rPr>
              <a:t>The analyst would first search for the lists in the folders corresponding to his/her assigned client. For instance, category corresponding to ‘Manager’ for ‘</a:t>
            </a:r>
            <a:r>
              <a:rPr lang="en-US" sz="1600" i="1" dirty="0" smtClean="0">
                <a:latin typeface="Lucida Grande" charset="0"/>
                <a:ea typeface="Lucida Grande" charset="0"/>
                <a:cs typeface="Lucida Grande" charset="0"/>
              </a:rPr>
              <a:t>Client_X’</a:t>
            </a:r>
            <a:r>
              <a:rPr lang="en-US" sz="1600" dirty="0" smtClean="0">
                <a:latin typeface="Lucida Grande" charset="0"/>
                <a:ea typeface="Lucida Grande" charset="0"/>
                <a:cs typeface="Lucida Grande" charset="0"/>
              </a:rPr>
              <a:t>.</a:t>
            </a:r>
          </a:p>
          <a:p>
            <a:r>
              <a:rPr lang="en-US" sz="1600" dirty="0" smtClean="0">
                <a:latin typeface="Lucida Grande" charset="0"/>
                <a:ea typeface="Lucida Grande" charset="0"/>
                <a:cs typeface="Lucida Grande" charset="0"/>
              </a:rPr>
              <a:t>Recall that all clients have more than one category. For instance, ‘Manager’ and ‘Wholesaler’.</a:t>
            </a:r>
          </a:p>
          <a:p>
            <a:r>
              <a:rPr lang="en-US" sz="1600" dirty="0" smtClean="0">
                <a:latin typeface="Lucida Grande" charset="0"/>
                <a:ea typeface="Lucida Grande" charset="0"/>
                <a:cs typeface="Lucida Grande" charset="0"/>
              </a:rPr>
              <a:t>The next step would be to open the client-requested lists from both previous and current quarter. In this example the current quarter is 2019 Q1, the previous one is 2018 Q4.</a:t>
            </a:r>
            <a:endParaRPr lang="en-US" sz="1600" dirty="0">
              <a:latin typeface="Lucida Grande" charset="0"/>
              <a:ea typeface="Lucida Grande" charset="0"/>
              <a:cs typeface="Lucida Grande"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316" y="4425113"/>
            <a:ext cx="5088685" cy="2207461"/>
          </a:xfrm>
          <a:prstGeom prst="rect">
            <a:avLst/>
          </a:prstGeom>
        </p:spPr>
      </p:pic>
      <p:sp>
        <p:nvSpPr>
          <p:cNvPr id="7" name="Oval 6"/>
          <p:cNvSpPr/>
          <p:nvPr/>
        </p:nvSpPr>
        <p:spPr>
          <a:xfrm>
            <a:off x="3436374" y="6028223"/>
            <a:ext cx="2743200" cy="324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436374" y="5044997"/>
            <a:ext cx="2743200" cy="324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2094271" y="5207229"/>
            <a:ext cx="1165123"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2094271" y="6190455"/>
            <a:ext cx="1165123"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5472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What did the process look like when done manually? (Part </a:t>
            </a:r>
            <a:r>
              <a:rPr lang="en-US" dirty="0" smtClean="0">
                <a:latin typeface="Lucida Grande" charset="0"/>
                <a:ea typeface="Lucida Grande" charset="0"/>
                <a:cs typeface="Lucida Grande" charset="0"/>
              </a:rPr>
              <a:t>2)</a:t>
            </a:r>
            <a:endParaRPr lang="en-US" dirty="0"/>
          </a:p>
        </p:txBody>
      </p:sp>
      <p:sp>
        <p:nvSpPr>
          <p:cNvPr id="3" name="Content Placeholder 2"/>
          <p:cNvSpPr>
            <a:spLocks noGrp="1"/>
          </p:cNvSpPr>
          <p:nvPr>
            <p:ph idx="1"/>
          </p:nvPr>
        </p:nvSpPr>
        <p:spPr>
          <a:xfrm>
            <a:off x="1154954" y="2332037"/>
            <a:ext cx="8761412" cy="3416300"/>
          </a:xfrm>
        </p:spPr>
        <p:txBody>
          <a:bodyPr/>
          <a:lstStyle/>
          <a:p>
            <a:r>
              <a:rPr lang="en-US" dirty="0" smtClean="0">
                <a:latin typeface="Lucida Grande" charset="0"/>
                <a:ea typeface="Lucida Grande" charset="0"/>
                <a:cs typeface="Lucida Grande" charset="0"/>
              </a:rPr>
              <a:t>The analyst would then copy and paste the information contained in these txt files into a spreadsheet (or Excel file).</a:t>
            </a:r>
          </a:p>
          <a:p>
            <a:r>
              <a:rPr lang="en-US" dirty="0">
                <a:latin typeface="Lucida Grande" charset="0"/>
                <a:ea typeface="Lucida Grande" charset="0"/>
                <a:cs typeface="Lucida Grande" charset="0"/>
              </a:rPr>
              <a:t>T</a:t>
            </a:r>
            <a:r>
              <a:rPr lang="en-US" dirty="0" smtClean="0">
                <a:latin typeface="Lucida Grande" charset="0"/>
                <a:ea typeface="Lucida Grande" charset="0"/>
                <a:cs typeface="Lucida Grande" charset="0"/>
              </a:rPr>
              <a:t>he analyst wants to make sure that elements that follow the ‘BDEXXXXX’ format are almost </a:t>
            </a:r>
            <a:r>
              <a:rPr lang="en-US" dirty="0" smtClean="0">
                <a:latin typeface="Lucida Grande" charset="0"/>
                <a:ea typeface="Lucida Grande" charset="0"/>
                <a:cs typeface="Lucida Grande" charset="0"/>
              </a:rPr>
              <a:t>identical. </a:t>
            </a:r>
            <a:r>
              <a:rPr lang="en-US" dirty="0">
                <a:latin typeface="Lucida Grande" charset="0"/>
                <a:ea typeface="Lucida Grande" charset="0"/>
                <a:cs typeface="Lucida Grande" charset="0"/>
              </a:rPr>
              <a:t>I</a:t>
            </a:r>
            <a:r>
              <a:rPr lang="en-US" dirty="0" smtClean="0">
                <a:latin typeface="Lucida Grande" charset="0"/>
                <a:ea typeface="Lucida Grande" charset="0"/>
                <a:cs typeface="Lucida Grande" charset="0"/>
              </a:rPr>
              <a:t>f </a:t>
            </a:r>
            <a:r>
              <a:rPr lang="en-US" dirty="0" smtClean="0">
                <a:latin typeface="Lucida Grande" charset="0"/>
                <a:ea typeface="Lucida Grande" charset="0"/>
                <a:cs typeface="Lucida Grande" charset="0"/>
              </a:rPr>
              <a:t>not, then </a:t>
            </a:r>
            <a:r>
              <a:rPr lang="en-US" dirty="0" smtClean="0">
                <a:latin typeface="Lucida Grande" charset="0"/>
                <a:ea typeface="Lucida Grande" charset="0"/>
                <a:cs typeface="Lucida Grande" charset="0"/>
              </a:rPr>
              <a:t>the analyst should figure </a:t>
            </a:r>
            <a:r>
              <a:rPr lang="en-US" dirty="0" smtClean="0">
                <a:latin typeface="Lucida Grande" charset="0"/>
                <a:ea typeface="Lucida Grande" charset="0"/>
                <a:cs typeface="Lucida Grande" charset="0"/>
              </a:rPr>
              <a:t>out why </a:t>
            </a:r>
            <a:r>
              <a:rPr lang="en-US" dirty="0" smtClean="0">
                <a:latin typeface="Lucida Grande" charset="0"/>
                <a:ea typeface="Lucida Grande" charset="0"/>
                <a:cs typeface="Lucida Grande" charset="0"/>
              </a:rPr>
              <a:t>these are different </a:t>
            </a:r>
            <a:r>
              <a:rPr lang="en-US" dirty="0" smtClean="0">
                <a:latin typeface="Lucida Grande" charset="0"/>
                <a:ea typeface="Lucida Grande" charset="0"/>
                <a:cs typeface="Lucida Grande" charset="0"/>
              </a:rPr>
              <a:t>before the current BDE IDs get </a:t>
            </a:r>
            <a:r>
              <a:rPr lang="en-US" dirty="0" smtClean="0">
                <a:latin typeface="Lucida Grande" charset="0"/>
                <a:ea typeface="Lucida Grande" charset="0"/>
                <a:cs typeface="Lucida Grande" charset="0"/>
              </a:rPr>
              <a:t>loaded into the mobile app.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255340"/>
            <a:ext cx="9250515" cy="2003426"/>
          </a:xfrm>
          <a:prstGeom prst="rect">
            <a:avLst/>
          </a:prstGeom>
        </p:spPr>
      </p:pic>
      <p:sp>
        <p:nvSpPr>
          <p:cNvPr id="5" name="Right Brace 4"/>
          <p:cNvSpPr/>
          <p:nvPr/>
        </p:nvSpPr>
        <p:spPr>
          <a:xfrm>
            <a:off x="6631081" y="5260322"/>
            <a:ext cx="152127" cy="627559"/>
          </a:xfrm>
          <a:prstGeom prst="rightBrace">
            <a:avLst/>
          </a:prstGeom>
          <a:ln>
            <a:solidFill>
              <a:srgbClr val="FF000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6" name="Right Brace 5"/>
          <p:cNvSpPr/>
          <p:nvPr/>
        </p:nvSpPr>
        <p:spPr>
          <a:xfrm>
            <a:off x="1843347" y="5260322"/>
            <a:ext cx="148140" cy="627559"/>
          </a:xfrm>
          <a:prstGeom prst="rightBrace">
            <a:avLst/>
          </a:prstGeom>
          <a:ln>
            <a:solidFill>
              <a:srgbClr val="FF000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 name="Straight Arrow Connector 7"/>
          <p:cNvCxnSpPr/>
          <p:nvPr/>
        </p:nvCxnSpPr>
        <p:spPr>
          <a:xfrm flipH="1">
            <a:off x="2092192" y="5574101"/>
            <a:ext cx="1146628"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flipH="1">
            <a:off x="6890879" y="5574101"/>
            <a:ext cx="1146628"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10" name="Left Brace 9"/>
          <p:cNvSpPr/>
          <p:nvPr/>
        </p:nvSpPr>
        <p:spPr>
          <a:xfrm>
            <a:off x="989425" y="5260322"/>
            <a:ext cx="110352" cy="627559"/>
          </a:xfrm>
          <a:prstGeom prst="leftBrace">
            <a:avLst/>
          </a:prstGeom>
          <a:ln>
            <a:solidFill>
              <a:srgbClr val="FF000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11" name="Left Brace 10"/>
          <p:cNvSpPr/>
          <p:nvPr/>
        </p:nvSpPr>
        <p:spPr>
          <a:xfrm>
            <a:off x="5611774" y="5260322"/>
            <a:ext cx="110352" cy="627559"/>
          </a:xfrm>
          <a:prstGeom prst="leftBrace">
            <a:avLst/>
          </a:prstGeom>
          <a:ln>
            <a:solidFill>
              <a:srgbClr val="FF000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868574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charset="0"/>
                <a:ea typeface="Lucida Grande" charset="0"/>
                <a:cs typeface="Lucida Grande" charset="0"/>
              </a:rPr>
              <a:t>What did the process look like when done manually? (Part </a:t>
            </a:r>
            <a:r>
              <a:rPr lang="en-US" dirty="0" smtClean="0">
                <a:latin typeface="Lucida Grande" charset="0"/>
                <a:ea typeface="Lucida Grande" charset="0"/>
                <a:cs typeface="Lucida Grande" charset="0"/>
              </a:rPr>
              <a:t>3)</a:t>
            </a:r>
            <a:endParaRPr lang="en-US" dirty="0"/>
          </a:p>
        </p:txBody>
      </p:sp>
      <p:sp>
        <p:nvSpPr>
          <p:cNvPr id="3" name="Content Placeholder 2"/>
          <p:cNvSpPr>
            <a:spLocks noGrp="1"/>
          </p:cNvSpPr>
          <p:nvPr>
            <p:ph idx="1"/>
          </p:nvPr>
        </p:nvSpPr>
        <p:spPr>
          <a:xfrm>
            <a:off x="1154954" y="2323281"/>
            <a:ext cx="9203484" cy="3877494"/>
          </a:xfrm>
        </p:spPr>
        <p:txBody>
          <a:bodyPr>
            <a:normAutofit/>
          </a:bodyPr>
          <a:lstStyle/>
          <a:p>
            <a:r>
              <a:rPr lang="en-US" dirty="0" smtClean="0">
                <a:latin typeface="Lucida Grande" charset="0"/>
                <a:ea typeface="Lucida Grande" charset="0"/>
                <a:cs typeface="Lucida Grande" charset="0"/>
              </a:rPr>
              <a:t>The analyst would then compare the BDE IDs by inserting a ‘True/False’ formula and manually dragging it in a new column.</a:t>
            </a:r>
          </a:p>
          <a:p>
            <a:r>
              <a:rPr lang="en-US" dirty="0">
                <a:latin typeface="Lucida Grande" charset="0"/>
                <a:ea typeface="Lucida Grande" charset="0"/>
                <a:cs typeface="Lucida Grande" charset="0"/>
              </a:rPr>
              <a:t>In some </a:t>
            </a:r>
            <a:r>
              <a:rPr lang="en-US" dirty="0" smtClean="0">
                <a:latin typeface="Lucida Grande" charset="0"/>
                <a:ea typeface="Lucida Grande" charset="0"/>
                <a:cs typeface="Lucida Grande" charset="0"/>
              </a:rPr>
              <a:t>occasions </a:t>
            </a:r>
            <a:r>
              <a:rPr lang="en-US" dirty="0">
                <a:latin typeface="Lucida Grande" charset="0"/>
                <a:ea typeface="Lucida Grande" charset="0"/>
                <a:cs typeface="Lucida Grande" charset="0"/>
              </a:rPr>
              <a:t>txt files </a:t>
            </a:r>
            <a:r>
              <a:rPr lang="en-US" dirty="0" smtClean="0">
                <a:latin typeface="Lucida Grande" charset="0"/>
                <a:ea typeface="Lucida Grande" charset="0"/>
                <a:cs typeface="Lucida Grande" charset="0"/>
              </a:rPr>
              <a:t>would not contain the same number of BDE IDs, </a:t>
            </a:r>
            <a:r>
              <a:rPr lang="en-US" dirty="0">
                <a:latin typeface="Lucida Grande" charset="0"/>
                <a:ea typeface="Lucida Grande" charset="0"/>
                <a:cs typeface="Lucida Grande" charset="0"/>
              </a:rPr>
              <a:t>meaning that more manual work needs to be done in order </a:t>
            </a:r>
            <a:r>
              <a:rPr lang="en-US" dirty="0" smtClean="0">
                <a:latin typeface="Lucida Grande" charset="0"/>
                <a:ea typeface="Lucida Grande" charset="0"/>
                <a:cs typeface="Lucida Grande" charset="0"/>
              </a:rPr>
              <a:t>to </a:t>
            </a:r>
            <a:r>
              <a:rPr lang="en-US" dirty="0" smtClean="0">
                <a:latin typeface="Lucida Grande" charset="0"/>
                <a:ea typeface="Lucida Grande" charset="0"/>
                <a:cs typeface="Lucida Grande" charset="0"/>
              </a:rPr>
              <a:t>align </a:t>
            </a:r>
            <a:r>
              <a:rPr lang="en-US" dirty="0">
                <a:latin typeface="Lucida Grande" charset="0"/>
                <a:ea typeface="Lucida Grande" charset="0"/>
                <a:cs typeface="Lucida Grande" charset="0"/>
              </a:rPr>
              <a:t>every element and confirm the ones that are </a:t>
            </a:r>
            <a:r>
              <a:rPr lang="en-US" dirty="0" smtClean="0">
                <a:latin typeface="Lucida Grande" charset="0"/>
                <a:ea typeface="Lucida Grande" charset="0"/>
                <a:cs typeface="Lucida Grande" charset="0"/>
              </a:rPr>
              <a:t>true vs. false.</a:t>
            </a:r>
          </a:p>
          <a:p>
            <a:r>
              <a:rPr lang="en-US" dirty="0" smtClean="0">
                <a:latin typeface="Lucida Grande" charset="0"/>
                <a:ea typeface="Lucida Grande" charset="0"/>
                <a:cs typeface="Lucida Grande" charset="0"/>
              </a:rPr>
              <a:t>‘True’ implied that current BDE IDs were the same as the ones from the previous quarter. The ‘False’ result would imply that the BDE IDs changed on a quarterly basis.</a:t>
            </a:r>
            <a:endParaRPr lang="en-US" dirty="0">
              <a:latin typeface="Lucida Grande" charset="0"/>
              <a:ea typeface="Lucida Grande" charset="0"/>
              <a:cs typeface="Lucida Grande" charset="0"/>
            </a:endParaRPr>
          </a:p>
          <a:p>
            <a:r>
              <a:rPr lang="en-US" dirty="0" smtClean="0">
                <a:latin typeface="Lucida Grande" charset="0"/>
                <a:ea typeface="Lucida Grande" charset="0"/>
                <a:cs typeface="Lucida Grande" charset="0"/>
              </a:rPr>
              <a:t>This </a:t>
            </a:r>
            <a:r>
              <a:rPr lang="en-US" dirty="0" smtClean="0">
                <a:latin typeface="Lucida Grande" charset="0"/>
                <a:ea typeface="Lucida Grande" charset="0"/>
                <a:cs typeface="Lucida Grande" charset="0"/>
              </a:rPr>
              <a:t>process needed </a:t>
            </a:r>
            <a:r>
              <a:rPr lang="en-US" dirty="0" smtClean="0">
                <a:latin typeface="Lucida Grande" charset="0"/>
                <a:ea typeface="Lucida Grande" charset="0"/>
                <a:cs typeface="Lucida Grande" charset="0"/>
              </a:rPr>
              <a:t>to be done repeatedly per ‘iPad’ client and for each category (in multiple tabs within the spreadsheet). However, as a former </a:t>
            </a:r>
            <a:r>
              <a:rPr lang="en-US" dirty="0" smtClean="0">
                <a:latin typeface="Lucida Grande" charset="0"/>
                <a:ea typeface="Lucida Grande" charset="0"/>
                <a:cs typeface="Lucida Grande" charset="0"/>
              </a:rPr>
              <a:t>analyst</a:t>
            </a:r>
            <a:r>
              <a:rPr lang="en-US" dirty="0" smtClean="0">
                <a:latin typeface="Lucida Grande" charset="0"/>
                <a:ea typeface="Lucida Grande" charset="0"/>
                <a:cs typeface="Lucida Grande" charset="0"/>
              </a:rPr>
              <a:t>, </a:t>
            </a:r>
            <a:r>
              <a:rPr lang="en-US" dirty="0" smtClean="0">
                <a:latin typeface="Lucida Grande" charset="0"/>
                <a:ea typeface="Lucida Grande" charset="0"/>
                <a:cs typeface="Lucida Grande" charset="0"/>
              </a:rPr>
              <a:t>the process implied dealing with a greater number of BDE IDs and more ‘categories’.</a:t>
            </a:r>
          </a:p>
        </p:txBody>
      </p:sp>
    </p:spTree>
    <p:extLst>
      <p:ext uri="{BB962C8B-B14F-4D97-AF65-F5344CB8AC3E}">
        <p14:creationId xmlns:p14="http://schemas.microsoft.com/office/powerpoint/2010/main" val="188070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1787</TotalTime>
  <Words>2286</Words>
  <Application>Microsoft Macintosh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Century Gothic</vt:lpstr>
      <vt:lpstr>Lucida Grande</vt:lpstr>
      <vt:lpstr>Wingdings 3</vt:lpstr>
      <vt:lpstr>Arial</vt:lpstr>
      <vt:lpstr>Ion Boardroom</vt:lpstr>
      <vt:lpstr>Text File Comparer Automation Project</vt:lpstr>
      <vt:lpstr>Important Note:</vt:lpstr>
      <vt:lpstr>Terms &amp; Definitions</vt:lpstr>
      <vt:lpstr>Technical Terms &amp; Definitions</vt:lpstr>
      <vt:lpstr>Technical Abbreviations</vt:lpstr>
      <vt:lpstr>Origin of Automation Project </vt:lpstr>
      <vt:lpstr>What did the process look like when done manually? (Part 1)</vt:lpstr>
      <vt:lpstr>What did the process look like when done manually? (Part 2)</vt:lpstr>
      <vt:lpstr>What did the process look like when done manually? (Part 3)</vt:lpstr>
      <vt:lpstr>What did the process look like when done manually? (Part 4)</vt:lpstr>
      <vt:lpstr>Wouldn’t it be more practical to automate this process?</vt:lpstr>
      <vt:lpstr>What did results look like when the process was automated?</vt:lpstr>
      <vt:lpstr>How is the Text File Comparer different? (Part 1)</vt:lpstr>
      <vt:lpstr>How is the Text File Comparer different? (Part 2)</vt:lpstr>
      <vt:lpstr>How does the Python script work? (Part 1)</vt:lpstr>
      <vt:lpstr>How does the Python script work? (Part 2)</vt:lpstr>
      <vt:lpstr>How does the Python script work? (Part 3)</vt:lpstr>
      <vt:lpstr>How does the Python script work? (Part 4)</vt:lpstr>
      <vt:lpstr>How does the Python script work? (Part 5)</vt:lpstr>
      <vt:lpstr>How does the Python script work? (Part 6)</vt:lpstr>
      <vt:lpstr>Summary</vt:lpstr>
      <vt:lpstr>PowerPoint Presentation</vt:lpstr>
      <vt:lpstr>References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Comparer Automation Project</dc:title>
  <dc:creator>Leonardo Moctezuma Flores</dc:creator>
  <cp:lastModifiedBy>Leonardo Moctezuma Flores</cp:lastModifiedBy>
  <cp:revision>146</cp:revision>
  <dcterms:created xsi:type="dcterms:W3CDTF">2019-11-13T04:47:50Z</dcterms:created>
  <dcterms:modified xsi:type="dcterms:W3CDTF">2019-12-03T02:42:22Z</dcterms:modified>
</cp:coreProperties>
</file>