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84"/>
  </p:notesMasterIdLst>
  <p:sldIdLst>
    <p:sldId id="256" r:id="rId2"/>
    <p:sldId id="313" r:id="rId3"/>
    <p:sldId id="314" r:id="rId4"/>
    <p:sldId id="257" r:id="rId5"/>
    <p:sldId id="371" r:id="rId6"/>
    <p:sldId id="312" r:id="rId7"/>
    <p:sldId id="315" r:id="rId8"/>
    <p:sldId id="369" r:id="rId9"/>
    <p:sldId id="370" r:id="rId10"/>
    <p:sldId id="316" r:id="rId11"/>
    <p:sldId id="317" r:id="rId12"/>
    <p:sldId id="318" r:id="rId13"/>
    <p:sldId id="319" r:id="rId14"/>
    <p:sldId id="372" r:id="rId15"/>
    <p:sldId id="320" r:id="rId16"/>
    <p:sldId id="321" r:id="rId17"/>
    <p:sldId id="373" r:id="rId18"/>
    <p:sldId id="322" r:id="rId19"/>
    <p:sldId id="323" r:id="rId20"/>
    <p:sldId id="374" r:id="rId21"/>
    <p:sldId id="324" r:id="rId22"/>
    <p:sldId id="325" r:id="rId23"/>
    <p:sldId id="326" r:id="rId24"/>
    <p:sldId id="375" r:id="rId25"/>
    <p:sldId id="327" r:id="rId26"/>
    <p:sldId id="328" r:id="rId27"/>
    <p:sldId id="329" r:id="rId28"/>
    <p:sldId id="376" r:id="rId29"/>
    <p:sldId id="330" r:id="rId30"/>
    <p:sldId id="331" r:id="rId31"/>
    <p:sldId id="332" r:id="rId32"/>
    <p:sldId id="377" r:id="rId33"/>
    <p:sldId id="333" r:id="rId34"/>
    <p:sldId id="334" r:id="rId35"/>
    <p:sldId id="378" r:id="rId36"/>
    <p:sldId id="335" r:id="rId37"/>
    <p:sldId id="379" r:id="rId38"/>
    <p:sldId id="337" r:id="rId39"/>
    <p:sldId id="338" r:id="rId40"/>
    <p:sldId id="380" r:id="rId41"/>
    <p:sldId id="339" r:id="rId42"/>
    <p:sldId id="340" r:id="rId43"/>
    <p:sldId id="381" r:id="rId44"/>
    <p:sldId id="341" r:id="rId45"/>
    <p:sldId id="342" r:id="rId46"/>
    <p:sldId id="382" r:id="rId47"/>
    <p:sldId id="343" r:id="rId48"/>
    <p:sldId id="344" r:id="rId49"/>
    <p:sldId id="345" r:id="rId50"/>
    <p:sldId id="383" r:id="rId51"/>
    <p:sldId id="346" r:id="rId52"/>
    <p:sldId id="384" r:id="rId53"/>
    <p:sldId id="347" r:id="rId54"/>
    <p:sldId id="348" r:id="rId55"/>
    <p:sldId id="365" r:id="rId56"/>
    <p:sldId id="385" r:id="rId57"/>
    <p:sldId id="366" r:id="rId58"/>
    <p:sldId id="367" r:id="rId59"/>
    <p:sldId id="386" r:id="rId60"/>
    <p:sldId id="368" r:id="rId61"/>
    <p:sldId id="349" r:id="rId62"/>
    <p:sldId id="387" r:id="rId63"/>
    <p:sldId id="350" r:id="rId64"/>
    <p:sldId id="388" r:id="rId65"/>
    <p:sldId id="351" r:id="rId66"/>
    <p:sldId id="352" r:id="rId67"/>
    <p:sldId id="353" r:id="rId68"/>
    <p:sldId id="389" r:id="rId69"/>
    <p:sldId id="354" r:id="rId70"/>
    <p:sldId id="390" r:id="rId71"/>
    <p:sldId id="355" r:id="rId72"/>
    <p:sldId id="356" r:id="rId73"/>
    <p:sldId id="357" r:id="rId74"/>
    <p:sldId id="391" r:id="rId75"/>
    <p:sldId id="358" r:id="rId76"/>
    <p:sldId id="392" r:id="rId77"/>
    <p:sldId id="359" r:id="rId78"/>
    <p:sldId id="360" r:id="rId79"/>
    <p:sldId id="361" r:id="rId80"/>
    <p:sldId id="362" r:id="rId81"/>
    <p:sldId id="363" r:id="rId82"/>
    <p:sldId id="364" r:id="rId83"/>
  </p:sldIdLst>
  <p:sldSz cx="9144000" cy="5143500" type="screen16x9"/>
  <p:notesSz cx="6858000" cy="9144000"/>
  <p:embeddedFontLst>
    <p:embeddedFont>
      <p:font typeface="Arial Black" panose="020B0A04020102020204" pitchFamily="34" charset="0"/>
      <p:bold r:id="rId85"/>
    </p:embeddedFont>
    <p:embeddedFont>
      <p:font typeface="Bodoni MT Black" panose="02070A03080606020203" pitchFamily="18" charset="0"/>
      <p:bold r:id="rId86"/>
      <p:boldItalic r:id="rId87"/>
    </p:embeddedFont>
    <p:embeddedFont>
      <p:font typeface="Consolas" panose="020B0609020204030204" pitchFamily="49" charset="0"/>
      <p:regular r:id="rId88"/>
      <p:bold r:id="rId89"/>
      <p:italic r:id="rId90"/>
      <p:boldItalic r:id="rId91"/>
    </p:embeddedFont>
    <p:embeddedFont>
      <p:font typeface="Passion One" panose="02000506080000020004" pitchFamily="2" charset="0"/>
      <p:regular r:id="rId92"/>
      <p:bold r:id="rId93"/>
    </p:embeddedFont>
    <p:embeddedFont>
      <p:font typeface="Play" panose="00000500000000000000" pitchFamily="2" charset="0"/>
      <p:regular r:id="rId94"/>
      <p:bold r:id="rId95"/>
    </p:embeddedFont>
    <p:embeddedFont>
      <p:font typeface="Source Sans Pro" panose="020B050303040302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E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68BD9D-BE60-4BE9-8547-771460168810}">
  <a:tblStyle styleId="{C068BD9D-BE60-4BE9-8547-7714601688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391" y="109"/>
      </p:cViewPr>
      <p:guideLst>
        <p:guide pos="531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468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2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9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82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96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77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68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313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031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12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183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131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70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951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423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728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24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435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14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160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71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809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003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01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2597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965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426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757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21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33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315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460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045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52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291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2383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16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992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3031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34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2196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54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9216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1927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832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886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3949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71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750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4410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47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7719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7451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1706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01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9652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6985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244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9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6763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1557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34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913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3336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1922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369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5830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193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364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725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1964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734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85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723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8119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1075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55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3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1" r:id="rId4"/>
    <p:sldLayoutId id="214748368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Bodoni MT Black" panose="02070A03080606020203" pitchFamily="18" charset="0"/>
              </a:rPr>
              <a:t>MANUAL:</a:t>
            </a:r>
            <a:r>
              <a:rPr lang="en" sz="6600" dirty="0">
                <a:latin typeface="Bodoni MT Black" panose="02070A03080606020203" pitchFamily="18" charset="0"/>
              </a:rPr>
              <a:t> </a:t>
            </a:r>
            <a:br>
              <a:rPr lang="en" sz="6600" dirty="0">
                <a:solidFill>
                  <a:schemeClr val="lt2"/>
                </a:solidFill>
                <a:latin typeface="Bodoni MT Black" panose="02070A03080606020203" pitchFamily="18" charset="0"/>
              </a:rPr>
            </a:br>
            <a:r>
              <a:rPr lang="en" sz="6600" dirty="0">
                <a:solidFill>
                  <a:srgbClr val="70E242"/>
                </a:solidFill>
                <a:latin typeface="Bodoni MT Black" panose="02070A03080606020203" pitchFamily="18" charset="0"/>
              </a:rPr>
              <a:t>FUNCIONES</a:t>
            </a:r>
            <a:endParaRPr sz="6600" dirty="0">
              <a:solidFill>
                <a:srgbClr val="70E242"/>
              </a:solidFill>
              <a:latin typeface="Bodoni MT Black" panose="02070A03080606020203" pitchFamily="18" charset="0"/>
            </a:endParaRPr>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Black" panose="020B0A04020102020204" pitchFamily="34" charset="0"/>
              </a:rPr>
              <a:t>JUAN PABLO SAAVEDRA CHAMBO</a:t>
            </a:r>
            <a:endParaRPr dirty="0">
              <a:latin typeface="Arial Black" panose="020B0A04020102020204" pitchFamily="34" charset="0"/>
            </a:endParaRP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OPERACIONES</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4" name="CuadroTexto 3">
            <a:extLst>
              <a:ext uri="{FF2B5EF4-FFF2-40B4-BE49-F238E27FC236}">
                <a16:creationId xmlns:a16="http://schemas.microsoft.com/office/drawing/2014/main" id="{3F979418-E31B-3C49-EEFC-C72433FB67A3}"/>
              </a:ext>
            </a:extLst>
          </p:cNvPr>
          <p:cNvSpPr txBox="1"/>
          <p:nvPr/>
        </p:nvSpPr>
        <p:spPr>
          <a:xfrm>
            <a:off x="688848" y="1010061"/>
            <a:ext cx="7687056" cy="3970318"/>
          </a:xfrm>
          <a:prstGeom prst="rect">
            <a:avLst/>
          </a:prstGeom>
          <a:noFill/>
        </p:spPr>
        <p:txBody>
          <a:bodyPr wrap="square">
            <a:spAutoFit/>
          </a:bodyPr>
          <a:lstStyle/>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DOCTYPE</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lang</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charset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UTF-8</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name</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viewport</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content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width</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device-width</a:t>
            </a:r>
            <a:r>
              <a:rPr lang="es-CO" sz="1050" b="0" dirty="0">
                <a:solidFill>
                  <a:srgbClr val="F1FA8C"/>
                </a:solidFill>
                <a:effectLst/>
                <a:latin typeface="Consolas" panose="020B0609020204030204" pitchFamily="49" charset="0"/>
              </a:rPr>
              <a:t>, </a:t>
            </a:r>
            <a:r>
              <a:rPr lang="es-CO" sz="1050" b="0" dirty="0" err="1">
                <a:solidFill>
                  <a:srgbClr val="F1FA8C"/>
                </a:solidFill>
                <a:effectLst/>
                <a:latin typeface="Consolas" panose="020B0609020204030204" pitchFamily="49" charset="0"/>
              </a:rPr>
              <a:t>initial-scale</a:t>
            </a:r>
            <a:r>
              <a:rPr lang="es-CO" sz="1050" b="0" dirty="0">
                <a:solidFill>
                  <a:srgbClr val="F1FA8C"/>
                </a:solidFill>
                <a:effectLst/>
                <a:latin typeface="Consolas" panose="020B0609020204030204" pitchFamily="49" charset="0"/>
              </a:rPr>
              <a:t>=1.0</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&gt;Operaciones&lt;/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src</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./3F.js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La resta de 10 - 5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ope</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resta</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10</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5</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La </a:t>
            </a:r>
            <a:r>
              <a:rPr lang="es-CO" sz="1050" b="0" dirty="0" err="1">
                <a:solidFill>
                  <a:srgbClr val="F1FA8C"/>
                </a:solidFill>
                <a:effectLst/>
                <a:latin typeface="Consolas" panose="020B0609020204030204" pitchFamily="49" charset="0"/>
              </a:rPr>
              <a:t>multiplicacion</a:t>
            </a:r>
            <a:r>
              <a:rPr lang="es-CO" sz="1050" b="0" dirty="0">
                <a:solidFill>
                  <a:srgbClr val="F1FA8C"/>
                </a:solidFill>
                <a:effectLst/>
                <a:latin typeface="Consolas" panose="020B0609020204030204" pitchFamily="49" charset="0"/>
              </a:rPr>
              <a:t> de 6 x 8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ope</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multiplicacion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6</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8</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La </a:t>
            </a:r>
            <a:r>
              <a:rPr lang="es-CO" sz="1050" b="0" dirty="0" err="1">
                <a:solidFill>
                  <a:srgbClr val="F1FA8C"/>
                </a:solidFill>
                <a:effectLst/>
                <a:latin typeface="Consolas" panose="020B0609020204030204" pitchFamily="49" charset="0"/>
              </a:rPr>
              <a:t>division</a:t>
            </a:r>
            <a:r>
              <a:rPr lang="es-CO" sz="1050" b="0" dirty="0">
                <a:solidFill>
                  <a:srgbClr val="F1FA8C"/>
                </a:solidFill>
                <a:effectLst/>
                <a:latin typeface="Consolas" panose="020B0609020204030204" pitchFamily="49" charset="0"/>
              </a:rPr>
              <a:t> de 20 / 11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ope</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division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20</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11</a:t>
            </a:r>
            <a:r>
              <a:rPr lang="es-CO" sz="1050" b="0" dirty="0">
                <a:solidFill>
                  <a:srgbClr val="F8F8F2"/>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\n</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La resta de 7 - 3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opeExp</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resta</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7</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3</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La </a:t>
            </a:r>
            <a:r>
              <a:rPr lang="es-CO" sz="1050" b="0" dirty="0" err="1">
                <a:solidFill>
                  <a:srgbClr val="F1FA8C"/>
                </a:solidFill>
                <a:effectLst/>
                <a:latin typeface="Consolas" panose="020B0609020204030204" pitchFamily="49" charset="0"/>
              </a:rPr>
              <a:t>multiplicacion</a:t>
            </a:r>
            <a:r>
              <a:rPr lang="es-CO" sz="1050" b="0" dirty="0">
                <a:solidFill>
                  <a:srgbClr val="F1FA8C"/>
                </a:solidFill>
                <a:effectLst/>
                <a:latin typeface="Consolas" panose="020B0609020204030204" pitchFamily="49" charset="0"/>
              </a:rPr>
              <a:t>: de 8 x 8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opeExp</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multiplicacion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8</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8</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La </a:t>
            </a:r>
            <a:r>
              <a:rPr lang="es-CO" sz="1050" b="0" dirty="0" err="1">
                <a:solidFill>
                  <a:srgbClr val="F1FA8C"/>
                </a:solidFill>
                <a:effectLst/>
                <a:latin typeface="Consolas" panose="020B0609020204030204" pitchFamily="49" charset="0"/>
              </a:rPr>
              <a:t>division</a:t>
            </a:r>
            <a:r>
              <a:rPr lang="es-CO" sz="1050" b="0" dirty="0">
                <a:solidFill>
                  <a:srgbClr val="F1FA8C"/>
                </a:solidFill>
                <a:effectLst/>
                <a:latin typeface="Consolas" panose="020B0609020204030204" pitchFamily="49" charset="0"/>
              </a:rPr>
              <a:t> de 6 / 2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opeExp</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division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6</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2</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br>
              <a:rPr lang="es-CO" sz="1050" b="0" dirty="0">
                <a:solidFill>
                  <a:srgbClr val="F8F8F2"/>
                </a:solidFill>
                <a:effectLst/>
                <a:latin typeface="Consolas" panose="020B0609020204030204" pitchFamily="49" charset="0"/>
              </a:rPr>
            </a:br>
            <a:endParaRPr lang="es-CO" sz="105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14178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OPERACIONES</a:t>
            </a:r>
            <a:endParaRPr dirty="0">
              <a:ln>
                <a:solidFill>
                  <a:sysClr val="windowText" lastClr="000000"/>
                </a:solidFill>
              </a:ln>
              <a:solidFill>
                <a:srgbClr val="70E242"/>
              </a:solidFill>
              <a:latin typeface="Passion One" panose="02000506080000020004" pitchFamily="2" charset="0"/>
            </a:endParaRP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2656734" y="70298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6087CC6C-9F16-F039-2AF7-12297AF64C75}"/>
              </a:ext>
            </a:extLst>
          </p:cNvPr>
          <p:cNvSpPr txBox="1"/>
          <p:nvPr/>
        </p:nvSpPr>
        <p:spPr>
          <a:xfrm>
            <a:off x="527304" y="1054507"/>
            <a:ext cx="8247888" cy="4093428"/>
          </a:xfrm>
          <a:prstGeom prst="rect">
            <a:avLst/>
          </a:prstGeom>
          <a:noFill/>
        </p:spPr>
        <p:txBody>
          <a:bodyPr wrap="square">
            <a:spAutoFit/>
          </a:bodyPr>
          <a:lstStyle/>
          <a:p>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num1</a:t>
            </a:r>
          </a:p>
          <a:p>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num2</a:t>
            </a:r>
          </a:p>
          <a:p>
            <a:br>
              <a:rPr lang="pt-BR" sz="1000" b="0" dirty="0">
                <a:solidFill>
                  <a:srgbClr val="F8F8F2"/>
                </a:solidFill>
                <a:effectLst/>
                <a:latin typeface="Consolas" panose="020B0609020204030204" pitchFamily="49" charset="0"/>
              </a:rPr>
            </a:br>
            <a:r>
              <a:rPr lang="pt-BR" sz="1000" b="0" dirty="0" err="1">
                <a:solidFill>
                  <a:srgbClr val="FF79C6"/>
                </a:solidFill>
                <a:effectLst/>
                <a:latin typeface="Consolas" panose="020B0609020204030204" pitchFamily="49" charset="0"/>
              </a:rPr>
              <a:t>const</a:t>
            </a:r>
            <a:r>
              <a:rPr lang="pt-BR" sz="1000" b="0" dirty="0">
                <a:solidFill>
                  <a:srgbClr val="F8F8F2"/>
                </a:solidFill>
                <a:effectLst/>
                <a:latin typeface="Consolas" panose="020B0609020204030204" pitchFamily="49" charset="0"/>
              </a:rPr>
              <a:t> </a:t>
            </a:r>
            <a:r>
              <a:rPr lang="pt-BR" sz="1000" b="0" dirty="0" err="1">
                <a:solidFill>
                  <a:srgbClr val="50FA7B"/>
                </a:solidFill>
                <a:effectLst/>
                <a:latin typeface="Consolas" panose="020B0609020204030204" pitchFamily="49" charset="0"/>
              </a:rPr>
              <a:t>restaExp</a:t>
            </a:r>
            <a:r>
              <a:rPr lang="pt-BR" sz="1000" b="0" dirty="0">
                <a:solidFill>
                  <a:srgbClr val="FF79C6"/>
                </a:solidFill>
                <a:effectLst/>
                <a:latin typeface="Consolas" panose="020B0609020204030204" pitchFamily="49" charset="0"/>
              </a:rPr>
              <a:t>=</a:t>
            </a:r>
            <a:r>
              <a:rPr lang="pt-BR" sz="1000" b="0" dirty="0" err="1">
                <a:solidFill>
                  <a:srgbClr val="FF79C6"/>
                </a:solidFill>
                <a:effectLst/>
                <a:latin typeface="Consolas" panose="020B0609020204030204" pitchFamily="49" charset="0"/>
              </a:rPr>
              <a:t>function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restar;</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restar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return</a:t>
            </a:r>
            <a:r>
              <a:rPr lang="pt-BR" sz="1000" b="0" dirty="0">
                <a:solidFill>
                  <a:srgbClr val="F8F8F2"/>
                </a:solidFill>
                <a:effectLst/>
                <a:latin typeface="Consolas" panose="020B0609020204030204" pitchFamily="49" charset="0"/>
              </a:rPr>
              <a:t> restar;</a:t>
            </a:r>
          </a:p>
          <a:p>
            <a:r>
              <a:rPr lang="pt-BR" sz="1000" b="0" dirty="0">
                <a:solidFill>
                  <a:srgbClr val="F8F8F2"/>
                </a:solidFill>
                <a:effectLst/>
                <a:latin typeface="Consolas" panose="020B0609020204030204" pitchFamily="49" charset="0"/>
              </a:rPr>
              <a:t>}</a:t>
            </a:r>
          </a:p>
          <a:p>
            <a:br>
              <a:rPr lang="pt-BR" sz="1000" b="0" dirty="0">
                <a:solidFill>
                  <a:srgbClr val="F8F8F2"/>
                </a:solidFill>
                <a:effectLst/>
                <a:latin typeface="Consolas" panose="020B0609020204030204" pitchFamily="49" charset="0"/>
              </a:rPr>
            </a:br>
            <a:r>
              <a:rPr lang="pt-BR" sz="1000" b="0" dirty="0" err="1">
                <a:solidFill>
                  <a:srgbClr val="FF79C6"/>
                </a:solidFill>
                <a:effectLst/>
                <a:latin typeface="Consolas" panose="020B0609020204030204" pitchFamily="49" charset="0"/>
              </a:rPr>
              <a:t>const</a:t>
            </a:r>
            <a:r>
              <a:rPr lang="pt-BR" sz="1000" b="0" dirty="0">
                <a:solidFill>
                  <a:srgbClr val="F8F8F2"/>
                </a:solidFill>
                <a:effectLst/>
                <a:latin typeface="Consolas" panose="020B0609020204030204" pitchFamily="49" charset="0"/>
              </a:rPr>
              <a:t> </a:t>
            </a:r>
            <a:r>
              <a:rPr lang="pt-BR" sz="1000" b="0" dirty="0" err="1">
                <a:solidFill>
                  <a:srgbClr val="50FA7B"/>
                </a:solidFill>
                <a:effectLst/>
                <a:latin typeface="Consolas" panose="020B0609020204030204" pitchFamily="49" charset="0"/>
              </a:rPr>
              <a:t>multiplicacionExp</a:t>
            </a:r>
            <a:r>
              <a:rPr lang="pt-BR" sz="1000" b="0" dirty="0">
                <a:solidFill>
                  <a:srgbClr val="FF79C6"/>
                </a:solidFill>
                <a:effectLst/>
                <a:latin typeface="Consolas" panose="020B0609020204030204" pitchFamily="49" charset="0"/>
              </a:rPr>
              <a:t>=</a:t>
            </a:r>
            <a:r>
              <a:rPr lang="pt-BR" sz="1000" b="0" dirty="0" err="1">
                <a:solidFill>
                  <a:srgbClr val="FF79C6"/>
                </a:solidFill>
                <a:effectLst/>
                <a:latin typeface="Consolas" panose="020B0609020204030204" pitchFamily="49" charset="0"/>
              </a:rPr>
              <a:t>function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multiplicar;</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multiplicar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return</a:t>
            </a:r>
            <a:r>
              <a:rPr lang="pt-BR" sz="1000" b="0" dirty="0">
                <a:solidFill>
                  <a:srgbClr val="F8F8F2"/>
                </a:solidFill>
                <a:effectLst/>
                <a:latin typeface="Consolas" panose="020B0609020204030204" pitchFamily="49" charset="0"/>
              </a:rPr>
              <a:t> multiplicar;</a:t>
            </a:r>
          </a:p>
          <a:p>
            <a:r>
              <a:rPr lang="pt-BR" sz="1000" b="0" dirty="0">
                <a:solidFill>
                  <a:srgbClr val="F8F8F2"/>
                </a:solidFill>
                <a:effectLst/>
                <a:latin typeface="Consolas" panose="020B0609020204030204" pitchFamily="49" charset="0"/>
              </a:rPr>
              <a:t>}</a:t>
            </a:r>
          </a:p>
          <a:p>
            <a:br>
              <a:rPr lang="pt-BR" sz="1000" b="0" dirty="0">
                <a:solidFill>
                  <a:srgbClr val="F8F8F2"/>
                </a:solidFill>
                <a:effectLst/>
                <a:latin typeface="Consolas" panose="020B0609020204030204" pitchFamily="49" charset="0"/>
              </a:rPr>
            </a:br>
            <a:r>
              <a:rPr lang="pt-BR" sz="1000" b="0" dirty="0" err="1">
                <a:solidFill>
                  <a:srgbClr val="FF79C6"/>
                </a:solidFill>
                <a:effectLst/>
                <a:latin typeface="Consolas" panose="020B0609020204030204" pitchFamily="49" charset="0"/>
              </a:rPr>
              <a:t>const</a:t>
            </a:r>
            <a:r>
              <a:rPr lang="pt-BR" sz="1000" b="0" dirty="0">
                <a:solidFill>
                  <a:srgbClr val="F8F8F2"/>
                </a:solidFill>
                <a:effectLst/>
                <a:latin typeface="Consolas" panose="020B0609020204030204" pitchFamily="49" charset="0"/>
              </a:rPr>
              <a:t> </a:t>
            </a:r>
            <a:r>
              <a:rPr lang="pt-BR" sz="1000" b="0" dirty="0" err="1">
                <a:solidFill>
                  <a:srgbClr val="50FA7B"/>
                </a:solidFill>
                <a:effectLst/>
                <a:latin typeface="Consolas" panose="020B0609020204030204" pitchFamily="49" charset="0"/>
              </a:rPr>
              <a:t>divisionExp</a:t>
            </a:r>
            <a:r>
              <a:rPr lang="pt-BR" sz="1000" b="0" dirty="0">
                <a:solidFill>
                  <a:srgbClr val="FF79C6"/>
                </a:solidFill>
                <a:effectLst/>
                <a:latin typeface="Consolas" panose="020B0609020204030204" pitchFamily="49" charset="0"/>
              </a:rPr>
              <a:t>=</a:t>
            </a:r>
            <a:r>
              <a:rPr lang="pt-BR" sz="1000" b="0" dirty="0" err="1">
                <a:solidFill>
                  <a:srgbClr val="FF79C6"/>
                </a:solidFill>
                <a:effectLst/>
                <a:latin typeface="Consolas" panose="020B0609020204030204" pitchFamily="49" charset="0"/>
              </a:rPr>
              <a:t>function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dividir;</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dividir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return</a:t>
            </a:r>
            <a:r>
              <a:rPr lang="pt-BR" sz="1000" b="0" dirty="0">
                <a:solidFill>
                  <a:srgbClr val="F8F8F2"/>
                </a:solidFill>
                <a:effectLst/>
                <a:latin typeface="Consolas" panose="020B0609020204030204" pitchFamily="49" charset="0"/>
              </a:rPr>
              <a:t> dividir;</a:t>
            </a:r>
          </a:p>
          <a:p>
            <a:r>
              <a:rPr lang="pt-BR" sz="1000" b="0" dirty="0">
                <a:solidFill>
                  <a:srgbClr val="F8F8F2"/>
                </a:solidFill>
                <a:effectLst/>
                <a:latin typeface="Consolas" panose="020B0609020204030204" pitchFamily="49" charset="0"/>
              </a:rPr>
              <a:t>}</a:t>
            </a:r>
          </a:p>
        </p:txBody>
      </p:sp>
      <p:sp>
        <p:nvSpPr>
          <p:cNvPr id="8" name="CuadroTexto 7">
            <a:extLst>
              <a:ext uri="{FF2B5EF4-FFF2-40B4-BE49-F238E27FC236}">
                <a16:creationId xmlns:a16="http://schemas.microsoft.com/office/drawing/2014/main" id="{8CBF298A-B3C8-9E42-5A07-E3EBE96676F5}"/>
              </a:ext>
            </a:extLst>
          </p:cNvPr>
          <p:cNvSpPr txBox="1"/>
          <p:nvPr/>
        </p:nvSpPr>
        <p:spPr>
          <a:xfrm>
            <a:off x="4319016" y="965151"/>
            <a:ext cx="8247888" cy="3970318"/>
          </a:xfrm>
          <a:prstGeom prst="rect">
            <a:avLst/>
          </a:prstGeom>
          <a:noFill/>
        </p:spPr>
        <p:txBody>
          <a:bodyPr wrap="square">
            <a:spAutoFit/>
          </a:bodyPr>
          <a:lstStyle/>
          <a:p>
            <a:r>
              <a:rPr lang="pt-BR" sz="1050" b="0" dirty="0" err="1">
                <a:solidFill>
                  <a:srgbClr val="FF79C6"/>
                </a:solidFill>
                <a:effectLst/>
                <a:latin typeface="Consolas" panose="020B0609020204030204" pitchFamily="49" charset="0"/>
              </a:rPr>
              <a:t>const</a:t>
            </a:r>
            <a:r>
              <a:rPr lang="pt-BR" sz="1050" b="0" dirty="0">
                <a:solidFill>
                  <a:srgbClr val="F8F8F2"/>
                </a:solidFill>
                <a:effectLst/>
                <a:latin typeface="Consolas" panose="020B0609020204030204" pitchFamily="49" charset="0"/>
              </a:rPr>
              <a:t> </a:t>
            </a:r>
            <a:r>
              <a:rPr lang="pt-BR" sz="1050" b="0" dirty="0" err="1">
                <a:solidFill>
                  <a:srgbClr val="50FA7B"/>
                </a:solidFill>
                <a:effectLst/>
                <a:latin typeface="Consolas" panose="020B0609020204030204" pitchFamily="49" charset="0"/>
              </a:rPr>
              <a:t>opeExp</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function</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poperador</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let</a:t>
            </a:r>
            <a:r>
              <a:rPr lang="pt-BR" sz="1050" b="0" dirty="0">
                <a:solidFill>
                  <a:srgbClr val="F8F8F2"/>
                </a:solidFill>
                <a:effectLst/>
                <a:latin typeface="Consolas" panose="020B0609020204030204" pitchFamily="49" charset="0"/>
              </a:rPr>
              <a:t> operador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i="1" dirty="0" err="1">
                <a:solidFill>
                  <a:srgbClr val="FFB86C"/>
                </a:solidFill>
                <a:effectLst/>
                <a:latin typeface="Consolas" panose="020B0609020204030204" pitchFamily="49" charset="0"/>
              </a:rPr>
              <a:t>poperador</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if</a:t>
            </a:r>
            <a:r>
              <a:rPr lang="pt-BR" sz="1050" b="0" dirty="0">
                <a:solidFill>
                  <a:srgbClr val="F8F8F2"/>
                </a:solidFill>
                <a:effectLst/>
                <a:latin typeface="Consolas" panose="020B0609020204030204" pitchFamily="49" charset="0"/>
              </a:rPr>
              <a:t> (operador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a:solidFill>
                  <a:srgbClr val="E9F284"/>
                </a:solidFill>
                <a:effectLst/>
                <a:latin typeface="Consolas" panose="020B0609020204030204" pitchFamily="49" charset="0"/>
              </a:rPr>
              <a:t>"</a:t>
            </a:r>
            <a:r>
              <a:rPr lang="pt-BR" sz="1050" b="0" dirty="0">
                <a:solidFill>
                  <a:srgbClr val="F1FA8C"/>
                </a:solidFill>
                <a:effectLst/>
                <a:latin typeface="Consolas" panose="020B0609020204030204" pitchFamily="49" charset="0"/>
              </a:rPr>
              <a:t>resta</a:t>
            </a:r>
            <a:r>
              <a:rPr lang="pt-BR" sz="1050" b="0" dirty="0">
                <a:solidFill>
                  <a:srgbClr val="E9F284"/>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p>
          <a:p>
            <a:r>
              <a:rPr lang="pt-BR" sz="1050" b="0" dirty="0">
                <a:solidFill>
                  <a:srgbClr val="F8F8F2"/>
                </a:solidFill>
                <a:effectLst/>
                <a:latin typeface="Consolas" panose="020B0609020204030204" pitchFamily="49" charset="0"/>
              </a:rPr>
              <a:t>        </a:t>
            </a:r>
            <a:r>
              <a:rPr lang="pt-BR" sz="1050" b="0" dirty="0" err="1">
                <a:solidFill>
                  <a:srgbClr val="F8F8F2"/>
                </a:solidFill>
                <a:effectLst/>
                <a:latin typeface="Consolas" panose="020B0609020204030204" pitchFamily="49" charset="0"/>
              </a:rPr>
              <a:t>opeResultado</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err="1">
                <a:solidFill>
                  <a:srgbClr val="50FA7B"/>
                </a:solidFill>
                <a:effectLst/>
                <a:latin typeface="Consolas" panose="020B0609020204030204" pitchFamily="49" charset="0"/>
              </a:rPr>
              <a:t>restaExp</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else</a:t>
            </a:r>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if</a:t>
            </a:r>
            <a:r>
              <a:rPr lang="pt-BR" sz="1050" b="0" dirty="0">
                <a:solidFill>
                  <a:srgbClr val="F8F8F2"/>
                </a:solidFill>
                <a:effectLst/>
                <a:latin typeface="Consolas" panose="020B0609020204030204" pitchFamily="49" charset="0"/>
              </a:rPr>
              <a:t> (operador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a:solidFill>
                  <a:srgbClr val="E9F284"/>
                </a:solidFill>
                <a:effectLst/>
                <a:latin typeface="Consolas" panose="020B0609020204030204" pitchFamily="49" charset="0"/>
              </a:rPr>
              <a:t>"</a:t>
            </a:r>
            <a:r>
              <a:rPr lang="pt-BR" sz="1050" b="0" dirty="0" err="1">
                <a:solidFill>
                  <a:srgbClr val="F1FA8C"/>
                </a:solidFill>
                <a:effectLst/>
                <a:latin typeface="Consolas" panose="020B0609020204030204" pitchFamily="49" charset="0"/>
              </a:rPr>
              <a:t>multiplicacion</a:t>
            </a:r>
            <a:r>
              <a:rPr lang="pt-BR" sz="1050" b="0" dirty="0">
                <a:solidFill>
                  <a:srgbClr val="E9F284"/>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p>
          <a:p>
            <a:r>
              <a:rPr lang="pt-BR" sz="1050" b="0" dirty="0">
                <a:solidFill>
                  <a:srgbClr val="F8F8F2"/>
                </a:solidFill>
                <a:effectLst/>
                <a:latin typeface="Consolas" panose="020B0609020204030204" pitchFamily="49" charset="0"/>
              </a:rPr>
              <a:t>        </a:t>
            </a:r>
            <a:r>
              <a:rPr lang="pt-BR" sz="1050" b="0" dirty="0" err="1">
                <a:solidFill>
                  <a:srgbClr val="F8F8F2"/>
                </a:solidFill>
                <a:effectLst/>
                <a:latin typeface="Consolas" panose="020B0609020204030204" pitchFamily="49" charset="0"/>
              </a:rPr>
              <a:t>opeResultado</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err="1">
                <a:solidFill>
                  <a:srgbClr val="50FA7B"/>
                </a:solidFill>
                <a:effectLst/>
                <a:latin typeface="Consolas" panose="020B0609020204030204" pitchFamily="49" charset="0"/>
              </a:rPr>
              <a:t>multiplicacionExp</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else</a:t>
            </a:r>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if</a:t>
            </a:r>
            <a:r>
              <a:rPr lang="pt-BR" sz="1050" b="0" dirty="0">
                <a:solidFill>
                  <a:srgbClr val="F8F8F2"/>
                </a:solidFill>
                <a:effectLst/>
                <a:latin typeface="Consolas" panose="020B0609020204030204" pitchFamily="49" charset="0"/>
              </a:rPr>
              <a:t> (operador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a:solidFill>
                  <a:srgbClr val="E9F284"/>
                </a:solidFill>
                <a:effectLst/>
                <a:latin typeface="Consolas" panose="020B0609020204030204" pitchFamily="49" charset="0"/>
              </a:rPr>
              <a:t>"</a:t>
            </a:r>
            <a:r>
              <a:rPr lang="pt-BR" sz="1050" b="0" dirty="0" err="1">
                <a:solidFill>
                  <a:srgbClr val="F1FA8C"/>
                </a:solidFill>
                <a:effectLst/>
                <a:latin typeface="Consolas" panose="020B0609020204030204" pitchFamily="49" charset="0"/>
              </a:rPr>
              <a:t>division</a:t>
            </a:r>
            <a:r>
              <a:rPr lang="pt-BR" sz="1050" b="0" dirty="0">
                <a:solidFill>
                  <a:srgbClr val="E9F284"/>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p>
          <a:p>
            <a:r>
              <a:rPr lang="pt-BR" sz="1050" b="0" dirty="0">
                <a:solidFill>
                  <a:srgbClr val="F8F8F2"/>
                </a:solidFill>
                <a:effectLst/>
                <a:latin typeface="Consolas" panose="020B0609020204030204" pitchFamily="49" charset="0"/>
              </a:rPr>
              <a:t>        </a:t>
            </a:r>
            <a:r>
              <a:rPr lang="pt-BR" sz="1050" b="0" dirty="0" err="1">
                <a:solidFill>
                  <a:srgbClr val="F8F8F2"/>
                </a:solidFill>
                <a:effectLst/>
                <a:latin typeface="Consolas" panose="020B0609020204030204" pitchFamily="49" charset="0"/>
              </a:rPr>
              <a:t>opeResultado</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err="1">
                <a:solidFill>
                  <a:srgbClr val="50FA7B"/>
                </a:solidFill>
                <a:effectLst/>
                <a:latin typeface="Consolas" panose="020B0609020204030204" pitchFamily="49" charset="0"/>
              </a:rPr>
              <a:t>divisionExp</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else</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8F8F2"/>
                </a:solidFill>
                <a:effectLst/>
                <a:latin typeface="Consolas" panose="020B0609020204030204" pitchFamily="49" charset="0"/>
              </a:rPr>
              <a:t>opeResultado</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dirty="0">
                <a:solidFill>
                  <a:srgbClr val="E9F284"/>
                </a:solidFill>
                <a:effectLst/>
                <a:latin typeface="Consolas" panose="020B0609020204030204" pitchFamily="49" charset="0"/>
              </a:rPr>
              <a:t>"</a:t>
            </a:r>
            <a:r>
              <a:rPr lang="pt-BR" sz="1050" b="0" dirty="0" err="1">
                <a:solidFill>
                  <a:srgbClr val="F1FA8C"/>
                </a:solidFill>
                <a:effectLst/>
                <a:latin typeface="Consolas" panose="020B0609020204030204" pitchFamily="49" charset="0"/>
              </a:rPr>
              <a:t>Error</a:t>
            </a:r>
            <a:r>
              <a:rPr lang="pt-BR" sz="1050" b="0" dirty="0">
                <a:solidFill>
                  <a:srgbClr val="F1FA8C"/>
                </a:solidFill>
                <a:effectLst/>
                <a:latin typeface="Consolas" panose="020B0609020204030204" pitchFamily="49" charset="0"/>
              </a:rPr>
              <a:t>!!! no se </a:t>
            </a:r>
            <a:r>
              <a:rPr lang="pt-BR" sz="1050" b="0" dirty="0" err="1">
                <a:solidFill>
                  <a:srgbClr val="F1FA8C"/>
                </a:solidFill>
                <a:effectLst/>
                <a:latin typeface="Consolas" panose="020B0609020204030204" pitchFamily="49" charset="0"/>
              </a:rPr>
              <a:t>puede</a:t>
            </a:r>
            <a:r>
              <a:rPr lang="pt-BR" sz="1050" b="0" dirty="0">
                <a:solidFill>
                  <a:srgbClr val="F1FA8C"/>
                </a:solidFill>
                <a:effectLst/>
                <a:latin typeface="Consolas" panose="020B0609020204030204" pitchFamily="49" charset="0"/>
              </a:rPr>
              <a:t> operar</a:t>
            </a:r>
            <a:r>
              <a:rPr lang="pt-BR" sz="1050" b="0" dirty="0">
                <a:solidFill>
                  <a:srgbClr val="E9F284"/>
                </a:solidFill>
                <a:effectLst/>
                <a:latin typeface="Consolas" panose="020B0609020204030204" pitchFamily="49" charset="0"/>
              </a:rPr>
              <a:t>"</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return</a:t>
            </a:r>
            <a:r>
              <a:rPr lang="pt-BR" sz="1050" b="0" dirty="0">
                <a:solidFill>
                  <a:srgbClr val="F8F8F2"/>
                </a:solidFill>
                <a:effectLst/>
                <a:latin typeface="Consolas" panose="020B0609020204030204" pitchFamily="49" charset="0"/>
              </a:rPr>
              <a:t> </a:t>
            </a:r>
            <a:r>
              <a:rPr lang="pt-BR" sz="1050" b="0" dirty="0" err="1">
                <a:solidFill>
                  <a:srgbClr val="F8F8F2"/>
                </a:solidFill>
                <a:effectLst/>
                <a:latin typeface="Consolas" panose="020B0609020204030204" pitchFamily="49" charset="0"/>
              </a:rPr>
              <a:t>opeResultado</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a:t>
            </a:r>
          </a:p>
          <a:p>
            <a:br>
              <a:rPr lang="pt-BR" sz="1050" b="0" dirty="0">
                <a:solidFill>
                  <a:srgbClr val="F8F8F2"/>
                </a:solidFill>
                <a:effectLst/>
                <a:latin typeface="Consolas" panose="020B0609020204030204" pitchFamily="49" charset="0"/>
              </a:rPr>
            </a:br>
            <a:br>
              <a:rPr lang="pt-BR" sz="1050" b="0" dirty="0">
                <a:solidFill>
                  <a:srgbClr val="F8F8F2"/>
                </a:solidFill>
                <a:effectLst/>
                <a:latin typeface="Consolas" panose="020B0609020204030204" pitchFamily="49" charset="0"/>
              </a:rPr>
            </a:br>
            <a:r>
              <a:rPr lang="pt-BR" sz="1050" b="0" dirty="0" err="1">
                <a:solidFill>
                  <a:srgbClr val="FF79C6"/>
                </a:solidFill>
                <a:effectLst/>
                <a:latin typeface="Consolas" panose="020B0609020204030204" pitchFamily="49" charset="0"/>
              </a:rPr>
              <a:t>function</a:t>
            </a:r>
            <a:r>
              <a:rPr lang="pt-BR" sz="1050" b="0" dirty="0">
                <a:solidFill>
                  <a:srgbClr val="F8F8F2"/>
                </a:solidFill>
                <a:effectLst/>
                <a:latin typeface="Consolas" panose="020B0609020204030204" pitchFamily="49" charset="0"/>
              </a:rPr>
              <a:t> </a:t>
            </a:r>
            <a:r>
              <a:rPr lang="pt-BR" sz="1050" b="0" dirty="0">
                <a:solidFill>
                  <a:srgbClr val="50FA7B"/>
                </a:solidFill>
                <a:effectLst/>
                <a:latin typeface="Consolas" panose="020B0609020204030204" pitchFamily="49" charset="0"/>
              </a:rPr>
              <a:t>resta</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let</a:t>
            </a:r>
            <a:r>
              <a:rPr lang="pt-BR" sz="1050" b="0" dirty="0">
                <a:solidFill>
                  <a:srgbClr val="F8F8F2"/>
                </a:solidFill>
                <a:effectLst/>
                <a:latin typeface="Consolas" panose="020B0609020204030204" pitchFamily="49" charset="0"/>
              </a:rPr>
              <a:t> restar;</a:t>
            </a:r>
          </a:p>
          <a:p>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num1</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 </a:t>
            </a:r>
            <a:r>
              <a:rPr lang="pt-BR" sz="1050" b="0" dirty="0">
                <a:solidFill>
                  <a:srgbClr val="FF79C6"/>
                </a:solidFill>
                <a:effectLst/>
                <a:latin typeface="Consolas" panose="020B0609020204030204" pitchFamily="49" charset="0"/>
              </a:rPr>
              <a:t>=</a:t>
            </a:r>
            <a:r>
              <a:rPr lang="pt-BR" sz="1050" b="0" dirty="0">
                <a:solidFill>
                  <a:srgbClr val="F8F8F2"/>
                </a:solidFill>
                <a:effectLst/>
                <a:latin typeface="Consolas" panose="020B0609020204030204" pitchFamily="49" charset="0"/>
              </a:rPr>
              <a:t> </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restar</a:t>
            </a:r>
            <a:r>
              <a:rPr lang="pt-BR" sz="1050" b="0" dirty="0">
                <a:solidFill>
                  <a:srgbClr val="FF79C6"/>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num1</a:t>
            </a:r>
            <a:r>
              <a:rPr lang="pt-BR" sz="1050" b="0" dirty="0">
                <a:solidFill>
                  <a:srgbClr val="FF79C6"/>
                </a:solidFill>
                <a:effectLst/>
                <a:latin typeface="Consolas" panose="020B0609020204030204" pitchFamily="49" charset="0"/>
              </a:rPr>
              <a:t>-</a:t>
            </a:r>
            <a:r>
              <a:rPr lang="pt-BR" sz="1050" b="0" i="1" dirty="0">
                <a:solidFill>
                  <a:srgbClr val="FFB86C"/>
                </a:solidFill>
                <a:effectLst/>
                <a:latin typeface="Consolas" panose="020B0609020204030204" pitchFamily="49" charset="0"/>
              </a:rPr>
              <a:t>num2</a:t>
            </a:r>
            <a:r>
              <a:rPr lang="pt-BR" sz="1050" b="0" dirty="0">
                <a:solidFill>
                  <a:srgbClr val="F8F8F2"/>
                </a:solidFill>
                <a:effectLst/>
                <a:latin typeface="Consolas" panose="020B0609020204030204" pitchFamily="49" charset="0"/>
              </a:rPr>
              <a:t>;</a:t>
            </a:r>
          </a:p>
          <a:p>
            <a:r>
              <a:rPr lang="pt-BR" sz="1050" b="0" dirty="0">
                <a:solidFill>
                  <a:srgbClr val="F8F8F2"/>
                </a:solidFill>
                <a:effectLst/>
                <a:latin typeface="Consolas" panose="020B0609020204030204" pitchFamily="49" charset="0"/>
              </a:rPr>
              <a:t>    </a:t>
            </a:r>
            <a:r>
              <a:rPr lang="pt-BR" sz="1050" b="0" dirty="0" err="1">
                <a:solidFill>
                  <a:srgbClr val="FF79C6"/>
                </a:solidFill>
                <a:effectLst/>
                <a:latin typeface="Consolas" panose="020B0609020204030204" pitchFamily="49" charset="0"/>
              </a:rPr>
              <a:t>return</a:t>
            </a:r>
            <a:r>
              <a:rPr lang="pt-BR" sz="1050" b="0" dirty="0">
                <a:solidFill>
                  <a:srgbClr val="F8F8F2"/>
                </a:solidFill>
                <a:effectLst/>
                <a:latin typeface="Consolas" panose="020B0609020204030204" pitchFamily="49" charset="0"/>
              </a:rPr>
              <a:t> restar;</a:t>
            </a:r>
          </a:p>
          <a:p>
            <a:r>
              <a:rPr lang="pt-BR"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83398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94054" y="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OPERACIONES</a:t>
            </a:r>
            <a:endParaRPr dirty="0">
              <a:ln>
                <a:solidFill>
                  <a:sysClr val="windowText" lastClr="000000"/>
                </a:solidFill>
              </a:ln>
              <a:solidFill>
                <a:srgbClr val="70E242"/>
              </a:solidFill>
              <a:latin typeface="Passion One" panose="02000506080000020004" pitchFamily="2" charset="0"/>
            </a:endParaRP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1998366" y="3250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3" name="CuadroTexto 2">
            <a:extLst>
              <a:ext uri="{FF2B5EF4-FFF2-40B4-BE49-F238E27FC236}">
                <a16:creationId xmlns:a16="http://schemas.microsoft.com/office/drawing/2014/main" id="{BBDB45BE-C1DA-027C-C844-F86FDC5BFD4B}"/>
              </a:ext>
            </a:extLst>
          </p:cNvPr>
          <p:cNvSpPr txBox="1"/>
          <p:nvPr/>
        </p:nvSpPr>
        <p:spPr>
          <a:xfrm>
            <a:off x="3026664" y="280630"/>
            <a:ext cx="8247888" cy="4862870"/>
          </a:xfrm>
          <a:prstGeom prst="rect">
            <a:avLst/>
          </a:prstGeom>
          <a:noFill/>
        </p:spPr>
        <p:txBody>
          <a:bodyPr wrap="square">
            <a:spAutoFit/>
          </a:bodyPr>
          <a:lstStyle/>
          <a:p>
            <a:r>
              <a:rPr lang="pt-BR" sz="1000" b="0" dirty="0" err="1">
                <a:solidFill>
                  <a:srgbClr val="FF79C6"/>
                </a:solidFill>
                <a:effectLst/>
                <a:latin typeface="Consolas" panose="020B0609020204030204" pitchFamily="49" charset="0"/>
              </a:rPr>
              <a:t>function</a:t>
            </a:r>
            <a:r>
              <a:rPr lang="pt-BR" sz="1000" b="0" dirty="0">
                <a:solidFill>
                  <a:srgbClr val="F8F8F2"/>
                </a:solidFill>
                <a:effectLst/>
                <a:latin typeface="Consolas" panose="020B0609020204030204" pitchFamily="49" charset="0"/>
              </a:rPr>
              <a:t> </a:t>
            </a:r>
            <a:r>
              <a:rPr lang="pt-BR" sz="1000" b="0" dirty="0" err="1">
                <a:solidFill>
                  <a:srgbClr val="50FA7B"/>
                </a:solidFill>
                <a:effectLst/>
                <a:latin typeface="Consolas" panose="020B0609020204030204" pitchFamily="49" charset="0"/>
              </a:rPr>
              <a:t>multiplicacion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multiplicar;</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multiplicar</a:t>
            </a:r>
            <a:r>
              <a:rPr lang="pt-BR" sz="1000" b="0" dirty="0">
                <a:solidFill>
                  <a:srgbClr val="FF79C6"/>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F79C6"/>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return</a:t>
            </a:r>
            <a:r>
              <a:rPr lang="pt-BR" sz="1000" b="0" dirty="0">
                <a:solidFill>
                  <a:srgbClr val="F8F8F2"/>
                </a:solidFill>
                <a:effectLst/>
                <a:latin typeface="Consolas" panose="020B0609020204030204" pitchFamily="49" charset="0"/>
              </a:rPr>
              <a:t> multiplicar;</a:t>
            </a:r>
          </a:p>
          <a:p>
            <a:r>
              <a:rPr lang="pt-BR" sz="1000" b="0" dirty="0">
                <a:solidFill>
                  <a:srgbClr val="F8F8F2"/>
                </a:solidFill>
                <a:effectLst/>
                <a:latin typeface="Consolas" panose="020B0609020204030204" pitchFamily="49" charset="0"/>
              </a:rPr>
              <a:t>}</a:t>
            </a:r>
          </a:p>
          <a:p>
            <a:br>
              <a:rPr lang="pt-BR" sz="1000" b="0" dirty="0">
                <a:solidFill>
                  <a:srgbClr val="F8F8F2"/>
                </a:solidFill>
                <a:effectLst/>
                <a:latin typeface="Consolas" panose="020B0609020204030204" pitchFamily="49" charset="0"/>
              </a:rPr>
            </a:br>
            <a:r>
              <a:rPr lang="pt-BR" sz="1000" b="0" dirty="0" err="1">
                <a:solidFill>
                  <a:srgbClr val="FF79C6"/>
                </a:solidFill>
                <a:effectLst/>
                <a:latin typeface="Consolas" panose="020B0609020204030204" pitchFamily="49" charset="0"/>
              </a:rPr>
              <a:t>function</a:t>
            </a:r>
            <a:r>
              <a:rPr lang="pt-BR" sz="1000" b="0" dirty="0">
                <a:solidFill>
                  <a:srgbClr val="F8F8F2"/>
                </a:solidFill>
                <a:effectLst/>
                <a:latin typeface="Consolas" panose="020B0609020204030204" pitchFamily="49" charset="0"/>
              </a:rPr>
              <a:t> </a:t>
            </a:r>
            <a:r>
              <a:rPr lang="pt-BR" sz="1000" b="0" dirty="0" err="1">
                <a:solidFill>
                  <a:srgbClr val="50FA7B"/>
                </a:solidFill>
                <a:effectLst/>
                <a:latin typeface="Consolas" panose="020B0609020204030204" pitchFamily="49" charset="0"/>
              </a:rPr>
              <a:t>division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dividir;</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dividir</a:t>
            </a:r>
            <a:r>
              <a:rPr lang="pt-BR" sz="1000" b="0" dirty="0">
                <a:solidFill>
                  <a:srgbClr val="FF79C6"/>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F79C6"/>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return</a:t>
            </a:r>
            <a:r>
              <a:rPr lang="pt-BR" sz="1000" b="0" dirty="0">
                <a:solidFill>
                  <a:srgbClr val="F8F8F2"/>
                </a:solidFill>
                <a:effectLst/>
                <a:latin typeface="Consolas" panose="020B0609020204030204" pitchFamily="49" charset="0"/>
              </a:rPr>
              <a:t> dividir;</a:t>
            </a:r>
          </a:p>
          <a:p>
            <a:r>
              <a:rPr lang="pt-BR" sz="1000" b="0" dirty="0">
                <a:solidFill>
                  <a:srgbClr val="F8F8F2"/>
                </a:solidFill>
                <a:effectLst/>
                <a:latin typeface="Consolas" panose="020B0609020204030204" pitchFamily="49" charset="0"/>
              </a:rPr>
              <a:t>}</a:t>
            </a:r>
          </a:p>
          <a:p>
            <a:br>
              <a:rPr lang="pt-BR" sz="1000" b="0" dirty="0">
                <a:solidFill>
                  <a:srgbClr val="F8F8F2"/>
                </a:solidFill>
                <a:effectLst/>
                <a:latin typeface="Consolas" panose="020B0609020204030204" pitchFamily="49" charset="0"/>
              </a:rPr>
            </a:br>
            <a:r>
              <a:rPr lang="pt-BR" sz="1000" b="0" dirty="0" err="1">
                <a:solidFill>
                  <a:srgbClr val="FF79C6"/>
                </a:solidFill>
                <a:effectLst/>
                <a:latin typeface="Consolas" panose="020B0609020204030204" pitchFamily="49" charset="0"/>
              </a:rPr>
              <a:t>function</a:t>
            </a:r>
            <a:r>
              <a:rPr lang="pt-BR" sz="1000" b="0" dirty="0">
                <a:solidFill>
                  <a:srgbClr val="F8F8F2"/>
                </a:solidFill>
                <a:effectLst/>
                <a:latin typeface="Consolas" panose="020B0609020204030204" pitchFamily="49" charset="0"/>
              </a:rPr>
              <a:t> </a:t>
            </a:r>
            <a:r>
              <a:rPr lang="pt-BR" sz="1000" b="0" dirty="0">
                <a:solidFill>
                  <a:srgbClr val="50FA7B"/>
                </a:solidFill>
                <a:effectLst/>
                <a:latin typeface="Consolas" panose="020B0609020204030204" pitchFamily="49" charset="0"/>
              </a:rPr>
              <a:t>ope</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poperador</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let</a:t>
            </a:r>
            <a:r>
              <a:rPr lang="pt-BR" sz="1000" b="0" dirty="0">
                <a:solidFill>
                  <a:srgbClr val="F8F8F2"/>
                </a:solidFill>
                <a:effectLst/>
                <a:latin typeface="Consolas" panose="020B0609020204030204" pitchFamily="49" charset="0"/>
              </a:rPr>
              <a:t> operador</a:t>
            </a:r>
            <a:r>
              <a:rPr lang="pt-BR" sz="1000" b="0" dirty="0">
                <a:solidFill>
                  <a:srgbClr val="FF79C6"/>
                </a:solidFill>
                <a:effectLst/>
                <a:latin typeface="Consolas" panose="020B0609020204030204" pitchFamily="49" charset="0"/>
              </a:rPr>
              <a:t>=</a:t>
            </a:r>
            <a:r>
              <a:rPr lang="pt-BR" sz="1000" b="0" i="1" dirty="0" err="1">
                <a:solidFill>
                  <a:srgbClr val="FFB86C"/>
                </a:solidFill>
                <a:effectLst/>
                <a:latin typeface="Consolas" panose="020B0609020204030204" pitchFamily="49" charset="0"/>
              </a:rPr>
              <a:t>poperador</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 </a:t>
            </a:r>
            <a:r>
              <a:rPr lang="pt-BR" sz="1000" b="0" dirty="0">
                <a:solidFill>
                  <a:srgbClr val="FF79C6"/>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if</a:t>
            </a:r>
            <a:r>
              <a:rPr lang="pt-BR" sz="1000" b="0" dirty="0">
                <a:solidFill>
                  <a:srgbClr val="F8F8F2"/>
                </a:solidFill>
                <a:effectLst/>
                <a:latin typeface="Consolas" panose="020B0609020204030204" pitchFamily="49" charset="0"/>
              </a:rPr>
              <a:t>(operador</a:t>
            </a:r>
            <a:r>
              <a:rPr lang="pt-BR" sz="1000" b="0" dirty="0">
                <a:solidFill>
                  <a:srgbClr val="FF79C6"/>
                </a:solidFill>
                <a:effectLst/>
                <a:latin typeface="Consolas" panose="020B0609020204030204" pitchFamily="49" charset="0"/>
              </a:rPr>
              <a:t>==</a:t>
            </a:r>
            <a:r>
              <a:rPr lang="pt-BR" sz="1000" b="0" dirty="0">
                <a:solidFill>
                  <a:srgbClr val="E9F284"/>
                </a:solidFill>
                <a:effectLst/>
                <a:latin typeface="Consolas" panose="020B0609020204030204" pitchFamily="49" charset="0"/>
              </a:rPr>
              <a:t>"</a:t>
            </a:r>
            <a:r>
              <a:rPr lang="pt-BR" sz="1000" b="0" dirty="0">
                <a:solidFill>
                  <a:srgbClr val="F1FA8C"/>
                </a:solidFill>
                <a:effectLst/>
                <a:latin typeface="Consolas" panose="020B0609020204030204" pitchFamily="49" charset="0"/>
              </a:rPr>
              <a:t>resta</a:t>
            </a:r>
            <a:r>
              <a:rPr lang="pt-BR" sz="1000" b="0" dirty="0">
                <a:solidFill>
                  <a:srgbClr val="E9F284"/>
                </a:solidFill>
                <a:effectLst/>
                <a:latin typeface="Consolas" panose="020B0609020204030204" pitchFamily="49" charset="0"/>
              </a:rPr>
              <a:t>"</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resultado</a:t>
            </a:r>
            <a:r>
              <a:rPr lang="pt-BR" sz="1000" b="0" dirty="0">
                <a:solidFill>
                  <a:srgbClr val="FF79C6"/>
                </a:solidFill>
                <a:effectLst/>
                <a:latin typeface="Consolas" panose="020B0609020204030204" pitchFamily="49" charset="0"/>
              </a:rPr>
              <a:t>=</a:t>
            </a:r>
            <a:r>
              <a:rPr lang="pt-BR" sz="1000" b="0" dirty="0">
                <a:solidFill>
                  <a:srgbClr val="50FA7B"/>
                </a:solidFill>
                <a:effectLst/>
                <a:latin typeface="Consolas" panose="020B0609020204030204" pitchFamily="49" charset="0"/>
              </a:rPr>
              <a:t>resta</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else</a:t>
            </a:r>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if</a:t>
            </a:r>
            <a:r>
              <a:rPr lang="pt-BR" sz="1000" b="0" dirty="0">
                <a:solidFill>
                  <a:srgbClr val="F8F8F2"/>
                </a:solidFill>
                <a:effectLst/>
                <a:latin typeface="Consolas" panose="020B0609020204030204" pitchFamily="49" charset="0"/>
              </a:rPr>
              <a:t>(operador</a:t>
            </a:r>
            <a:r>
              <a:rPr lang="pt-BR" sz="1000" b="0" dirty="0">
                <a:solidFill>
                  <a:srgbClr val="FF79C6"/>
                </a:solidFill>
                <a:effectLst/>
                <a:latin typeface="Consolas" panose="020B0609020204030204" pitchFamily="49" charset="0"/>
              </a:rPr>
              <a:t>==</a:t>
            </a:r>
            <a:r>
              <a:rPr lang="pt-BR" sz="1000" b="0" dirty="0">
                <a:solidFill>
                  <a:srgbClr val="E9F284"/>
                </a:solidFill>
                <a:effectLst/>
                <a:latin typeface="Consolas" panose="020B0609020204030204" pitchFamily="49" charset="0"/>
              </a:rPr>
              <a:t>"</a:t>
            </a:r>
            <a:r>
              <a:rPr lang="pt-BR" sz="1000" b="0" dirty="0" err="1">
                <a:solidFill>
                  <a:srgbClr val="F1FA8C"/>
                </a:solidFill>
                <a:effectLst/>
                <a:latin typeface="Consolas" panose="020B0609020204030204" pitchFamily="49" charset="0"/>
              </a:rPr>
              <a:t>multiplicacion</a:t>
            </a:r>
            <a:r>
              <a:rPr lang="pt-BR" sz="1000" b="0" dirty="0">
                <a:solidFill>
                  <a:srgbClr val="E9F284"/>
                </a:solidFill>
                <a:effectLst/>
                <a:latin typeface="Consolas" panose="020B0609020204030204" pitchFamily="49" charset="0"/>
              </a:rPr>
              <a:t>"</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resultado</a:t>
            </a:r>
            <a:r>
              <a:rPr lang="pt-BR" sz="1000" b="0" dirty="0">
                <a:solidFill>
                  <a:srgbClr val="FF79C6"/>
                </a:solidFill>
                <a:effectLst/>
                <a:latin typeface="Consolas" panose="020B0609020204030204" pitchFamily="49" charset="0"/>
              </a:rPr>
              <a:t>=</a:t>
            </a:r>
            <a:r>
              <a:rPr lang="pt-BR" sz="1000" b="0" dirty="0" err="1">
                <a:solidFill>
                  <a:srgbClr val="50FA7B"/>
                </a:solidFill>
                <a:effectLst/>
                <a:latin typeface="Consolas" panose="020B0609020204030204" pitchFamily="49" charset="0"/>
              </a:rPr>
              <a:t>multiplicacion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else</a:t>
            </a:r>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if</a:t>
            </a:r>
            <a:r>
              <a:rPr lang="pt-BR" sz="1000" b="0" dirty="0">
                <a:solidFill>
                  <a:srgbClr val="F8F8F2"/>
                </a:solidFill>
                <a:effectLst/>
                <a:latin typeface="Consolas" panose="020B0609020204030204" pitchFamily="49" charset="0"/>
              </a:rPr>
              <a:t>(operador</a:t>
            </a:r>
            <a:r>
              <a:rPr lang="pt-BR" sz="1000" b="0" dirty="0">
                <a:solidFill>
                  <a:srgbClr val="FF79C6"/>
                </a:solidFill>
                <a:effectLst/>
                <a:latin typeface="Consolas" panose="020B0609020204030204" pitchFamily="49" charset="0"/>
              </a:rPr>
              <a:t>==</a:t>
            </a:r>
            <a:r>
              <a:rPr lang="pt-BR" sz="1000" b="0" dirty="0">
                <a:solidFill>
                  <a:srgbClr val="E9F284"/>
                </a:solidFill>
                <a:effectLst/>
                <a:latin typeface="Consolas" panose="020B0609020204030204" pitchFamily="49" charset="0"/>
              </a:rPr>
              <a:t>"</a:t>
            </a:r>
            <a:r>
              <a:rPr lang="pt-BR" sz="1000" b="0" dirty="0" err="1">
                <a:solidFill>
                  <a:srgbClr val="F1FA8C"/>
                </a:solidFill>
                <a:effectLst/>
                <a:latin typeface="Consolas" panose="020B0609020204030204" pitchFamily="49" charset="0"/>
              </a:rPr>
              <a:t>division</a:t>
            </a:r>
            <a:r>
              <a:rPr lang="pt-BR" sz="1000" b="0" dirty="0">
                <a:solidFill>
                  <a:srgbClr val="E9F284"/>
                </a:solidFill>
                <a:effectLst/>
                <a:latin typeface="Consolas" panose="020B0609020204030204" pitchFamily="49" charset="0"/>
              </a:rPr>
              <a:t>"</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resultado</a:t>
            </a:r>
            <a:r>
              <a:rPr lang="pt-BR" sz="1000" b="0" dirty="0">
                <a:solidFill>
                  <a:srgbClr val="FF79C6"/>
                </a:solidFill>
                <a:effectLst/>
                <a:latin typeface="Consolas" panose="020B0609020204030204" pitchFamily="49" charset="0"/>
              </a:rPr>
              <a:t>=</a:t>
            </a:r>
            <a:r>
              <a:rPr lang="pt-BR" sz="1000" b="0" dirty="0" err="1">
                <a:solidFill>
                  <a:srgbClr val="50FA7B"/>
                </a:solidFill>
                <a:effectLst/>
                <a:latin typeface="Consolas" panose="020B0609020204030204" pitchFamily="49" charset="0"/>
              </a:rPr>
              <a:t>division</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num1</a:t>
            </a:r>
            <a:r>
              <a:rPr lang="pt-BR" sz="1000" b="0" dirty="0">
                <a:solidFill>
                  <a:srgbClr val="F8F8F2"/>
                </a:solidFill>
                <a:effectLst/>
                <a:latin typeface="Consolas" panose="020B0609020204030204" pitchFamily="49" charset="0"/>
              </a:rPr>
              <a:t>,</a:t>
            </a:r>
            <a:r>
              <a:rPr lang="pt-BR" sz="1000" b="0" i="1" dirty="0">
                <a:solidFill>
                  <a:srgbClr val="FFB86C"/>
                </a:solidFill>
                <a:effectLst/>
                <a:latin typeface="Consolas" panose="020B0609020204030204" pitchFamily="49" charset="0"/>
              </a:rPr>
              <a:t>num2</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else</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resultado</a:t>
            </a:r>
            <a:r>
              <a:rPr lang="pt-BR" sz="1000" b="0" dirty="0">
                <a:solidFill>
                  <a:srgbClr val="FF79C6"/>
                </a:solidFill>
                <a:effectLst/>
                <a:latin typeface="Consolas" panose="020B0609020204030204" pitchFamily="49" charset="0"/>
              </a:rPr>
              <a:t>=</a:t>
            </a:r>
            <a:r>
              <a:rPr lang="pt-BR" sz="1000" b="0" dirty="0">
                <a:solidFill>
                  <a:srgbClr val="E9F284"/>
                </a:solidFill>
                <a:effectLst/>
                <a:latin typeface="Consolas" panose="020B0609020204030204" pitchFamily="49" charset="0"/>
              </a:rPr>
              <a:t>"</a:t>
            </a:r>
            <a:r>
              <a:rPr lang="pt-BR" sz="1000" b="0" dirty="0" err="1">
                <a:solidFill>
                  <a:srgbClr val="F1FA8C"/>
                </a:solidFill>
                <a:effectLst/>
                <a:latin typeface="Consolas" panose="020B0609020204030204" pitchFamily="49" charset="0"/>
              </a:rPr>
              <a:t>Error</a:t>
            </a:r>
            <a:r>
              <a:rPr lang="pt-BR" sz="1000" b="0" dirty="0">
                <a:solidFill>
                  <a:srgbClr val="E9F284"/>
                </a:solidFill>
                <a:effectLst/>
                <a:latin typeface="Consolas" panose="020B0609020204030204" pitchFamily="49" charset="0"/>
              </a:rPr>
              <a:t>"</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p>
          <a:p>
            <a:r>
              <a:rPr lang="pt-BR" sz="1000" b="0" dirty="0">
                <a:solidFill>
                  <a:srgbClr val="F8F8F2"/>
                </a:solidFill>
                <a:effectLst/>
                <a:latin typeface="Consolas" panose="020B0609020204030204" pitchFamily="49" charset="0"/>
              </a:rPr>
              <a:t>    </a:t>
            </a:r>
            <a:r>
              <a:rPr lang="pt-BR" sz="1000" b="0" dirty="0" err="1">
                <a:solidFill>
                  <a:srgbClr val="FF79C6"/>
                </a:solidFill>
                <a:effectLst/>
                <a:latin typeface="Consolas" panose="020B0609020204030204" pitchFamily="49" charset="0"/>
              </a:rPr>
              <a:t>return</a:t>
            </a:r>
            <a:r>
              <a:rPr lang="pt-BR" sz="1000" b="0" dirty="0">
                <a:solidFill>
                  <a:srgbClr val="F8F8F2"/>
                </a:solidFill>
                <a:effectLst/>
                <a:latin typeface="Consolas" panose="020B0609020204030204" pitchFamily="49" charset="0"/>
              </a:rPr>
              <a:t> resultado;</a:t>
            </a:r>
          </a:p>
          <a:p>
            <a:r>
              <a:rPr lang="pt-BR"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2829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603522" y="39014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FUNCION:PORCENTAJE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517055875"/>
              </p:ext>
            </p:extLst>
          </p:nvPr>
        </p:nvGraphicFramePr>
        <p:xfrm>
          <a:off x="820180" y="1926829"/>
          <a:ext cx="3239756" cy="1779009"/>
        </p:xfrm>
        <a:graphic>
          <a:graphicData uri="http://schemas.openxmlformats.org/drawingml/2006/table">
            <a:tbl>
              <a:tblPr firstRow="1" bandRow="1">
                <a:tableStyleId>{3B4B98B0-60AC-42C2-AFA5-B58CD77FA1E5}</a:tableStyleId>
              </a:tblPr>
              <a:tblGrid>
                <a:gridCol w="1619878">
                  <a:extLst>
                    <a:ext uri="{9D8B030D-6E8A-4147-A177-3AD203B41FA5}">
                      <a16:colId xmlns:a16="http://schemas.microsoft.com/office/drawing/2014/main" val="1637154279"/>
                    </a:ext>
                  </a:extLst>
                </a:gridCol>
                <a:gridCol w="1619878">
                  <a:extLst>
                    <a:ext uri="{9D8B030D-6E8A-4147-A177-3AD203B41FA5}">
                      <a16:colId xmlns:a16="http://schemas.microsoft.com/office/drawing/2014/main" val="3120215241"/>
                    </a:ext>
                  </a:extLst>
                </a:gridCol>
              </a:tblGrid>
              <a:tr h="767603">
                <a:tc gridSpan="2">
                  <a:txBody>
                    <a:bodyPr/>
                    <a:lstStyle/>
                    <a:p>
                      <a:pPr algn="ctr"/>
                      <a:r>
                        <a:rPr lang="es-ES" sz="1100" dirty="0">
                          <a:solidFill>
                            <a:schemeClr val="bg1"/>
                          </a:solidFill>
                        </a:rPr>
                        <a:t>Esta función toma un número como entrada (</a:t>
                      </a:r>
                      <a:r>
                        <a:rPr lang="es-ES" sz="1100" dirty="0" err="1">
                          <a:solidFill>
                            <a:schemeClr val="bg1"/>
                          </a:solidFill>
                        </a:rPr>
                        <a:t>pnum</a:t>
                      </a:r>
                      <a:r>
                        <a:rPr lang="es-ES" sz="1100" dirty="0">
                          <a:solidFill>
                            <a:schemeClr val="bg1"/>
                          </a:solidFill>
                        </a:rPr>
                        <a:t>), calcula el porcentaje de ese número (dividiéndolo por 100)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48466">
                <a:tc>
                  <a:txBody>
                    <a:bodyPr/>
                    <a:lstStyle/>
                    <a:p>
                      <a:pPr algn="ctr"/>
                      <a:r>
                        <a:rPr lang="es-ES" sz="1050" dirty="0" err="1">
                          <a:solidFill>
                            <a:schemeClr val="bg1"/>
                          </a:solidFill>
                        </a:rPr>
                        <a:t>num</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405001">
                <a:tc>
                  <a:txBody>
                    <a:bodyPr/>
                    <a:lstStyle/>
                    <a:p>
                      <a:pPr algn="ctr"/>
                      <a:r>
                        <a:rPr lang="es-ES" sz="1050" dirty="0">
                          <a:solidFill>
                            <a:schemeClr val="bg1"/>
                          </a:solidFill>
                        </a:rPr>
                        <a:t>porciento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624951629"/>
                  </a:ext>
                </a:extLst>
              </a:tr>
            </a:tbl>
          </a:graphicData>
        </a:graphic>
      </p:graphicFrame>
      <p:sp>
        <p:nvSpPr>
          <p:cNvPr id="2" name="Google Shape;2649;p41">
            <a:extLst>
              <a:ext uri="{FF2B5EF4-FFF2-40B4-BE49-F238E27FC236}">
                <a16:creationId xmlns:a16="http://schemas.microsoft.com/office/drawing/2014/main" id="{3FE428C8-B861-01CC-5F92-6FE93F39F4DD}"/>
              </a:ext>
            </a:extLst>
          </p:cNvPr>
          <p:cNvSpPr txBox="1">
            <a:spLocks/>
          </p:cNvSpPr>
          <p:nvPr/>
        </p:nvSpPr>
        <p:spPr>
          <a:xfrm>
            <a:off x="-1607770" y="129235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por</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3" name="Tabla 4">
            <a:extLst>
              <a:ext uri="{FF2B5EF4-FFF2-40B4-BE49-F238E27FC236}">
                <a16:creationId xmlns:a16="http://schemas.microsoft.com/office/drawing/2014/main" id="{5C494EC8-D2F7-6C79-C729-1EBC7A493616}"/>
              </a:ext>
            </a:extLst>
          </p:cNvPr>
          <p:cNvGraphicFramePr>
            <a:graphicFrameLocks noGrp="1"/>
          </p:cNvGraphicFramePr>
          <p:nvPr>
            <p:extLst>
              <p:ext uri="{D42A27DB-BD31-4B8C-83A1-F6EECF244321}">
                <p14:modId xmlns:p14="http://schemas.microsoft.com/office/powerpoint/2010/main" val="1472540138"/>
              </p:ext>
            </p:extLst>
          </p:nvPr>
        </p:nvGraphicFramePr>
        <p:xfrm>
          <a:off x="4581412" y="1945117"/>
          <a:ext cx="3404348" cy="1773406"/>
        </p:xfrm>
        <a:graphic>
          <a:graphicData uri="http://schemas.openxmlformats.org/drawingml/2006/table">
            <a:tbl>
              <a:tblPr firstRow="1" bandRow="1">
                <a:tableStyleId>{3B4B98B0-60AC-42C2-AFA5-B58CD77FA1E5}</a:tableStyleId>
              </a:tblPr>
              <a:tblGrid>
                <a:gridCol w="1702174">
                  <a:extLst>
                    <a:ext uri="{9D8B030D-6E8A-4147-A177-3AD203B41FA5}">
                      <a16:colId xmlns:a16="http://schemas.microsoft.com/office/drawing/2014/main" val="1637154279"/>
                    </a:ext>
                  </a:extLst>
                </a:gridCol>
                <a:gridCol w="1702174">
                  <a:extLst>
                    <a:ext uri="{9D8B030D-6E8A-4147-A177-3AD203B41FA5}">
                      <a16:colId xmlns:a16="http://schemas.microsoft.com/office/drawing/2014/main" val="3120215241"/>
                    </a:ext>
                  </a:extLst>
                </a:gridCol>
              </a:tblGrid>
              <a:tr h="587278">
                <a:tc gridSpan="2">
                  <a:txBody>
                    <a:bodyPr/>
                    <a:lstStyle/>
                    <a:p>
                      <a:pPr algn="ctr"/>
                      <a:r>
                        <a:rPr lang="es-ES" sz="1100" dirty="0">
                          <a:solidFill>
                            <a:schemeClr val="bg1"/>
                          </a:solidFill>
                        </a:rPr>
                        <a:t> Al igual que la función por, esta función toma un número como entrada (</a:t>
                      </a:r>
                      <a:r>
                        <a:rPr lang="es-ES" sz="1100" dirty="0" err="1">
                          <a:solidFill>
                            <a:schemeClr val="bg1"/>
                          </a:solidFill>
                        </a:rPr>
                        <a:t>pnum</a:t>
                      </a:r>
                      <a:r>
                        <a:rPr lang="es-ES" sz="1100" dirty="0">
                          <a:solidFill>
                            <a:schemeClr val="bg1"/>
                          </a:solidFill>
                        </a:rPr>
                        <a:t>), calcula el porcentaje de ese número (dividiéndolo por 100)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48466">
                <a:tc>
                  <a:txBody>
                    <a:bodyPr/>
                    <a:lstStyle/>
                    <a:p>
                      <a:pPr algn="ctr"/>
                      <a:r>
                        <a:rPr lang="es-ES" sz="1050" dirty="0" err="1">
                          <a:solidFill>
                            <a:schemeClr val="bg1"/>
                          </a:solidFill>
                        </a:rPr>
                        <a:t>num</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405001">
                <a:tc>
                  <a:txBody>
                    <a:bodyPr/>
                    <a:lstStyle/>
                    <a:p>
                      <a:pPr algn="ctr"/>
                      <a:r>
                        <a:rPr lang="es-ES" sz="1050" dirty="0">
                          <a:solidFill>
                            <a:schemeClr val="bg1"/>
                          </a:solidFill>
                        </a:rPr>
                        <a:t>porcentaje</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4013569391"/>
                  </a:ext>
                </a:extLst>
              </a:tr>
            </a:tbl>
          </a:graphicData>
        </a:graphic>
      </p:graphicFrame>
      <p:sp>
        <p:nvSpPr>
          <p:cNvPr id="7" name="Google Shape;2649;p41">
            <a:extLst>
              <a:ext uri="{FF2B5EF4-FFF2-40B4-BE49-F238E27FC236}">
                <a16:creationId xmlns:a16="http://schemas.microsoft.com/office/drawing/2014/main" id="{6EBB08A7-952D-B7E8-4B97-D79DE76C150D}"/>
              </a:ext>
            </a:extLst>
          </p:cNvPr>
          <p:cNvSpPr txBox="1">
            <a:spLocks/>
          </p:cNvSpPr>
          <p:nvPr/>
        </p:nvSpPr>
        <p:spPr>
          <a:xfrm>
            <a:off x="2385110" y="126187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porExp</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115083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FUNCION:PORCENTAJE</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1624852" y="988045"/>
          <a:ext cx="6111240" cy="2352526"/>
        </p:xfrm>
        <a:graphic>
          <a:graphicData uri="http://schemas.openxmlformats.org/drawingml/2006/table">
            <a:tbl>
              <a:tblPr firstRow="1" bandRow="1">
                <a:tableStyleId>{3B4B98B0-60AC-42C2-AFA5-B58CD77FA1E5}</a:tableStyleId>
              </a:tblPr>
              <a:tblGrid>
                <a:gridCol w="3055620">
                  <a:extLst>
                    <a:ext uri="{9D8B030D-6E8A-4147-A177-3AD203B41FA5}">
                      <a16:colId xmlns:a16="http://schemas.microsoft.com/office/drawing/2014/main" val="1637154279"/>
                    </a:ext>
                  </a:extLst>
                </a:gridCol>
                <a:gridCol w="3055620">
                  <a:extLst>
                    <a:ext uri="{9D8B030D-6E8A-4147-A177-3AD203B41FA5}">
                      <a16:colId xmlns:a16="http://schemas.microsoft.com/office/drawing/2014/main" val="3120215241"/>
                    </a:ext>
                  </a:extLst>
                </a:gridCol>
              </a:tblGrid>
              <a:tr h="868680">
                <a:tc gridSpan="2">
                  <a:txBody>
                    <a:bodyPr/>
                    <a:lstStyle/>
                    <a:p>
                      <a:pPr algn="ctr"/>
                      <a:r>
                        <a:rPr lang="es-ES" sz="1100" dirty="0">
                          <a:solidFill>
                            <a:schemeClr val="bg1"/>
                          </a:solidFill>
                        </a:rPr>
                        <a:t>DESCRIPCION: El código sirve para calcular y mostrar porcentajes de un número específico utilizando JavaScript en una página web HTML. Utiliza dos funciones, `por` y `</a:t>
                      </a:r>
                      <a:r>
                        <a:rPr lang="es-ES" sz="1100" dirty="0" err="1">
                          <a:solidFill>
                            <a:schemeClr val="bg1"/>
                          </a:solidFill>
                        </a:rPr>
                        <a:t>porExp</a:t>
                      </a:r>
                      <a:r>
                        <a:rPr lang="es-ES" sz="1100" dirty="0">
                          <a:solidFill>
                            <a:schemeClr val="bg1"/>
                          </a:solidFill>
                        </a:rPr>
                        <a:t>`, para realizar estos cálculos y mostrar los resultados en la consola del navegador. La página web proporciona una estructura básica para mostrar estos resultados de manera visual.</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48466">
                <a:tc>
                  <a:txBody>
                    <a:bodyPr/>
                    <a:lstStyle/>
                    <a:p>
                      <a:pPr algn="ctr"/>
                      <a:r>
                        <a:rPr lang="es-ES" sz="1050" dirty="0" err="1">
                          <a:solidFill>
                            <a:schemeClr val="bg1"/>
                          </a:solidFill>
                        </a:rPr>
                        <a:t>num</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405001">
                <a:tc>
                  <a:txBody>
                    <a:bodyPr/>
                    <a:lstStyle/>
                    <a:p>
                      <a:pPr algn="ctr"/>
                      <a:r>
                        <a:rPr lang="es-ES" sz="1050" dirty="0">
                          <a:solidFill>
                            <a:schemeClr val="bg1"/>
                          </a:solidFill>
                        </a:rPr>
                        <a:t>porciento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624951629"/>
                  </a:ext>
                </a:extLst>
              </a:tr>
              <a:tr h="405001">
                <a:tc>
                  <a:txBody>
                    <a:bodyPr/>
                    <a:lstStyle/>
                    <a:p>
                      <a:pPr algn="ctr"/>
                      <a:r>
                        <a:rPr lang="es-ES" sz="1050" dirty="0">
                          <a:solidFill>
                            <a:schemeClr val="bg1"/>
                          </a:solidFill>
                        </a:rPr>
                        <a:t>porcentaje</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4013569391"/>
                  </a:ext>
                </a:extLst>
              </a:tr>
            </a:tbl>
          </a:graphicData>
        </a:graphic>
      </p:graphicFrame>
      <p:pic>
        <p:nvPicPr>
          <p:cNvPr id="5" name="Imagen 4">
            <a:extLst>
              <a:ext uri="{FF2B5EF4-FFF2-40B4-BE49-F238E27FC236}">
                <a16:creationId xmlns:a16="http://schemas.microsoft.com/office/drawing/2014/main" id="{C229BB53-DB04-8218-03E9-8DC069935BA4}"/>
              </a:ext>
            </a:extLst>
          </p:cNvPr>
          <p:cNvPicPr>
            <a:picLocks noChangeAspect="1"/>
          </p:cNvPicPr>
          <p:nvPr/>
        </p:nvPicPr>
        <p:blipFill>
          <a:blip r:embed="rId3"/>
          <a:stretch>
            <a:fillRect/>
          </a:stretch>
        </p:blipFill>
        <p:spPr>
          <a:xfrm>
            <a:off x="1481863" y="3590742"/>
            <a:ext cx="6397218" cy="863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519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FUNCION:PORCENTAJE</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061314" y="6298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C81F6717-0E96-818D-6198-DA2BB892634E}"/>
              </a:ext>
            </a:extLst>
          </p:cNvPr>
          <p:cNvSpPr txBox="1"/>
          <p:nvPr/>
        </p:nvSpPr>
        <p:spPr>
          <a:xfrm>
            <a:off x="621792" y="1082135"/>
            <a:ext cx="4011168" cy="3477875"/>
          </a:xfrm>
          <a:prstGeom prst="rect">
            <a:avLst/>
          </a:prstGeom>
          <a:noFill/>
        </p:spPr>
        <p:txBody>
          <a:bodyPr wrap="square">
            <a:spAutoFit/>
          </a:bodyPr>
          <a:lstStyle/>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DOCTYPE</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lang</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charset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UTF-8</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name</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viewport</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content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width</a:t>
            </a:r>
            <a:r>
              <a:rPr lang="es-CO" sz="1100" b="0" dirty="0">
                <a:solidFill>
                  <a:srgbClr val="F1FA8C"/>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device-width</a:t>
            </a:r>
            <a:r>
              <a:rPr lang="es-CO" sz="1100" b="0" dirty="0">
                <a:solidFill>
                  <a:srgbClr val="F1FA8C"/>
                </a:solidFill>
                <a:effectLst/>
                <a:latin typeface="Consolas" panose="020B0609020204030204" pitchFamily="49" charset="0"/>
              </a:rPr>
              <a:t>, </a:t>
            </a:r>
            <a:r>
              <a:rPr lang="es-CO" sz="1100" b="0" dirty="0" err="1">
                <a:solidFill>
                  <a:srgbClr val="F1FA8C"/>
                </a:solidFill>
                <a:effectLst/>
                <a:latin typeface="Consolas" panose="020B0609020204030204" pitchFamily="49" charset="0"/>
              </a:rPr>
              <a:t>initial-scale</a:t>
            </a:r>
            <a:r>
              <a:rPr lang="es-CO" sz="1100" b="0" dirty="0">
                <a:solidFill>
                  <a:srgbClr val="F1FA8C"/>
                </a:solidFill>
                <a:effectLst/>
                <a:latin typeface="Consolas" panose="020B0609020204030204" pitchFamily="49" charset="0"/>
              </a:rPr>
              <a:t>=1.0</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r>
              <a:rPr lang="es-CO" sz="1100" b="0" dirty="0" err="1">
                <a:solidFill>
                  <a:srgbClr val="F8F8F2"/>
                </a:solidFill>
                <a:effectLst/>
                <a:latin typeface="Consolas" panose="020B0609020204030204" pitchFamily="49" charset="0"/>
              </a:rPr>
              <a:t>Document</a:t>
            </a:r>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src</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./4F.js</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num</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30</a:t>
            </a:r>
            <a:endParaRPr lang="es-CO" sz="1100" b="0" dirty="0">
              <a:solidFill>
                <a:srgbClr val="F8F8F2"/>
              </a:solidFill>
              <a:effectLst/>
              <a:latin typeface="Consolas" panose="020B0609020204030204" pitchFamily="49" charset="0"/>
            </a:endParaRP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El porcentajes de 30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50FA7B"/>
                </a:solidFill>
                <a:effectLst/>
                <a:latin typeface="Consolas" panose="020B0609020204030204" pitchFamily="49" charset="0"/>
              </a:rPr>
              <a:t>por</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30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El porcentaje de 30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porExp</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30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93504109-F5EF-3717-A351-64ECFBA420C9}"/>
              </a:ext>
            </a:extLst>
          </p:cNvPr>
          <p:cNvSpPr txBox="1"/>
          <p:nvPr/>
        </p:nvSpPr>
        <p:spPr>
          <a:xfrm>
            <a:off x="5396865" y="1281743"/>
            <a:ext cx="8248650" cy="3323987"/>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por</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pnum</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num</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pnum</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porciento;</a:t>
            </a:r>
          </a:p>
          <a:p>
            <a:r>
              <a:rPr lang="es-CO" b="0" dirty="0">
                <a:solidFill>
                  <a:srgbClr val="F8F8F2"/>
                </a:solidFill>
                <a:effectLst/>
                <a:latin typeface="Consolas" panose="020B0609020204030204" pitchFamily="49" charset="0"/>
              </a:rPr>
              <a:t>    porciento</a:t>
            </a:r>
            <a:r>
              <a:rPr lang="es-CO" b="0" dirty="0">
                <a:solidFill>
                  <a:srgbClr val="FF79C6"/>
                </a:solidFill>
                <a:effectLst/>
                <a:latin typeface="Consolas" panose="020B0609020204030204" pitchFamily="49" charset="0"/>
              </a:rPr>
              <a:t>=</a:t>
            </a:r>
            <a:r>
              <a:rPr lang="es-CO" b="0" dirty="0" err="1">
                <a:solidFill>
                  <a:srgbClr val="F8F8F2"/>
                </a:solidFill>
                <a:effectLst/>
                <a:latin typeface="Consolas" panose="020B0609020204030204" pitchFamily="49" charset="0"/>
              </a:rPr>
              <a:t>num</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100</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porciento;</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porExp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pnum</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num</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pnum</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porcentaje;</a:t>
            </a:r>
          </a:p>
          <a:p>
            <a:r>
              <a:rPr lang="es-CO" b="0" dirty="0">
                <a:solidFill>
                  <a:srgbClr val="F8F8F2"/>
                </a:solidFill>
                <a:effectLst/>
                <a:latin typeface="Consolas" panose="020B0609020204030204" pitchFamily="49" charset="0"/>
              </a:rPr>
              <a:t>    porcentaje</a:t>
            </a:r>
            <a:r>
              <a:rPr lang="es-CO" b="0" dirty="0">
                <a:solidFill>
                  <a:srgbClr val="FF79C6"/>
                </a:solidFill>
                <a:effectLst/>
                <a:latin typeface="Consolas" panose="020B0609020204030204" pitchFamily="49" charset="0"/>
              </a:rPr>
              <a:t>=</a:t>
            </a:r>
            <a:r>
              <a:rPr lang="es-CO" b="0" dirty="0" err="1">
                <a:solidFill>
                  <a:srgbClr val="F8F8F2"/>
                </a:solidFill>
                <a:effectLst/>
                <a:latin typeface="Consolas" panose="020B0609020204030204" pitchFamily="49" charset="0"/>
              </a:rPr>
              <a:t>num</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100</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porcentaje;</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endParaRPr lang="es-CO"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04213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FUNCION:PROMEDIO</a:t>
            </a:r>
            <a:endParaRPr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76088B5F-41BC-E679-82CC-7566AD536FB1}"/>
              </a:ext>
            </a:extLst>
          </p:cNvPr>
          <p:cNvGraphicFramePr>
            <a:graphicFrameLocks noGrp="1"/>
          </p:cNvGraphicFramePr>
          <p:nvPr>
            <p:extLst>
              <p:ext uri="{D42A27DB-BD31-4B8C-83A1-F6EECF244321}">
                <p14:modId xmlns:p14="http://schemas.microsoft.com/office/powerpoint/2010/main" val="2110835489"/>
              </p:ext>
            </p:extLst>
          </p:nvPr>
        </p:nvGraphicFramePr>
        <p:xfrm>
          <a:off x="832372" y="1646413"/>
          <a:ext cx="3239756" cy="2276363"/>
        </p:xfrm>
        <a:graphic>
          <a:graphicData uri="http://schemas.openxmlformats.org/drawingml/2006/table">
            <a:tbl>
              <a:tblPr firstRow="1" bandRow="1">
                <a:tableStyleId>{3B4B98B0-60AC-42C2-AFA5-B58CD77FA1E5}</a:tableStyleId>
              </a:tblPr>
              <a:tblGrid>
                <a:gridCol w="1619878">
                  <a:extLst>
                    <a:ext uri="{9D8B030D-6E8A-4147-A177-3AD203B41FA5}">
                      <a16:colId xmlns:a16="http://schemas.microsoft.com/office/drawing/2014/main" val="1637154279"/>
                    </a:ext>
                  </a:extLst>
                </a:gridCol>
                <a:gridCol w="1619878">
                  <a:extLst>
                    <a:ext uri="{9D8B030D-6E8A-4147-A177-3AD203B41FA5}">
                      <a16:colId xmlns:a16="http://schemas.microsoft.com/office/drawing/2014/main" val="3120215241"/>
                    </a:ext>
                  </a:extLst>
                </a:gridCol>
              </a:tblGrid>
              <a:tr h="767603">
                <a:tc gridSpan="2">
                  <a:txBody>
                    <a:bodyPr/>
                    <a:lstStyle/>
                    <a:p>
                      <a:pPr algn="ctr"/>
                      <a:r>
                        <a:rPr lang="es-ES" sz="1100" dirty="0">
                          <a:solidFill>
                            <a:schemeClr val="bg1"/>
                          </a:solidFill>
                        </a:rPr>
                        <a:t>Esta función toma tres notas como entrada (pnota1, pnota2 y pnota3), calcula la suma de estas notas, calcula el promedio dividiendo la suma entre 3,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0">
                <a:tc>
                  <a:txBody>
                    <a:bodyPr/>
                    <a:lstStyle/>
                    <a:p>
                      <a:pPr algn="ctr"/>
                      <a:r>
                        <a:rPr lang="es-ES" sz="1050" dirty="0">
                          <a:solidFill>
                            <a:schemeClr val="bg1"/>
                          </a:solidFill>
                        </a:rPr>
                        <a:t>nota1</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04631460"/>
                  </a:ext>
                </a:extLst>
              </a:tr>
              <a:tr h="0">
                <a:tc>
                  <a:txBody>
                    <a:bodyPr/>
                    <a:lstStyle/>
                    <a:p>
                      <a:pPr algn="ctr"/>
                      <a:r>
                        <a:rPr lang="es-ES" sz="1050" dirty="0">
                          <a:solidFill>
                            <a:schemeClr val="bg1"/>
                          </a:solidFill>
                        </a:rPr>
                        <a:t>nota2</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046186438"/>
                  </a:ext>
                </a:extLst>
              </a:tr>
              <a:tr h="0">
                <a:tc>
                  <a:txBody>
                    <a:bodyPr/>
                    <a:lstStyle/>
                    <a:p>
                      <a:pPr algn="ctr"/>
                      <a:r>
                        <a:rPr lang="es-ES" sz="1050" dirty="0">
                          <a:solidFill>
                            <a:schemeClr val="bg1"/>
                          </a:solidFill>
                        </a:rPr>
                        <a:t>nota3</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341524912"/>
                  </a:ext>
                </a:extLst>
              </a:tr>
              <a:tr h="0">
                <a:tc>
                  <a:txBody>
                    <a:bodyPr/>
                    <a:lstStyle/>
                    <a:p>
                      <a:pPr algn="ctr"/>
                      <a:r>
                        <a:rPr lang="es-ES" sz="1050" dirty="0">
                          <a:solidFill>
                            <a:schemeClr val="bg1"/>
                          </a:solidFill>
                        </a:rPr>
                        <a:t>suma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620494097"/>
                  </a:ext>
                </a:extLst>
              </a:tr>
              <a:tr h="0">
                <a:tc>
                  <a:txBody>
                    <a:bodyPr/>
                    <a:lstStyle/>
                    <a:p>
                      <a:pPr algn="ctr"/>
                      <a:r>
                        <a:rPr lang="es-ES" sz="1050" dirty="0" err="1">
                          <a:solidFill>
                            <a:schemeClr val="bg1"/>
                          </a:solidFill>
                        </a:rPr>
                        <a:t>prom</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519863798"/>
                  </a:ext>
                </a:extLst>
              </a:tr>
            </a:tbl>
          </a:graphicData>
        </a:graphic>
      </p:graphicFrame>
      <p:sp>
        <p:nvSpPr>
          <p:cNvPr id="5" name="Google Shape;2649;p41">
            <a:extLst>
              <a:ext uri="{FF2B5EF4-FFF2-40B4-BE49-F238E27FC236}">
                <a16:creationId xmlns:a16="http://schemas.microsoft.com/office/drawing/2014/main" id="{92216AC0-DE56-3E53-98A9-F82CAAC268A1}"/>
              </a:ext>
            </a:extLst>
          </p:cNvPr>
          <p:cNvSpPr txBox="1">
            <a:spLocks/>
          </p:cNvSpPr>
          <p:nvPr/>
        </p:nvSpPr>
        <p:spPr>
          <a:xfrm>
            <a:off x="-1510234" y="110947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prom</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6" name="Tabla 4">
            <a:extLst>
              <a:ext uri="{FF2B5EF4-FFF2-40B4-BE49-F238E27FC236}">
                <a16:creationId xmlns:a16="http://schemas.microsoft.com/office/drawing/2014/main" id="{24958798-8289-890C-9129-0078ED74DFFA}"/>
              </a:ext>
            </a:extLst>
          </p:cNvPr>
          <p:cNvGraphicFramePr>
            <a:graphicFrameLocks noGrp="1"/>
          </p:cNvGraphicFramePr>
          <p:nvPr>
            <p:extLst>
              <p:ext uri="{D42A27DB-BD31-4B8C-83A1-F6EECF244321}">
                <p14:modId xmlns:p14="http://schemas.microsoft.com/office/powerpoint/2010/main" val="427872059"/>
              </p:ext>
            </p:extLst>
          </p:nvPr>
        </p:nvGraphicFramePr>
        <p:xfrm>
          <a:off x="4459492" y="1615933"/>
          <a:ext cx="3599420" cy="2270760"/>
        </p:xfrm>
        <a:graphic>
          <a:graphicData uri="http://schemas.openxmlformats.org/drawingml/2006/table">
            <a:tbl>
              <a:tblPr firstRow="1" bandRow="1">
                <a:tableStyleId>{3B4B98B0-60AC-42C2-AFA5-B58CD77FA1E5}</a:tableStyleId>
              </a:tblPr>
              <a:tblGrid>
                <a:gridCol w="1799710">
                  <a:extLst>
                    <a:ext uri="{9D8B030D-6E8A-4147-A177-3AD203B41FA5}">
                      <a16:colId xmlns:a16="http://schemas.microsoft.com/office/drawing/2014/main" val="1637154279"/>
                    </a:ext>
                  </a:extLst>
                </a:gridCol>
                <a:gridCol w="1799710">
                  <a:extLst>
                    <a:ext uri="{9D8B030D-6E8A-4147-A177-3AD203B41FA5}">
                      <a16:colId xmlns:a16="http://schemas.microsoft.com/office/drawing/2014/main" val="3120215241"/>
                    </a:ext>
                  </a:extLst>
                </a:gridCol>
              </a:tblGrid>
              <a:tr h="599470">
                <a:tc gridSpan="2">
                  <a:txBody>
                    <a:bodyPr/>
                    <a:lstStyle/>
                    <a:p>
                      <a:pPr algn="ctr"/>
                      <a:r>
                        <a:rPr lang="es-ES" sz="1100" dirty="0">
                          <a:solidFill>
                            <a:schemeClr val="bg1"/>
                          </a:solidFill>
                        </a:rPr>
                        <a:t>Al igual que la función </a:t>
                      </a:r>
                      <a:r>
                        <a:rPr lang="es-ES" sz="1100" dirty="0" err="1">
                          <a:solidFill>
                            <a:schemeClr val="bg1"/>
                          </a:solidFill>
                        </a:rPr>
                        <a:t>prom</a:t>
                      </a:r>
                      <a:r>
                        <a:rPr lang="es-ES" sz="1100" dirty="0">
                          <a:solidFill>
                            <a:schemeClr val="bg1"/>
                          </a:solidFill>
                        </a:rPr>
                        <a:t>, esta función toma tres notas como entrada (pnota1, pnota2 y pnota3), calcula la suma de estas notas, calcula el promedio dividiendo la suma entre 3,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0">
                <a:tc>
                  <a:txBody>
                    <a:bodyPr/>
                    <a:lstStyle/>
                    <a:p>
                      <a:pPr algn="ctr"/>
                      <a:r>
                        <a:rPr lang="es-ES" sz="1050" dirty="0">
                          <a:solidFill>
                            <a:schemeClr val="bg1"/>
                          </a:solidFill>
                        </a:rPr>
                        <a:t>nota1</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04631460"/>
                  </a:ext>
                </a:extLst>
              </a:tr>
              <a:tr h="0">
                <a:tc>
                  <a:txBody>
                    <a:bodyPr/>
                    <a:lstStyle/>
                    <a:p>
                      <a:pPr algn="ctr"/>
                      <a:r>
                        <a:rPr lang="es-ES" sz="1050" dirty="0">
                          <a:solidFill>
                            <a:schemeClr val="bg1"/>
                          </a:solidFill>
                        </a:rPr>
                        <a:t>nota2</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046186438"/>
                  </a:ext>
                </a:extLst>
              </a:tr>
              <a:tr h="0">
                <a:tc>
                  <a:txBody>
                    <a:bodyPr/>
                    <a:lstStyle/>
                    <a:p>
                      <a:pPr algn="ctr"/>
                      <a:r>
                        <a:rPr lang="es-ES" sz="1050" dirty="0">
                          <a:solidFill>
                            <a:schemeClr val="bg1"/>
                          </a:solidFill>
                        </a:rPr>
                        <a:t>nota3</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341524912"/>
                  </a:ext>
                </a:extLst>
              </a:tr>
              <a:tr h="0">
                <a:tc>
                  <a:txBody>
                    <a:bodyPr/>
                    <a:lstStyle/>
                    <a:p>
                      <a:pPr algn="ctr"/>
                      <a:r>
                        <a:rPr lang="es-ES" sz="1050" dirty="0">
                          <a:solidFill>
                            <a:schemeClr val="bg1"/>
                          </a:solidFill>
                        </a:rPr>
                        <a:t>suma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620494097"/>
                  </a:ext>
                </a:extLst>
              </a:tr>
              <a:tr h="0">
                <a:tc>
                  <a:txBody>
                    <a:bodyPr/>
                    <a:lstStyle/>
                    <a:p>
                      <a:pPr algn="ctr"/>
                      <a:r>
                        <a:rPr lang="es-ES" sz="1050" dirty="0" err="1">
                          <a:solidFill>
                            <a:schemeClr val="bg1"/>
                          </a:solidFill>
                        </a:rPr>
                        <a:t>prom</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519863798"/>
                  </a:ext>
                </a:extLst>
              </a:tr>
            </a:tbl>
          </a:graphicData>
        </a:graphic>
      </p:graphicFrame>
      <p:sp>
        <p:nvSpPr>
          <p:cNvPr id="7" name="Google Shape;2649;p41">
            <a:extLst>
              <a:ext uri="{FF2B5EF4-FFF2-40B4-BE49-F238E27FC236}">
                <a16:creationId xmlns:a16="http://schemas.microsoft.com/office/drawing/2014/main" id="{D6A0C53D-012B-EF63-61FE-E9E71A3C9F58}"/>
              </a:ext>
            </a:extLst>
          </p:cNvPr>
          <p:cNvSpPr txBox="1">
            <a:spLocks/>
          </p:cNvSpPr>
          <p:nvPr/>
        </p:nvSpPr>
        <p:spPr>
          <a:xfrm>
            <a:off x="2141270" y="11033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promExp</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79533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FUNCION:PROMEDIO</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1609612" y="676914"/>
          <a:ext cx="6111240" cy="2932971"/>
        </p:xfrm>
        <a:graphic>
          <a:graphicData uri="http://schemas.openxmlformats.org/drawingml/2006/table">
            <a:tbl>
              <a:tblPr firstRow="1" bandRow="1">
                <a:tableStyleId>{3B4B98B0-60AC-42C2-AFA5-B58CD77FA1E5}</a:tableStyleId>
              </a:tblPr>
              <a:tblGrid>
                <a:gridCol w="3055620">
                  <a:extLst>
                    <a:ext uri="{9D8B030D-6E8A-4147-A177-3AD203B41FA5}">
                      <a16:colId xmlns:a16="http://schemas.microsoft.com/office/drawing/2014/main" val="1637154279"/>
                    </a:ext>
                  </a:extLst>
                </a:gridCol>
                <a:gridCol w="3055620">
                  <a:extLst>
                    <a:ext uri="{9D8B030D-6E8A-4147-A177-3AD203B41FA5}">
                      <a16:colId xmlns:a16="http://schemas.microsoft.com/office/drawing/2014/main" val="3120215241"/>
                    </a:ext>
                  </a:extLst>
                </a:gridCol>
              </a:tblGrid>
              <a:tr h="771842">
                <a:tc gridSpan="2">
                  <a:txBody>
                    <a:bodyPr/>
                    <a:lstStyle/>
                    <a:p>
                      <a:pPr algn="ctr"/>
                      <a:r>
                        <a:rPr lang="es-ES" sz="1100" dirty="0">
                          <a:solidFill>
                            <a:schemeClr val="bg1"/>
                          </a:solidFill>
                        </a:rPr>
                        <a:t>DESCRIPCION: El código calcula el promedio de tres notas utilizando dos funciones definidas en un archivo JavaScript externo. Las funciones toman tres parámetros (las notas) y devuelven el promedio. El resultado se muestra en la consola del navegador.</a:t>
                      </a:r>
                    </a:p>
                    <a:p>
                      <a:pPr algn="ct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nota1</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ES" sz="1050" dirty="0">
                          <a:solidFill>
                            <a:schemeClr val="bg1"/>
                          </a:solidFill>
                        </a:rPr>
                        <a:t>nota2</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624951629"/>
                  </a:ext>
                </a:extLst>
              </a:tr>
              <a:tr h="365609">
                <a:tc>
                  <a:txBody>
                    <a:bodyPr/>
                    <a:lstStyle/>
                    <a:p>
                      <a:pPr algn="ctr"/>
                      <a:r>
                        <a:rPr lang="es-ES" sz="1050" dirty="0">
                          <a:solidFill>
                            <a:schemeClr val="bg1"/>
                          </a:solidFill>
                        </a:rPr>
                        <a:t>nota3</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013569391"/>
                  </a:ext>
                </a:extLst>
              </a:tr>
              <a:tr h="365609">
                <a:tc>
                  <a:txBody>
                    <a:bodyPr/>
                    <a:lstStyle/>
                    <a:p>
                      <a:pPr algn="ctr"/>
                      <a:r>
                        <a:rPr lang="es-ES" sz="1050" dirty="0">
                          <a:solidFill>
                            <a:schemeClr val="bg1"/>
                          </a:solidFill>
                        </a:rPr>
                        <a:t>suma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291601830"/>
                  </a:ext>
                </a:extLst>
              </a:tr>
              <a:tr h="365609">
                <a:tc>
                  <a:txBody>
                    <a:bodyPr/>
                    <a:lstStyle/>
                    <a:p>
                      <a:pPr algn="ctr"/>
                      <a:r>
                        <a:rPr lang="es-ES" sz="1050" dirty="0" err="1">
                          <a:solidFill>
                            <a:schemeClr val="bg1"/>
                          </a:solidFill>
                        </a:rPr>
                        <a:t>prom</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432988474"/>
                  </a:ext>
                </a:extLst>
              </a:tr>
            </a:tbl>
          </a:graphicData>
        </a:graphic>
      </p:graphicFrame>
      <p:pic>
        <p:nvPicPr>
          <p:cNvPr id="3" name="Imagen 2">
            <a:extLst>
              <a:ext uri="{FF2B5EF4-FFF2-40B4-BE49-F238E27FC236}">
                <a16:creationId xmlns:a16="http://schemas.microsoft.com/office/drawing/2014/main" id="{E4C0D351-1610-7993-430D-513D26EE0CB2}"/>
              </a:ext>
            </a:extLst>
          </p:cNvPr>
          <p:cNvPicPr>
            <a:picLocks noChangeAspect="1"/>
          </p:cNvPicPr>
          <p:nvPr/>
        </p:nvPicPr>
        <p:blipFill>
          <a:blip r:embed="rId3"/>
          <a:stretch>
            <a:fillRect/>
          </a:stretch>
        </p:blipFill>
        <p:spPr>
          <a:xfrm>
            <a:off x="2053362" y="3848024"/>
            <a:ext cx="5265876" cy="876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800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FUNCION:PROMEDIO</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061314" y="6298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C81F6717-0E96-818D-6198-DA2BB892634E}"/>
              </a:ext>
            </a:extLst>
          </p:cNvPr>
          <p:cNvSpPr txBox="1"/>
          <p:nvPr/>
        </p:nvSpPr>
        <p:spPr>
          <a:xfrm>
            <a:off x="621792" y="1082135"/>
            <a:ext cx="4011168" cy="3808735"/>
          </a:xfrm>
          <a:prstGeom prst="rect">
            <a:avLst/>
          </a:prstGeom>
          <a:noFill/>
        </p:spPr>
        <p:txBody>
          <a:bodyPr wrap="square">
            <a:spAutoFit/>
          </a:bodyPr>
          <a:lstStyle/>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DOCTYPE</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lang</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charset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UTF-8</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name</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viewport</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content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width</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device-width</a:t>
            </a:r>
            <a:r>
              <a:rPr lang="es-CO" sz="1050" b="0" dirty="0">
                <a:solidFill>
                  <a:srgbClr val="F1FA8C"/>
                </a:solidFill>
                <a:effectLst/>
                <a:latin typeface="Consolas" panose="020B0609020204030204" pitchFamily="49" charset="0"/>
              </a:rPr>
              <a:t>, </a:t>
            </a:r>
            <a:r>
              <a:rPr lang="es-CO" sz="1050" b="0" dirty="0" err="1">
                <a:solidFill>
                  <a:srgbClr val="F1FA8C"/>
                </a:solidFill>
                <a:effectLst/>
                <a:latin typeface="Consolas" panose="020B0609020204030204" pitchFamily="49" charset="0"/>
              </a:rPr>
              <a:t>initial-scale</a:t>
            </a:r>
            <a:r>
              <a:rPr lang="es-CO" sz="1050" b="0" dirty="0">
                <a:solidFill>
                  <a:srgbClr val="F1FA8C"/>
                </a:solidFill>
                <a:effectLst/>
                <a:latin typeface="Consolas" panose="020B0609020204030204" pitchFamily="49" charset="0"/>
              </a:rPr>
              <a:t>=1.0</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r>
              <a:rPr lang="es-CO" sz="1050" b="0" dirty="0" err="1">
                <a:solidFill>
                  <a:srgbClr val="F8F8F2"/>
                </a:solidFill>
                <a:effectLst/>
                <a:latin typeface="Consolas" panose="020B0609020204030204" pitchFamily="49" charset="0"/>
              </a:rPr>
              <a:t>Document</a:t>
            </a:r>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src</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./5F.js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promedio de las tres notas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prom</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2</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5</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4.5</a:t>
            </a:r>
            <a:r>
              <a:rPr lang="es-CO" sz="1050" b="0" dirty="0">
                <a:solidFill>
                  <a:srgbClr val="F8F8F2"/>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\n</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promedio de las tres notas es: </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promExp</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2</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5</a:t>
            </a:r>
            <a:r>
              <a:rPr lang="es-CO" sz="1050" b="0" dirty="0">
                <a:solidFill>
                  <a:srgbClr val="F8F8F2"/>
                </a:solidFill>
                <a:effectLst/>
                <a:latin typeface="Consolas" panose="020B0609020204030204" pitchFamily="49" charset="0"/>
              </a:rPr>
              <a:t>,</a:t>
            </a:r>
            <a:r>
              <a:rPr lang="es-CO" sz="1050" b="0" dirty="0">
                <a:solidFill>
                  <a:srgbClr val="BD93F9"/>
                </a:solidFill>
                <a:effectLst/>
                <a:latin typeface="Consolas" panose="020B0609020204030204" pitchFamily="49" charset="0"/>
              </a:rPr>
              <a:t>4.5</a:t>
            </a:r>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br>
              <a:rPr lang="es-CO" sz="1050" b="0" dirty="0">
                <a:solidFill>
                  <a:srgbClr val="F8F8F2"/>
                </a:solidFill>
                <a:effectLst/>
                <a:latin typeface="Consolas" panose="020B0609020204030204" pitchFamily="49" charset="0"/>
              </a:rPr>
            </a:br>
            <a:endParaRPr lang="es-CO" sz="1050" b="0" dirty="0">
              <a:solidFill>
                <a:srgbClr val="F8F8F2"/>
              </a:solidFill>
              <a:effectLst/>
              <a:latin typeface="Consolas" panose="020B0609020204030204" pitchFamily="49" charset="0"/>
            </a:endParaRPr>
          </a:p>
        </p:txBody>
      </p:sp>
      <p:sp>
        <p:nvSpPr>
          <p:cNvPr id="4" name="CuadroTexto 3">
            <a:extLst>
              <a:ext uri="{FF2B5EF4-FFF2-40B4-BE49-F238E27FC236}">
                <a16:creationId xmlns:a16="http://schemas.microsoft.com/office/drawing/2014/main" id="{D5F9712E-6102-59F2-A17E-67857C8F6B38}"/>
              </a:ext>
            </a:extLst>
          </p:cNvPr>
          <p:cNvSpPr txBox="1"/>
          <p:nvPr/>
        </p:nvSpPr>
        <p:spPr>
          <a:xfrm>
            <a:off x="4855845" y="1162926"/>
            <a:ext cx="8248650" cy="3647152"/>
          </a:xfrm>
          <a:prstGeom prst="rect">
            <a:avLst/>
          </a:prstGeom>
          <a:noFill/>
        </p:spPr>
        <p:txBody>
          <a:bodyPr wrap="square">
            <a:spAutoFit/>
          </a:bodyPr>
          <a:lstStyle/>
          <a:p>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prom</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pnota1</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pnota2</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pnota3</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nota1</a:t>
            </a:r>
            <a:r>
              <a:rPr lang="es-CO" sz="1100" b="0" dirty="0">
                <a:solidFill>
                  <a:srgbClr val="FF79C6"/>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pnota1</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nota2</a:t>
            </a:r>
            <a:r>
              <a:rPr lang="es-CO" sz="1100" b="0" dirty="0">
                <a:solidFill>
                  <a:srgbClr val="FF79C6"/>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pnota2</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nota3</a:t>
            </a:r>
            <a:r>
              <a:rPr lang="es-CO" sz="1100" b="0" dirty="0">
                <a:solidFill>
                  <a:srgbClr val="FF79C6"/>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pnota3</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suma;</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prom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suma</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nota1</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nota2</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nota3;</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prom</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suma</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3</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prom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r>
              <a:rPr lang="es-CO" sz="1100" b="0" dirty="0" err="1">
                <a:solidFill>
                  <a:srgbClr val="FF79C6"/>
                </a:solidFill>
                <a:effectLst/>
                <a:latin typeface="Consolas" panose="020B0609020204030204" pitchFamily="49" charset="0"/>
              </a:rPr>
              <a:t>const</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promExp</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pnota1</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pnota2</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pnota3</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nota1</a:t>
            </a:r>
            <a:r>
              <a:rPr lang="es-CO" sz="1100" b="0" dirty="0">
                <a:solidFill>
                  <a:srgbClr val="FF79C6"/>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pnota1</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nota2</a:t>
            </a:r>
            <a:r>
              <a:rPr lang="es-CO" sz="1100" b="0" dirty="0">
                <a:solidFill>
                  <a:srgbClr val="FF79C6"/>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pnota2</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nota3</a:t>
            </a:r>
            <a:r>
              <a:rPr lang="es-CO" sz="1100" b="0" dirty="0">
                <a:solidFill>
                  <a:srgbClr val="FF79C6"/>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pnota3</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suma;</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prom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suma</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nota1</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nota2</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nota3;</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prom</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suma</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3</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prom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769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04672" y="125562"/>
            <a:ext cx="7790688"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a:ln>
                  <a:solidFill>
                    <a:sysClr val="windowText" lastClr="000000"/>
                  </a:solidFill>
                </a:ln>
                <a:solidFill>
                  <a:srgbClr val="70E242"/>
                </a:solidFill>
                <a:latin typeface="Passion One" panose="02000506080000020004" pitchFamily="2" charset="0"/>
              </a:rPr>
              <a:t>FUNCION:PORCENTAJES DE TRES NOTAS Y LA SUMA DE LOS PORCENTAJES</a:t>
            </a:r>
            <a:endParaRPr sz="1800"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95106027-D596-02E4-AD36-16F31C31B066}"/>
              </a:ext>
            </a:extLst>
          </p:cNvPr>
          <p:cNvGraphicFramePr>
            <a:graphicFrameLocks noGrp="1"/>
          </p:cNvGraphicFramePr>
          <p:nvPr>
            <p:extLst>
              <p:ext uri="{D42A27DB-BD31-4B8C-83A1-F6EECF244321}">
                <p14:modId xmlns:p14="http://schemas.microsoft.com/office/powerpoint/2010/main" val="1199759168"/>
              </p:ext>
            </p:extLst>
          </p:nvPr>
        </p:nvGraphicFramePr>
        <p:xfrm>
          <a:off x="832372" y="1646413"/>
          <a:ext cx="3239756" cy="1773443"/>
        </p:xfrm>
        <a:graphic>
          <a:graphicData uri="http://schemas.openxmlformats.org/drawingml/2006/table">
            <a:tbl>
              <a:tblPr firstRow="1" bandRow="1">
                <a:tableStyleId>{3B4B98B0-60AC-42C2-AFA5-B58CD77FA1E5}</a:tableStyleId>
              </a:tblPr>
              <a:tblGrid>
                <a:gridCol w="1619878">
                  <a:extLst>
                    <a:ext uri="{9D8B030D-6E8A-4147-A177-3AD203B41FA5}">
                      <a16:colId xmlns:a16="http://schemas.microsoft.com/office/drawing/2014/main" val="1637154279"/>
                    </a:ext>
                  </a:extLst>
                </a:gridCol>
                <a:gridCol w="1619878">
                  <a:extLst>
                    <a:ext uri="{9D8B030D-6E8A-4147-A177-3AD203B41FA5}">
                      <a16:colId xmlns:a16="http://schemas.microsoft.com/office/drawing/2014/main" val="3120215241"/>
                    </a:ext>
                  </a:extLst>
                </a:gridCol>
              </a:tblGrid>
              <a:tr h="767603">
                <a:tc gridSpan="2">
                  <a:txBody>
                    <a:bodyPr/>
                    <a:lstStyle/>
                    <a:p>
                      <a:pPr algn="ctr"/>
                      <a:r>
                        <a:rPr lang="es-ES" sz="1100" dirty="0">
                          <a:solidFill>
                            <a:schemeClr val="bg1"/>
                          </a:solidFill>
                        </a:rPr>
                        <a:t>Esta función toma dos parámetros, </a:t>
                      </a:r>
                      <a:r>
                        <a:rPr lang="es-ES" sz="1100" dirty="0" err="1">
                          <a:solidFill>
                            <a:schemeClr val="bg1"/>
                          </a:solidFill>
                        </a:rPr>
                        <a:t>pnota</a:t>
                      </a:r>
                      <a:r>
                        <a:rPr lang="es-ES" sz="1100" dirty="0">
                          <a:solidFill>
                            <a:schemeClr val="bg1"/>
                          </a:solidFill>
                        </a:rPr>
                        <a:t> que representa una nota y </a:t>
                      </a:r>
                      <a:r>
                        <a:rPr lang="es-ES" sz="1100" dirty="0" err="1">
                          <a:solidFill>
                            <a:schemeClr val="bg1"/>
                          </a:solidFill>
                        </a:rPr>
                        <a:t>ppor</a:t>
                      </a:r>
                      <a:r>
                        <a:rPr lang="es-ES" sz="1100" dirty="0">
                          <a:solidFill>
                            <a:schemeClr val="bg1"/>
                          </a:solidFill>
                        </a:rPr>
                        <a:t> que representa un porcentaje. Luego calcula el producto de nota y </a:t>
                      </a:r>
                      <a:r>
                        <a:rPr lang="es-ES" sz="1100" dirty="0" err="1">
                          <a:solidFill>
                            <a:schemeClr val="bg1"/>
                          </a:solidFill>
                        </a:rPr>
                        <a:t>porce</a:t>
                      </a:r>
                      <a:r>
                        <a:rPr lang="es-ES" sz="1100" dirty="0">
                          <a:solidFill>
                            <a:schemeClr val="bg1"/>
                          </a:solidFill>
                        </a:rPr>
                        <a:t>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0">
                <a:tc>
                  <a:txBody>
                    <a:bodyPr/>
                    <a:lstStyle/>
                    <a:p>
                      <a:pPr algn="ctr"/>
                      <a:r>
                        <a:rPr lang="es-ES" sz="1050" dirty="0">
                          <a:solidFill>
                            <a:schemeClr val="bg1"/>
                          </a:solidFill>
                        </a:rPr>
                        <a:t>nota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04631460"/>
                  </a:ext>
                </a:extLst>
              </a:tr>
              <a:tr h="0">
                <a:tc>
                  <a:txBody>
                    <a:bodyPr/>
                    <a:lstStyle/>
                    <a:p>
                      <a:pPr algn="ctr"/>
                      <a:r>
                        <a:rPr lang="es-ES" sz="1050" dirty="0" err="1">
                          <a:solidFill>
                            <a:schemeClr val="bg1"/>
                          </a:solidFill>
                        </a:rPr>
                        <a:t>porce</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046186438"/>
                  </a:ext>
                </a:extLst>
              </a:tr>
              <a:tr h="0">
                <a:tc>
                  <a:txBody>
                    <a:bodyPr/>
                    <a:lstStyle/>
                    <a:p>
                      <a:pPr algn="ctr"/>
                      <a:r>
                        <a:rPr lang="es-ES" sz="1050" dirty="0">
                          <a:solidFill>
                            <a:schemeClr val="bg1"/>
                          </a:solidFill>
                        </a:rPr>
                        <a:t>respuesta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341524912"/>
                  </a:ext>
                </a:extLst>
              </a:tr>
            </a:tbl>
          </a:graphicData>
        </a:graphic>
      </p:graphicFrame>
      <p:sp>
        <p:nvSpPr>
          <p:cNvPr id="3" name="Google Shape;2649;p41">
            <a:extLst>
              <a:ext uri="{FF2B5EF4-FFF2-40B4-BE49-F238E27FC236}">
                <a16:creationId xmlns:a16="http://schemas.microsoft.com/office/drawing/2014/main" id="{26F25603-FC7F-4484-DF44-D005520B9F06}"/>
              </a:ext>
            </a:extLst>
          </p:cNvPr>
          <p:cNvSpPr txBox="1">
            <a:spLocks/>
          </p:cNvSpPr>
          <p:nvPr/>
        </p:nvSpPr>
        <p:spPr>
          <a:xfrm>
            <a:off x="-1546810" y="109728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por</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6" name="Tabla 4">
            <a:extLst>
              <a:ext uri="{FF2B5EF4-FFF2-40B4-BE49-F238E27FC236}">
                <a16:creationId xmlns:a16="http://schemas.microsoft.com/office/drawing/2014/main" id="{D86028D0-0527-328D-37A2-AE24A5383C98}"/>
              </a:ext>
            </a:extLst>
          </p:cNvPr>
          <p:cNvGraphicFramePr>
            <a:graphicFrameLocks noGrp="1"/>
          </p:cNvGraphicFramePr>
          <p:nvPr>
            <p:extLst>
              <p:ext uri="{D42A27DB-BD31-4B8C-83A1-F6EECF244321}">
                <p14:modId xmlns:p14="http://schemas.microsoft.com/office/powerpoint/2010/main" val="3382540297"/>
              </p:ext>
            </p:extLst>
          </p:nvPr>
        </p:nvGraphicFramePr>
        <p:xfrm>
          <a:off x="4410724" y="1689085"/>
          <a:ext cx="3526268" cy="1773443"/>
        </p:xfrm>
        <a:graphic>
          <a:graphicData uri="http://schemas.openxmlformats.org/drawingml/2006/table">
            <a:tbl>
              <a:tblPr firstRow="1" bandRow="1">
                <a:tableStyleId>{3B4B98B0-60AC-42C2-AFA5-B58CD77FA1E5}</a:tableStyleId>
              </a:tblPr>
              <a:tblGrid>
                <a:gridCol w="1763134">
                  <a:extLst>
                    <a:ext uri="{9D8B030D-6E8A-4147-A177-3AD203B41FA5}">
                      <a16:colId xmlns:a16="http://schemas.microsoft.com/office/drawing/2014/main" val="1637154279"/>
                    </a:ext>
                  </a:extLst>
                </a:gridCol>
                <a:gridCol w="1763134">
                  <a:extLst>
                    <a:ext uri="{9D8B030D-6E8A-4147-A177-3AD203B41FA5}">
                      <a16:colId xmlns:a16="http://schemas.microsoft.com/office/drawing/2014/main" val="3120215241"/>
                    </a:ext>
                  </a:extLst>
                </a:gridCol>
              </a:tblGrid>
              <a:tr h="767603">
                <a:tc gridSpan="2">
                  <a:txBody>
                    <a:bodyPr/>
                    <a:lstStyle/>
                    <a:p>
                      <a:pPr algn="ctr"/>
                      <a:r>
                        <a:rPr lang="es-ES" sz="1100" dirty="0">
                          <a:solidFill>
                            <a:schemeClr val="bg1"/>
                          </a:solidFill>
                        </a:rPr>
                        <a:t>Al igual que la función por, esta función toma dos parámetros, </a:t>
                      </a:r>
                      <a:r>
                        <a:rPr lang="es-ES" sz="1100" dirty="0" err="1">
                          <a:solidFill>
                            <a:schemeClr val="bg1"/>
                          </a:solidFill>
                        </a:rPr>
                        <a:t>pnota</a:t>
                      </a:r>
                      <a:r>
                        <a:rPr lang="es-ES" sz="1100" dirty="0">
                          <a:solidFill>
                            <a:schemeClr val="bg1"/>
                          </a:solidFill>
                        </a:rPr>
                        <a:t> que representa una nota y </a:t>
                      </a:r>
                      <a:r>
                        <a:rPr lang="es-ES" sz="1100" dirty="0" err="1">
                          <a:solidFill>
                            <a:schemeClr val="bg1"/>
                          </a:solidFill>
                        </a:rPr>
                        <a:t>ppor</a:t>
                      </a:r>
                      <a:r>
                        <a:rPr lang="es-ES" sz="1100" dirty="0">
                          <a:solidFill>
                            <a:schemeClr val="bg1"/>
                          </a:solidFill>
                        </a:rPr>
                        <a:t> que representa un porcentaje. Luego calcula el producto de nota y </a:t>
                      </a:r>
                      <a:r>
                        <a:rPr lang="es-ES" sz="1100" dirty="0" err="1">
                          <a:solidFill>
                            <a:schemeClr val="bg1"/>
                          </a:solidFill>
                        </a:rPr>
                        <a:t>porce</a:t>
                      </a:r>
                      <a:r>
                        <a:rPr lang="es-ES" sz="1100" dirty="0">
                          <a:solidFill>
                            <a:schemeClr val="bg1"/>
                          </a:solidFill>
                        </a:rPr>
                        <a:t>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0">
                <a:tc>
                  <a:txBody>
                    <a:bodyPr/>
                    <a:lstStyle/>
                    <a:p>
                      <a:pPr algn="ctr"/>
                      <a:r>
                        <a:rPr lang="es-ES" sz="1050" dirty="0">
                          <a:solidFill>
                            <a:schemeClr val="bg1"/>
                          </a:solidFill>
                        </a:rPr>
                        <a:t>nota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04631460"/>
                  </a:ext>
                </a:extLst>
              </a:tr>
              <a:tr h="0">
                <a:tc>
                  <a:txBody>
                    <a:bodyPr/>
                    <a:lstStyle/>
                    <a:p>
                      <a:pPr algn="ctr"/>
                      <a:r>
                        <a:rPr lang="es-ES" sz="1050" dirty="0" err="1">
                          <a:solidFill>
                            <a:schemeClr val="bg1"/>
                          </a:solidFill>
                        </a:rPr>
                        <a:t>porce</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1046186438"/>
                  </a:ext>
                </a:extLst>
              </a:tr>
              <a:tr h="0">
                <a:tc>
                  <a:txBody>
                    <a:bodyPr/>
                    <a:lstStyle/>
                    <a:p>
                      <a:pPr algn="ctr"/>
                      <a:r>
                        <a:rPr lang="es-ES" sz="1050" dirty="0">
                          <a:solidFill>
                            <a:schemeClr val="bg1"/>
                          </a:solidFill>
                        </a:rPr>
                        <a:t>respuesta</a:t>
                      </a:r>
                      <a:endParaRPr lang="es-CO" sz="1050" dirty="0">
                        <a:solidFill>
                          <a:schemeClr val="bg1"/>
                        </a:solidFill>
                      </a:endParaRP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341524912"/>
                  </a:ext>
                </a:extLst>
              </a:tr>
            </a:tbl>
          </a:graphicData>
        </a:graphic>
      </p:graphicFrame>
      <p:sp>
        <p:nvSpPr>
          <p:cNvPr id="7" name="Google Shape;2649;p41">
            <a:extLst>
              <a:ext uri="{FF2B5EF4-FFF2-40B4-BE49-F238E27FC236}">
                <a16:creationId xmlns:a16="http://schemas.microsoft.com/office/drawing/2014/main" id="{7735FDDC-1C52-1309-EEE7-CC8189856C73}"/>
              </a:ext>
            </a:extLst>
          </p:cNvPr>
          <p:cNvSpPr txBox="1">
            <a:spLocks/>
          </p:cNvSpPr>
          <p:nvPr/>
        </p:nvSpPr>
        <p:spPr>
          <a:xfrm>
            <a:off x="2031542" y="1115568"/>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porExp</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44840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HOLA MUNDO</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2916019847"/>
              </p:ext>
            </p:extLst>
          </p:nvPr>
        </p:nvGraphicFramePr>
        <p:xfrm>
          <a:off x="725714" y="1662575"/>
          <a:ext cx="3701144" cy="1459016"/>
        </p:xfrm>
        <a:graphic>
          <a:graphicData uri="http://schemas.openxmlformats.org/drawingml/2006/table">
            <a:tbl>
              <a:tblPr firstRow="1" bandRow="1">
                <a:tableStyleId>{3B4B98B0-60AC-42C2-AFA5-B58CD77FA1E5}</a:tableStyleId>
              </a:tblPr>
              <a:tblGrid>
                <a:gridCol w="1850572">
                  <a:extLst>
                    <a:ext uri="{9D8B030D-6E8A-4147-A177-3AD203B41FA5}">
                      <a16:colId xmlns:a16="http://schemas.microsoft.com/office/drawing/2014/main" val="1637154279"/>
                    </a:ext>
                  </a:extLst>
                </a:gridCol>
                <a:gridCol w="1850572">
                  <a:extLst>
                    <a:ext uri="{9D8B030D-6E8A-4147-A177-3AD203B41FA5}">
                      <a16:colId xmlns:a16="http://schemas.microsoft.com/office/drawing/2014/main" val="3120215241"/>
                    </a:ext>
                  </a:extLst>
                </a:gridCol>
              </a:tblGrid>
              <a:tr h="674225">
                <a:tc gridSpan="2">
                  <a:txBody>
                    <a:bodyPr/>
                    <a:lstStyle/>
                    <a:p>
                      <a:pPr algn="ctr"/>
                      <a:r>
                        <a:rPr lang="es-ES" sz="1200" dirty="0">
                          <a:solidFill>
                            <a:schemeClr val="bg1"/>
                          </a:solidFill>
                        </a:rPr>
                        <a:t>Esta función toma un mensaje como entrada y lo devuelve sin realizar ninguna operación adicional.</a:t>
                      </a:r>
                      <a:endParaRPr lang="es-CO" sz="12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430750">
                <a:tc>
                  <a:txBody>
                    <a:bodyPr/>
                    <a:lstStyle/>
                    <a:p>
                      <a:pPr algn="ctr"/>
                      <a:r>
                        <a:rPr lang="es-ES" sz="1200" dirty="0">
                          <a:solidFill>
                            <a:schemeClr val="bg1"/>
                          </a:solidFill>
                          <a:latin typeface="Arial Black" panose="020B0A04020102020204" pitchFamily="34" charset="0"/>
                        </a:rPr>
                        <a:t>VARIABLE</a:t>
                      </a:r>
                      <a:endParaRPr lang="es-CO" sz="1200" dirty="0">
                        <a:solidFill>
                          <a:schemeClr val="bg1"/>
                        </a:solidFill>
                        <a:latin typeface="Arial Black" panose="020B0A04020102020204" pitchFamily="34" charset="0"/>
                      </a:endParaRPr>
                    </a:p>
                  </a:txBody>
                  <a:tcPr/>
                </a:tc>
                <a:tc>
                  <a:txBody>
                    <a:bodyPr/>
                    <a:lstStyle/>
                    <a:p>
                      <a:pPr algn="ctr"/>
                      <a:r>
                        <a:rPr lang="es-ES" sz="1200" dirty="0">
                          <a:solidFill>
                            <a:schemeClr val="bg1"/>
                          </a:solidFill>
                          <a:latin typeface="Arial Black" panose="020B0A04020102020204" pitchFamily="34" charset="0"/>
                        </a:rPr>
                        <a:t>TIPO</a:t>
                      </a:r>
                      <a:endParaRPr lang="es-CO" sz="1200"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54041">
                <a:tc>
                  <a:txBody>
                    <a:bodyPr/>
                    <a:lstStyle/>
                    <a:p>
                      <a:pPr algn="ctr"/>
                      <a:r>
                        <a:rPr lang="es-ES" sz="1200" dirty="0">
                          <a:solidFill>
                            <a:schemeClr val="bg1"/>
                          </a:solidFill>
                        </a:rPr>
                        <a:t>mensaje</a:t>
                      </a:r>
                      <a:endParaRPr lang="es-CO" sz="1200" dirty="0">
                        <a:solidFill>
                          <a:schemeClr val="bg1"/>
                        </a:solidFill>
                      </a:endParaRPr>
                    </a:p>
                  </a:txBody>
                  <a:tcPr/>
                </a:tc>
                <a:tc>
                  <a:txBody>
                    <a:bodyPr/>
                    <a:lstStyle/>
                    <a:p>
                      <a:pPr algn="ctr"/>
                      <a:r>
                        <a:rPr lang="es-ES" sz="1200" dirty="0">
                          <a:solidFill>
                            <a:schemeClr val="bg1"/>
                          </a:solidFill>
                        </a:rPr>
                        <a:t>STRING</a:t>
                      </a:r>
                      <a:endParaRPr lang="es-CO" sz="120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2" name="Tabla 4">
            <a:extLst>
              <a:ext uri="{FF2B5EF4-FFF2-40B4-BE49-F238E27FC236}">
                <a16:creationId xmlns:a16="http://schemas.microsoft.com/office/drawing/2014/main" id="{1EC8EA94-9AA1-5E10-A28E-52AA53BCCF83}"/>
              </a:ext>
            </a:extLst>
          </p:cNvPr>
          <p:cNvGraphicFramePr>
            <a:graphicFrameLocks noGrp="1"/>
          </p:cNvGraphicFramePr>
          <p:nvPr>
            <p:extLst>
              <p:ext uri="{D42A27DB-BD31-4B8C-83A1-F6EECF244321}">
                <p14:modId xmlns:p14="http://schemas.microsoft.com/office/powerpoint/2010/main" val="1813311803"/>
              </p:ext>
            </p:extLst>
          </p:nvPr>
        </p:nvGraphicFramePr>
        <p:xfrm>
          <a:off x="4949370" y="1684346"/>
          <a:ext cx="3657602" cy="1495302"/>
        </p:xfrm>
        <a:graphic>
          <a:graphicData uri="http://schemas.openxmlformats.org/drawingml/2006/table">
            <a:tbl>
              <a:tblPr firstRow="1" bandRow="1">
                <a:tableStyleId>{3B4B98B0-60AC-42C2-AFA5-B58CD77FA1E5}</a:tableStyleId>
              </a:tblPr>
              <a:tblGrid>
                <a:gridCol w="1828801">
                  <a:extLst>
                    <a:ext uri="{9D8B030D-6E8A-4147-A177-3AD203B41FA5}">
                      <a16:colId xmlns:a16="http://schemas.microsoft.com/office/drawing/2014/main" val="1637154279"/>
                    </a:ext>
                  </a:extLst>
                </a:gridCol>
                <a:gridCol w="1828801">
                  <a:extLst>
                    <a:ext uri="{9D8B030D-6E8A-4147-A177-3AD203B41FA5}">
                      <a16:colId xmlns:a16="http://schemas.microsoft.com/office/drawing/2014/main" val="3120215241"/>
                    </a:ext>
                  </a:extLst>
                </a:gridCol>
              </a:tblGrid>
              <a:tr h="710511">
                <a:tc gridSpan="2">
                  <a:txBody>
                    <a:bodyPr/>
                    <a:lstStyle/>
                    <a:p>
                      <a:pPr algn="ctr"/>
                      <a:r>
                        <a:rPr lang="es-ES" sz="1200" dirty="0">
                          <a:solidFill>
                            <a:schemeClr val="bg1"/>
                          </a:solidFill>
                        </a:rPr>
                        <a:t> Al igual que la función saludar, toma un mensaje como entrada y lo devuelve sin realizar ninguna operación adicional.</a:t>
                      </a:r>
                      <a:endParaRPr lang="es-CO" sz="12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430750">
                <a:tc>
                  <a:txBody>
                    <a:bodyPr/>
                    <a:lstStyle/>
                    <a:p>
                      <a:pPr algn="ctr"/>
                      <a:r>
                        <a:rPr lang="es-ES" sz="1200" dirty="0">
                          <a:solidFill>
                            <a:schemeClr val="bg1"/>
                          </a:solidFill>
                          <a:latin typeface="Arial Black" panose="020B0A04020102020204" pitchFamily="34" charset="0"/>
                        </a:rPr>
                        <a:t>VARIABLE</a:t>
                      </a:r>
                      <a:endParaRPr lang="es-CO" sz="1200" dirty="0">
                        <a:solidFill>
                          <a:schemeClr val="bg1"/>
                        </a:solidFill>
                        <a:latin typeface="Arial Black" panose="020B0A04020102020204" pitchFamily="34" charset="0"/>
                      </a:endParaRPr>
                    </a:p>
                  </a:txBody>
                  <a:tcPr/>
                </a:tc>
                <a:tc>
                  <a:txBody>
                    <a:bodyPr/>
                    <a:lstStyle/>
                    <a:p>
                      <a:pPr algn="ctr"/>
                      <a:r>
                        <a:rPr lang="es-ES" sz="1200" dirty="0">
                          <a:solidFill>
                            <a:schemeClr val="bg1"/>
                          </a:solidFill>
                          <a:latin typeface="Arial Black" panose="020B0A04020102020204" pitchFamily="34" charset="0"/>
                        </a:rPr>
                        <a:t>TIPO</a:t>
                      </a:r>
                      <a:endParaRPr lang="es-CO" sz="1200"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54041">
                <a:tc>
                  <a:txBody>
                    <a:bodyPr/>
                    <a:lstStyle/>
                    <a:p>
                      <a:pPr algn="ctr"/>
                      <a:r>
                        <a:rPr lang="es-ES" sz="1200" dirty="0">
                          <a:solidFill>
                            <a:schemeClr val="bg1"/>
                          </a:solidFill>
                        </a:rPr>
                        <a:t>mensaje</a:t>
                      </a:r>
                      <a:endParaRPr lang="es-CO" sz="1200" dirty="0">
                        <a:solidFill>
                          <a:schemeClr val="bg1"/>
                        </a:solidFill>
                      </a:endParaRPr>
                    </a:p>
                  </a:txBody>
                  <a:tcPr/>
                </a:tc>
                <a:tc>
                  <a:txBody>
                    <a:bodyPr/>
                    <a:lstStyle/>
                    <a:p>
                      <a:pPr algn="ctr"/>
                      <a:r>
                        <a:rPr lang="es-ES" sz="1200" dirty="0">
                          <a:solidFill>
                            <a:schemeClr val="bg1"/>
                          </a:solidFill>
                        </a:rPr>
                        <a:t>STRING</a:t>
                      </a:r>
                      <a:endParaRPr lang="es-CO" sz="120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3" name="Google Shape;2649;p41">
            <a:extLst>
              <a:ext uri="{FF2B5EF4-FFF2-40B4-BE49-F238E27FC236}">
                <a16:creationId xmlns:a16="http://schemas.microsoft.com/office/drawing/2014/main" id="{8D1D74C0-7BC8-2C2C-8716-D871C2C3AEEC}"/>
              </a:ext>
            </a:extLst>
          </p:cNvPr>
          <p:cNvSpPr txBox="1">
            <a:spLocks/>
          </p:cNvSpPr>
          <p:nvPr/>
        </p:nvSpPr>
        <p:spPr>
          <a:xfrm>
            <a:off x="-1287875" y="11097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800" dirty="0">
                <a:ln>
                  <a:solidFill>
                    <a:sysClr val="windowText" lastClr="000000"/>
                  </a:solidFill>
                </a:ln>
                <a:solidFill>
                  <a:srgbClr val="70E242"/>
                </a:solidFill>
                <a:latin typeface="Passion One" panose="02000506080000020004" pitchFamily="2" charset="0"/>
              </a:rPr>
              <a:t>Función: saludar</a:t>
            </a:r>
          </a:p>
        </p:txBody>
      </p:sp>
      <p:sp>
        <p:nvSpPr>
          <p:cNvPr id="5" name="Google Shape;2649;p41">
            <a:extLst>
              <a:ext uri="{FF2B5EF4-FFF2-40B4-BE49-F238E27FC236}">
                <a16:creationId xmlns:a16="http://schemas.microsoft.com/office/drawing/2014/main" id="{7F780426-A28C-9B68-B422-26B3F8372DB8}"/>
              </a:ext>
            </a:extLst>
          </p:cNvPr>
          <p:cNvSpPr txBox="1">
            <a:spLocks/>
          </p:cNvSpPr>
          <p:nvPr/>
        </p:nvSpPr>
        <p:spPr>
          <a:xfrm>
            <a:off x="3044640" y="108800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800" dirty="0">
                <a:ln>
                  <a:solidFill>
                    <a:sysClr val="windowText" lastClr="000000"/>
                  </a:solidFill>
                </a:ln>
                <a:solidFill>
                  <a:srgbClr val="70E242"/>
                </a:solidFill>
                <a:latin typeface="Passion One" panose="02000506080000020004" pitchFamily="2" charset="0"/>
              </a:rPr>
              <a:t>Función: </a:t>
            </a:r>
            <a:r>
              <a:rPr lang="es-ES" sz="2800" dirty="0" err="1">
                <a:ln>
                  <a:solidFill>
                    <a:sysClr val="windowText" lastClr="000000"/>
                  </a:solidFill>
                </a:ln>
                <a:solidFill>
                  <a:srgbClr val="70E242"/>
                </a:solidFill>
                <a:latin typeface="Passion One" panose="02000506080000020004" pitchFamily="2" charset="0"/>
              </a:rPr>
              <a:t>saludarExp</a:t>
            </a:r>
            <a:endParaRPr lang="es-ES" sz="2800" dirty="0">
              <a:ln>
                <a:solidFill>
                  <a:sysClr val="windowText" lastClr="000000"/>
                </a:solidFill>
              </a:ln>
              <a:solidFill>
                <a:srgbClr val="70E242"/>
              </a:solidFill>
              <a:latin typeface="Passion One" panose="02000506080000020004" pitchFamily="2" charset="0"/>
            </a:endParaRPr>
          </a:p>
        </p:txBody>
      </p:sp>
      <p:pic>
        <p:nvPicPr>
          <p:cNvPr id="7" name="Imagen 6">
            <a:extLst>
              <a:ext uri="{FF2B5EF4-FFF2-40B4-BE49-F238E27FC236}">
                <a16:creationId xmlns:a16="http://schemas.microsoft.com/office/drawing/2014/main" id="{457D6686-83EA-82DA-9A9E-928D9B38E535}"/>
              </a:ext>
            </a:extLst>
          </p:cNvPr>
          <p:cNvPicPr>
            <a:picLocks noChangeAspect="1"/>
          </p:cNvPicPr>
          <p:nvPr/>
        </p:nvPicPr>
        <p:blipFill>
          <a:blip r:embed="rId3"/>
          <a:stretch>
            <a:fillRect/>
          </a:stretch>
        </p:blipFill>
        <p:spPr>
          <a:xfrm>
            <a:off x="1154180" y="3401338"/>
            <a:ext cx="6890218" cy="1355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042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407170" y="345018"/>
            <a:ext cx="318819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a:ln>
                  <a:solidFill>
                    <a:sysClr val="windowText" lastClr="000000"/>
                  </a:solidFill>
                </a:ln>
                <a:solidFill>
                  <a:srgbClr val="70E242"/>
                </a:solidFill>
                <a:latin typeface="Passion One" panose="02000506080000020004" pitchFamily="2" charset="0"/>
              </a:rPr>
              <a:t>FUNCION:PORCENTAJES DE TRES NOTAS Y LA SUMA DE LOS PORCENTAJES</a:t>
            </a:r>
            <a:endParaRPr sz="1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524524" y="91698"/>
          <a:ext cx="4791188" cy="5188775"/>
        </p:xfrm>
        <a:graphic>
          <a:graphicData uri="http://schemas.openxmlformats.org/drawingml/2006/table">
            <a:tbl>
              <a:tblPr firstRow="1" bandRow="1">
                <a:tableStyleId>{3B4B98B0-60AC-42C2-AFA5-B58CD77FA1E5}</a:tableStyleId>
              </a:tblPr>
              <a:tblGrid>
                <a:gridCol w="2395594">
                  <a:extLst>
                    <a:ext uri="{9D8B030D-6E8A-4147-A177-3AD203B41FA5}">
                      <a16:colId xmlns:a16="http://schemas.microsoft.com/office/drawing/2014/main" val="1637154279"/>
                    </a:ext>
                  </a:extLst>
                </a:gridCol>
                <a:gridCol w="2395594">
                  <a:extLst>
                    <a:ext uri="{9D8B030D-6E8A-4147-A177-3AD203B41FA5}">
                      <a16:colId xmlns:a16="http://schemas.microsoft.com/office/drawing/2014/main" val="3120215241"/>
                    </a:ext>
                  </a:extLst>
                </a:gridCol>
              </a:tblGrid>
              <a:tr h="359406">
                <a:tc gridSpan="2">
                  <a:txBody>
                    <a:bodyPr/>
                    <a:lstStyle/>
                    <a:p>
                      <a:pPr algn="ctr"/>
                      <a:r>
                        <a:rPr lang="es-ES" sz="800" dirty="0">
                          <a:solidFill>
                            <a:schemeClr val="bg1"/>
                          </a:solidFill>
                        </a:rPr>
                        <a:t>DESCRIPCION: El código calcula el porcentaje de una nota en base a un valor numérico de la nota y un porcentaje dado. Luego, muestra estos cálculos en la consola del navegador web. </a:t>
                      </a:r>
                      <a:endParaRPr lang="es-CO" sz="8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800" b="1" dirty="0">
                          <a:solidFill>
                            <a:schemeClr val="bg1"/>
                          </a:solidFill>
                          <a:latin typeface="Arial Black" panose="020B0A04020102020204" pitchFamily="34" charset="0"/>
                        </a:rPr>
                        <a:t>VARIABLE</a:t>
                      </a:r>
                      <a:endParaRPr lang="es-CO" sz="800" b="1" dirty="0">
                        <a:solidFill>
                          <a:schemeClr val="bg1"/>
                        </a:solidFill>
                        <a:latin typeface="Arial Black" panose="020B0A04020102020204" pitchFamily="34" charset="0"/>
                      </a:endParaRPr>
                    </a:p>
                  </a:txBody>
                  <a:tcPr/>
                </a:tc>
                <a:tc>
                  <a:txBody>
                    <a:bodyPr/>
                    <a:lstStyle/>
                    <a:p>
                      <a:pPr algn="ctr"/>
                      <a:r>
                        <a:rPr lang="es-ES" sz="800" b="1" dirty="0">
                          <a:solidFill>
                            <a:schemeClr val="bg1"/>
                          </a:solidFill>
                          <a:latin typeface="Arial Black" panose="020B0A04020102020204" pitchFamily="34" charset="0"/>
                        </a:rPr>
                        <a:t>TIPO</a:t>
                      </a:r>
                      <a:endParaRPr lang="es-CO" sz="80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800" dirty="0">
                          <a:solidFill>
                            <a:schemeClr val="bg1"/>
                          </a:solidFill>
                        </a:rPr>
                        <a:t>por1</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CO" sz="800" dirty="0">
                          <a:solidFill>
                            <a:schemeClr val="bg1"/>
                          </a:solidFill>
                        </a:rPr>
                        <a:t>por2</a:t>
                      </a: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624951629"/>
                  </a:ext>
                </a:extLst>
              </a:tr>
              <a:tr h="365609">
                <a:tc>
                  <a:txBody>
                    <a:bodyPr/>
                    <a:lstStyle/>
                    <a:p>
                      <a:pPr algn="ctr"/>
                      <a:r>
                        <a:rPr lang="es-CO" sz="800" dirty="0">
                          <a:solidFill>
                            <a:schemeClr val="bg1"/>
                          </a:solidFill>
                        </a:rPr>
                        <a:t>por3</a:t>
                      </a: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4013569391"/>
                  </a:ext>
                </a:extLst>
              </a:tr>
              <a:tr h="365609">
                <a:tc>
                  <a:txBody>
                    <a:bodyPr/>
                    <a:lstStyle/>
                    <a:p>
                      <a:pPr algn="ctr"/>
                      <a:r>
                        <a:rPr lang="es-CO" sz="800" dirty="0">
                          <a:solidFill>
                            <a:schemeClr val="bg1"/>
                          </a:solidFill>
                        </a:rPr>
                        <a:t>porExp1</a:t>
                      </a: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291601830"/>
                  </a:ext>
                </a:extLst>
              </a:tr>
              <a:tr h="365609">
                <a:tc>
                  <a:txBody>
                    <a:bodyPr/>
                    <a:lstStyle/>
                    <a:p>
                      <a:pPr algn="ctr"/>
                      <a:r>
                        <a:rPr lang="es-CO" sz="800" dirty="0">
                          <a:solidFill>
                            <a:schemeClr val="bg1"/>
                          </a:solidFill>
                        </a:rPr>
                        <a:t>porExp2</a:t>
                      </a: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432988474"/>
                  </a:ext>
                </a:extLst>
              </a:tr>
              <a:tr h="365609">
                <a:tc>
                  <a:txBody>
                    <a:bodyPr/>
                    <a:lstStyle/>
                    <a:p>
                      <a:pPr algn="ctr"/>
                      <a:r>
                        <a:rPr lang="es-CO" sz="800" dirty="0">
                          <a:solidFill>
                            <a:schemeClr val="bg1"/>
                          </a:solidFill>
                        </a:rPr>
                        <a:t>porExp3</a:t>
                      </a: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3861046893"/>
                  </a:ext>
                </a:extLst>
              </a:tr>
              <a:tr h="365609">
                <a:tc>
                  <a:txBody>
                    <a:bodyPr/>
                    <a:lstStyle/>
                    <a:p>
                      <a:pPr algn="ctr"/>
                      <a:r>
                        <a:rPr lang="es-ES" sz="800" dirty="0">
                          <a:solidFill>
                            <a:schemeClr val="bg1"/>
                          </a:solidFill>
                        </a:rPr>
                        <a:t>nota</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671104561"/>
                  </a:ext>
                </a:extLst>
              </a:tr>
              <a:tr h="365609">
                <a:tc>
                  <a:txBody>
                    <a:bodyPr/>
                    <a:lstStyle/>
                    <a:p>
                      <a:pPr algn="ctr"/>
                      <a:r>
                        <a:rPr lang="es-ES" sz="800" dirty="0" err="1">
                          <a:solidFill>
                            <a:schemeClr val="bg1"/>
                          </a:solidFill>
                        </a:rPr>
                        <a:t>porce</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3029192364"/>
                  </a:ext>
                </a:extLst>
              </a:tr>
              <a:tr h="365609">
                <a:tc>
                  <a:txBody>
                    <a:bodyPr/>
                    <a:lstStyle/>
                    <a:p>
                      <a:pPr algn="ctr"/>
                      <a:r>
                        <a:rPr lang="es-ES" sz="800" dirty="0">
                          <a:solidFill>
                            <a:schemeClr val="bg1"/>
                          </a:solidFill>
                        </a:rPr>
                        <a:t>respuesta</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2215838418"/>
                  </a:ext>
                </a:extLst>
              </a:tr>
              <a:tr h="0">
                <a:tc>
                  <a:txBody>
                    <a:bodyPr/>
                    <a:lstStyle/>
                    <a:p>
                      <a:pPr algn="ctr"/>
                      <a:r>
                        <a:rPr lang="es-ES" sz="800" dirty="0">
                          <a:solidFill>
                            <a:schemeClr val="bg1"/>
                          </a:solidFill>
                        </a:rPr>
                        <a:t>suma</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4018216100"/>
                  </a:ext>
                </a:extLst>
              </a:tr>
              <a:tr h="210686">
                <a:tc>
                  <a:txBody>
                    <a:bodyPr/>
                    <a:lstStyle/>
                    <a:p>
                      <a:pPr algn="ctr"/>
                      <a:r>
                        <a:rPr lang="es-ES" sz="800" dirty="0" err="1">
                          <a:solidFill>
                            <a:schemeClr val="bg1"/>
                          </a:solidFill>
                        </a:rPr>
                        <a:t>porFinal</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2378511714"/>
                  </a:ext>
                </a:extLst>
              </a:tr>
              <a:tr h="260640">
                <a:tc>
                  <a:txBody>
                    <a:bodyPr/>
                    <a:lstStyle/>
                    <a:p>
                      <a:pPr algn="ctr"/>
                      <a:r>
                        <a:rPr lang="es-CO" sz="800" dirty="0" err="1">
                          <a:solidFill>
                            <a:schemeClr val="bg1"/>
                          </a:solidFill>
                        </a:rPr>
                        <a:t>sumaExp</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344105254"/>
                  </a:ext>
                </a:extLst>
              </a:tr>
              <a:tr h="365609">
                <a:tc>
                  <a:txBody>
                    <a:bodyPr/>
                    <a:lstStyle/>
                    <a:p>
                      <a:pPr algn="ctr"/>
                      <a:r>
                        <a:rPr lang="es-CO" sz="800" dirty="0" err="1">
                          <a:solidFill>
                            <a:schemeClr val="bg1"/>
                          </a:solidFill>
                        </a:rPr>
                        <a:t>porFinalExp</a:t>
                      </a:r>
                      <a:endParaRPr lang="es-CO" sz="800" dirty="0">
                        <a:solidFill>
                          <a:schemeClr val="bg1"/>
                        </a:solidFill>
                      </a:endParaRPr>
                    </a:p>
                  </a:txBody>
                  <a:tcPr/>
                </a:tc>
                <a:tc>
                  <a:txBody>
                    <a:bodyPr/>
                    <a:lstStyle/>
                    <a:p>
                      <a:pPr algn="ctr"/>
                      <a:r>
                        <a:rPr lang="es-ES" sz="800" dirty="0">
                          <a:solidFill>
                            <a:schemeClr val="bg1"/>
                          </a:solidFill>
                        </a:rPr>
                        <a:t>FLOAT</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970505789"/>
                  </a:ext>
                </a:extLst>
              </a:tr>
            </a:tbl>
          </a:graphicData>
        </a:graphic>
      </p:graphicFrame>
      <p:pic>
        <p:nvPicPr>
          <p:cNvPr id="5" name="Imagen 4">
            <a:extLst>
              <a:ext uri="{FF2B5EF4-FFF2-40B4-BE49-F238E27FC236}">
                <a16:creationId xmlns:a16="http://schemas.microsoft.com/office/drawing/2014/main" id="{515C6AEB-74C4-BBCF-8C9F-BBC3A6DCF0A4}"/>
              </a:ext>
            </a:extLst>
          </p:cNvPr>
          <p:cNvPicPr>
            <a:picLocks noChangeAspect="1"/>
          </p:cNvPicPr>
          <p:nvPr/>
        </p:nvPicPr>
        <p:blipFill>
          <a:blip r:embed="rId3"/>
          <a:stretch>
            <a:fillRect/>
          </a:stretch>
        </p:blipFill>
        <p:spPr>
          <a:xfrm>
            <a:off x="5519141" y="1370576"/>
            <a:ext cx="3051835" cy="2579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15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FUNCION:PORCENTAJES DE TRES NOTAS Y LA SUMA DE LOS PORCENTAJES</a:t>
            </a:r>
            <a:endParaRPr sz="28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7" name="CuadroTexto 6">
            <a:extLst>
              <a:ext uri="{FF2B5EF4-FFF2-40B4-BE49-F238E27FC236}">
                <a16:creationId xmlns:a16="http://schemas.microsoft.com/office/drawing/2014/main" id="{068AEDA8-FF51-4035-8DED-9C0942B29363}"/>
              </a:ext>
            </a:extLst>
          </p:cNvPr>
          <p:cNvSpPr txBox="1"/>
          <p:nvPr/>
        </p:nvSpPr>
        <p:spPr>
          <a:xfrm>
            <a:off x="758952" y="1066699"/>
            <a:ext cx="8247888" cy="3939540"/>
          </a:xfrm>
          <a:prstGeom prst="rect">
            <a:avLst/>
          </a:prstGeom>
          <a:noFill/>
        </p:spPr>
        <p:txBody>
          <a:bodyPr wrap="square">
            <a:spAutoFit/>
          </a:bodyPr>
          <a:lstStyle/>
          <a:p>
            <a:r>
              <a:rPr lang="es-ES" sz="1000" b="0" dirty="0">
                <a:solidFill>
                  <a:srgbClr val="F8F8F2"/>
                </a:solidFill>
                <a:effectLst/>
                <a:latin typeface="Consolas" panose="020B0609020204030204" pitchFamily="49" charset="0"/>
              </a:rPr>
              <a:t>&lt;/</a:t>
            </a:r>
            <a:r>
              <a:rPr lang="es-ES" sz="1000" b="0" dirty="0">
                <a:solidFill>
                  <a:srgbClr val="FF79C6"/>
                </a:solidFill>
                <a:effectLst/>
                <a:latin typeface="Consolas" panose="020B0609020204030204" pitchFamily="49" charset="0"/>
              </a:rPr>
              <a:t>head</a:t>
            </a:r>
            <a:r>
              <a:rPr lang="es-ES" sz="1000" b="0" dirty="0">
                <a:solidFill>
                  <a:srgbClr val="F8F8F2"/>
                </a:solidFill>
                <a:effectLst/>
                <a:latin typeface="Consolas" panose="020B0609020204030204" pitchFamily="49" charset="0"/>
              </a:rPr>
              <a:t>&gt;</a:t>
            </a:r>
          </a:p>
          <a:p>
            <a:r>
              <a:rPr lang="es-ES" sz="1000" b="0" dirty="0">
                <a:solidFill>
                  <a:srgbClr val="F8F8F2"/>
                </a:solidFill>
                <a:effectLst/>
                <a:latin typeface="Consolas" panose="020B0609020204030204" pitchFamily="49" charset="0"/>
              </a:rPr>
              <a:t>&lt;</a:t>
            </a:r>
            <a:r>
              <a:rPr lang="es-ES" sz="1000" b="0" dirty="0" err="1">
                <a:solidFill>
                  <a:srgbClr val="FF79C6"/>
                </a:solidFill>
                <a:effectLst/>
                <a:latin typeface="Consolas" panose="020B0609020204030204" pitchFamily="49" charset="0"/>
              </a:rPr>
              <a:t>body</a:t>
            </a:r>
            <a:r>
              <a:rPr lang="es-ES" sz="1000" b="0" dirty="0">
                <a:solidFill>
                  <a:srgbClr val="F8F8F2"/>
                </a:solidFill>
                <a:effectLst/>
                <a:latin typeface="Consolas" panose="020B0609020204030204" pitchFamily="49" charset="0"/>
              </a:rPr>
              <a:t>&gt;</a:t>
            </a:r>
          </a:p>
          <a:p>
            <a:r>
              <a:rPr lang="es-ES" sz="1000" b="0" dirty="0">
                <a:solidFill>
                  <a:srgbClr val="F8F8F2"/>
                </a:solidFill>
                <a:effectLst/>
                <a:latin typeface="Consolas" panose="020B0609020204030204" pitchFamily="49" charset="0"/>
              </a:rPr>
              <a:t>    &lt;</a:t>
            </a:r>
            <a:r>
              <a:rPr lang="es-ES" sz="1000" b="0" dirty="0">
                <a:solidFill>
                  <a:srgbClr val="FF79C6"/>
                </a:solidFill>
                <a:effectLst/>
                <a:latin typeface="Consolas" panose="020B0609020204030204" pitchFamily="49" charset="0"/>
              </a:rPr>
              <a:t>script</a:t>
            </a:r>
            <a:r>
              <a:rPr lang="es-ES" sz="1000" b="0" dirty="0">
                <a:solidFill>
                  <a:srgbClr val="F8F8F2"/>
                </a:solidFill>
                <a:effectLst/>
                <a:latin typeface="Consolas" panose="020B0609020204030204" pitchFamily="49" charset="0"/>
              </a:rPr>
              <a:t>&gt;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por1</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 </a:t>
            </a:r>
            <a:r>
              <a:rPr lang="es-ES" sz="1000" b="0" dirty="0">
                <a:solidFill>
                  <a:srgbClr val="50FA7B"/>
                </a:solidFill>
                <a:effectLst/>
                <a:latin typeface="Consolas" panose="020B0609020204030204" pitchFamily="49" charset="0"/>
              </a:rPr>
              <a:t>por</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5</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3.5</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por2</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 </a:t>
            </a:r>
            <a:r>
              <a:rPr lang="es-ES" sz="1000" b="0" dirty="0">
                <a:solidFill>
                  <a:srgbClr val="50FA7B"/>
                </a:solidFill>
                <a:effectLst/>
                <a:latin typeface="Consolas" panose="020B0609020204030204" pitchFamily="49" charset="0"/>
              </a:rPr>
              <a:t>por</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2.5</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1</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por3</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 </a:t>
            </a:r>
            <a:r>
              <a:rPr lang="es-ES" sz="1000" b="0" dirty="0">
                <a:solidFill>
                  <a:srgbClr val="50FA7B"/>
                </a:solidFill>
                <a:effectLst/>
                <a:latin typeface="Consolas" panose="020B0609020204030204" pitchFamily="49" charset="0"/>
              </a:rPr>
              <a:t>por</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4.4</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3</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a:t>
            </a:r>
            <a:r>
              <a:rPr lang="es-ES" sz="1000" b="0" dirty="0" err="1">
                <a:solidFill>
                  <a:srgbClr val="F8F8F2"/>
                </a:solidFill>
                <a:effectLst/>
                <a:latin typeface="Consolas" panose="020B0609020204030204" pitchFamily="49" charset="0"/>
              </a:rPr>
              <a:t>suma,porFinal</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suma</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por1</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por2</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por3;</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El porcentaje de la nota 3.4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por1);</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El porcentaje de la nota 2.5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por2);</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El porcentaje de la nota 4.3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por3);</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La suma de los porcentajes de las notas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suma</a:t>
            </a:r>
            <a:r>
              <a:rPr lang="es-ES" sz="1000" b="0" dirty="0">
                <a:solidFill>
                  <a:srgbClr val="FF79C6"/>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\n</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\n</a:t>
            </a:r>
            <a:r>
              <a:rPr lang="es-ES" sz="1000" b="0" dirty="0">
                <a:solidFill>
                  <a:srgbClr val="E9F284"/>
                </a:solidFill>
                <a:effectLst/>
                <a:latin typeface="Consolas" panose="020B0609020204030204" pitchFamily="49" charset="0"/>
              </a:rPr>
              <a:t>"</a:t>
            </a:r>
            <a:r>
              <a:rPr lang="es-ES" sz="1000" b="0" dirty="0">
                <a:solidFill>
                  <a:srgbClr val="F8F8F2"/>
                </a:solidFill>
                <a:effectLst/>
                <a:latin typeface="Consolas" panose="020B0609020204030204" pitchFamily="49" charset="0"/>
              </a:rPr>
              <a:t>);</a:t>
            </a:r>
          </a:p>
          <a:p>
            <a:br>
              <a:rPr lang="es-ES" sz="1000" b="0" dirty="0">
                <a:solidFill>
                  <a:srgbClr val="F8F8F2"/>
                </a:solidFill>
                <a:effectLst/>
                <a:latin typeface="Consolas" panose="020B0609020204030204" pitchFamily="49" charset="0"/>
              </a:rPr>
            </a:br>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porExp1</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 </a:t>
            </a:r>
            <a:r>
              <a:rPr lang="es-ES" sz="1000" b="0" dirty="0" err="1">
                <a:solidFill>
                  <a:srgbClr val="50FA7B"/>
                </a:solidFill>
                <a:effectLst/>
                <a:latin typeface="Consolas" panose="020B0609020204030204" pitchFamily="49" charset="0"/>
              </a:rPr>
              <a:t>porExp</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5</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3.5</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porExp2</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 </a:t>
            </a:r>
            <a:r>
              <a:rPr lang="es-ES" sz="1000" b="0" dirty="0" err="1">
                <a:solidFill>
                  <a:srgbClr val="50FA7B"/>
                </a:solidFill>
                <a:effectLst/>
                <a:latin typeface="Consolas" panose="020B0609020204030204" pitchFamily="49" charset="0"/>
              </a:rPr>
              <a:t>porExp</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2.5</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1</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porExp3</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 </a:t>
            </a:r>
            <a:r>
              <a:rPr lang="es-ES" sz="1000" b="0" dirty="0" err="1">
                <a:solidFill>
                  <a:srgbClr val="50FA7B"/>
                </a:solidFill>
                <a:effectLst/>
                <a:latin typeface="Consolas" panose="020B0609020204030204" pitchFamily="49" charset="0"/>
              </a:rPr>
              <a:t>porExp</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4.4</a:t>
            </a:r>
            <a:r>
              <a:rPr lang="es-ES" sz="1000" b="0" dirty="0">
                <a:solidFill>
                  <a:srgbClr val="F8F8F2"/>
                </a:solidFill>
                <a:effectLst/>
                <a:latin typeface="Consolas" panose="020B0609020204030204" pitchFamily="49" charset="0"/>
              </a:rPr>
              <a:t>,</a:t>
            </a:r>
            <a:r>
              <a:rPr lang="es-ES" sz="1000" b="0" dirty="0">
                <a:solidFill>
                  <a:srgbClr val="BD93F9"/>
                </a:solidFill>
                <a:effectLst/>
                <a:latin typeface="Consolas" panose="020B0609020204030204" pitchFamily="49" charset="0"/>
              </a:rPr>
              <a:t>3</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F79C6"/>
                </a:solidFill>
                <a:effectLst/>
                <a:latin typeface="Consolas" panose="020B0609020204030204" pitchFamily="49" charset="0"/>
              </a:rPr>
              <a:t>let</a:t>
            </a:r>
            <a:r>
              <a:rPr lang="es-ES" sz="1000" b="0" dirty="0">
                <a:solidFill>
                  <a:srgbClr val="F8F8F2"/>
                </a:solidFill>
                <a:effectLst/>
                <a:latin typeface="Consolas" panose="020B0609020204030204" pitchFamily="49" charset="0"/>
              </a:rPr>
              <a:t> </a:t>
            </a:r>
            <a:r>
              <a:rPr lang="es-ES" sz="1000" b="0" dirty="0" err="1">
                <a:solidFill>
                  <a:srgbClr val="F8F8F2"/>
                </a:solidFill>
                <a:effectLst/>
                <a:latin typeface="Consolas" panose="020B0609020204030204" pitchFamily="49" charset="0"/>
              </a:rPr>
              <a:t>sumaExp,porFinalExp</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a:t>
            </a:r>
            <a:r>
              <a:rPr lang="es-ES" sz="1000" b="0" dirty="0" err="1">
                <a:solidFill>
                  <a:srgbClr val="F8F8F2"/>
                </a:solidFill>
                <a:effectLst/>
                <a:latin typeface="Consolas" panose="020B0609020204030204" pitchFamily="49" charset="0"/>
              </a:rPr>
              <a:t>sumaExp</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porExp1</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porExp2</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porExp3;</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El porcentaje de la nota 3.4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porExp1);</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El porcentaje de la nota 2.5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porExp2);</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El porcentaje de la nota 4.3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a:solidFill>
                  <a:srgbClr val="F8F8F2"/>
                </a:solidFill>
                <a:effectLst/>
                <a:latin typeface="Consolas" panose="020B0609020204030204" pitchFamily="49" charset="0"/>
              </a:rPr>
              <a:t>porExp3);</a:t>
            </a:r>
          </a:p>
          <a:p>
            <a:r>
              <a:rPr lang="es-ES" sz="1000" b="0" dirty="0">
                <a:solidFill>
                  <a:srgbClr val="F8F8F2"/>
                </a:solidFill>
                <a:effectLst/>
                <a:latin typeface="Consolas" panose="020B0609020204030204" pitchFamily="49" charset="0"/>
              </a:rPr>
              <a:t>        </a:t>
            </a:r>
            <a:r>
              <a:rPr lang="es-ES" sz="1000" b="0" dirty="0">
                <a:solidFill>
                  <a:srgbClr val="BD93F9"/>
                </a:solidFill>
                <a:effectLst/>
                <a:latin typeface="Consolas" panose="020B0609020204030204" pitchFamily="49" charset="0"/>
              </a:rPr>
              <a:t>console</a:t>
            </a:r>
            <a:r>
              <a:rPr lang="es-ES" sz="1000" b="0" dirty="0">
                <a:solidFill>
                  <a:srgbClr val="F8F8F2"/>
                </a:solidFill>
                <a:effectLst/>
                <a:latin typeface="Consolas" panose="020B0609020204030204" pitchFamily="49" charset="0"/>
              </a:rPr>
              <a:t>.</a:t>
            </a:r>
            <a:r>
              <a:rPr lang="es-ES" sz="1000" b="0" dirty="0">
                <a:solidFill>
                  <a:srgbClr val="50FA7B"/>
                </a:solidFill>
                <a:effectLst/>
                <a:latin typeface="Consolas" panose="020B0609020204030204" pitchFamily="49" charset="0"/>
              </a:rPr>
              <a:t>log</a:t>
            </a:r>
            <a:r>
              <a:rPr lang="es-ES" sz="1000" b="0" dirty="0">
                <a:solidFill>
                  <a:srgbClr val="F8F8F2"/>
                </a:solidFill>
                <a:effectLst/>
                <a:latin typeface="Consolas" panose="020B0609020204030204" pitchFamily="49" charset="0"/>
              </a:rPr>
              <a:t>(</a:t>
            </a:r>
            <a:r>
              <a:rPr lang="es-ES" sz="1000" b="0" dirty="0">
                <a:solidFill>
                  <a:srgbClr val="E9F284"/>
                </a:solidFill>
                <a:effectLst/>
                <a:latin typeface="Consolas" panose="020B0609020204030204" pitchFamily="49" charset="0"/>
              </a:rPr>
              <a:t>"</a:t>
            </a:r>
            <a:r>
              <a:rPr lang="es-ES" sz="1000" b="0" dirty="0">
                <a:solidFill>
                  <a:srgbClr val="F1FA8C"/>
                </a:solidFill>
                <a:effectLst/>
                <a:latin typeface="Consolas" panose="020B0609020204030204" pitchFamily="49" charset="0"/>
              </a:rPr>
              <a:t>La suma de los porcentajes de las notas es: </a:t>
            </a:r>
            <a:r>
              <a:rPr lang="es-ES" sz="1000" b="0" dirty="0">
                <a:solidFill>
                  <a:srgbClr val="E9F284"/>
                </a:solidFill>
                <a:effectLst/>
                <a:latin typeface="Consolas" panose="020B0609020204030204" pitchFamily="49" charset="0"/>
              </a:rPr>
              <a:t>"</a:t>
            </a:r>
            <a:r>
              <a:rPr lang="es-ES" sz="1000" b="0" dirty="0">
                <a:solidFill>
                  <a:srgbClr val="FF79C6"/>
                </a:solidFill>
                <a:effectLst/>
                <a:latin typeface="Consolas" panose="020B0609020204030204" pitchFamily="49" charset="0"/>
              </a:rPr>
              <a:t>+</a:t>
            </a:r>
            <a:r>
              <a:rPr lang="es-ES" sz="1000" b="0" dirty="0" err="1">
                <a:solidFill>
                  <a:srgbClr val="F8F8F2"/>
                </a:solidFill>
                <a:effectLst/>
                <a:latin typeface="Consolas" panose="020B0609020204030204" pitchFamily="49" charset="0"/>
              </a:rPr>
              <a:t>sumaExp</a:t>
            </a:r>
            <a:r>
              <a:rPr lang="es-ES" sz="1000" b="0" dirty="0">
                <a:solidFill>
                  <a:srgbClr val="F8F8F2"/>
                </a:solidFill>
                <a:effectLst/>
                <a:latin typeface="Consolas" panose="020B0609020204030204" pitchFamily="49" charset="0"/>
              </a:rPr>
              <a:t>);</a:t>
            </a:r>
          </a:p>
          <a:p>
            <a:r>
              <a:rPr lang="es-ES" sz="1000" b="0" dirty="0">
                <a:solidFill>
                  <a:srgbClr val="F8F8F2"/>
                </a:solidFill>
                <a:effectLst/>
                <a:latin typeface="Consolas" panose="020B0609020204030204" pitchFamily="49" charset="0"/>
              </a:rPr>
              <a:t>    &lt;/</a:t>
            </a:r>
            <a:r>
              <a:rPr lang="es-ES" sz="1000" b="0" dirty="0">
                <a:solidFill>
                  <a:srgbClr val="FF79C6"/>
                </a:solidFill>
                <a:effectLst/>
                <a:latin typeface="Consolas" panose="020B0609020204030204" pitchFamily="49" charset="0"/>
              </a:rPr>
              <a:t>script</a:t>
            </a:r>
            <a:r>
              <a:rPr lang="es-ES" sz="1000" b="0" dirty="0">
                <a:solidFill>
                  <a:srgbClr val="F8F8F2"/>
                </a:solidFill>
                <a:effectLst/>
                <a:latin typeface="Consolas" panose="020B0609020204030204" pitchFamily="49" charset="0"/>
              </a:rPr>
              <a:t>&gt;</a:t>
            </a:r>
          </a:p>
          <a:p>
            <a:r>
              <a:rPr lang="es-ES" sz="1000" b="0" dirty="0">
                <a:solidFill>
                  <a:srgbClr val="F8F8F2"/>
                </a:solidFill>
                <a:effectLst/>
                <a:latin typeface="Consolas" panose="020B0609020204030204" pitchFamily="49" charset="0"/>
              </a:rPr>
              <a:t>&lt;/</a:t>
            </a:r>
            <a:r>
              <a:rPr lang="es-ES" sz="1000" b="0" dirty="0" err="1">
                <a:solidFill>
                  <a:srgbClr val="FF79C6"/>
                </a:solidFill>
                <a:effectLst/>
                <a:latin typeface="Consolas" panose="020B0609020204030204" pitchFamily="49" charset="0"/>
              </a:rPr>
              <a:t>body</a:t>
            </a:r>
            <a:r>
              <a:rPr lang="es-ES" sz="1000" b="0" dirty="0">
                <a:solidFill>
                  <a:srgbClr val="F8F8F2"/>
                </a:solidFill>
                <a:effectLst/>
                <a:latin typeface="Consolas" panose="020B0609020204030204" pitchFamily="49" charset="0"/>
              </a:rPr>
              <a:t>&gt;</a:t>
            </a:r>
          </a:p>
          <a:p>
            <a:r>
              <a:rPr lang="es-ES" sz="1000" b="0" dirty="0">
                <a:solidFill>
                  <a:srgbClr val="F8F8F2"/>
                </a:solidFill>
                <a:effectLst/>
                <a:latin typeface="Consolas" panose="020B0609020204030204" pitchFamily="49" charset="0"/>
              </a:rPr>
              <a:t>&lt;/</a:t>
            </a:r>
            <a:r>
              <a:rPr lang="es-ES" sz="1000" b="0" dirty="0" err="1">
                <a:solidFill>
                  <a:srgbClr val="FF79C6"/>
                </a:solidFill>
                <a:effectLst/>
                <a:latin typeface="Consolas" panose="020B0609020204030204" pitchFamily="49" charset="0"/>
              </a:rPr>
              <a:t>html</a:t>
            </a:r>
            <a:r>
              <a:rPr lang="es-ES" sz="100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99854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FUNCION:PORCENTAJES DE TRES NOTAS Y LA SUMA DE LOS PORCENTAJES</a:t>
            </a:r>
            <a:endParaRPr sz="2800" dirty="0">
              <a:ln>
                <a:solidFill>
                  <a:sysClr val="windowText" lastClr="000000"/>
                </a:solidFill>
              </a:ln>
              <a:solidFill>
                <a:srgbClr val="70E242"/>
              </a:solidFill>
              <a:latin typeface="Passion One" panose="02000506080000020004" pitchFamily="2" charset="0"/>
            </a:endParaRP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2693310" y="654221"/>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A06CBDA1-0F34-07CE-60A2-7747DC79F623}"/>
              </a:ext>
            </a:extLst>
          </p:cNvPr>
          <p:cNvSpPr txBox="1"/>
          <p:nvPr/>
        </p:nvSpPr>
        <p:spPr>
          <a:xfrm>
            <a:off x="896112" y="1229517"/>
            <a:ext cx="8247888" cy="3539430"/>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por</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pnota</a:t>
            </a:r>
            <a:r>
              <a:rPr lang="es-CO" b="0" dirty="0" err="1">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ppor</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nota</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pnota</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porce</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ppor</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respuesta;</a:t>
            </a:r>
          </a:p>
          <a:p>
            <a:r>
              <a:rPr lang="es-CO" b="0" dirty="0">
                <a:solidFill>
                  <a:srgbClr val="F8F8F2"/>
                </a:solidFill>
                <a:effectLst/>
                <a:latin typeface="Consolas" panose="020B0609020204030204" pitchFamily="49" charset="0"/>
              </a:rPr>
              <a:t>    respuesta</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nota</a:t>
            </a:r>
            <a:r>
              <a:rPr lang="es-CO" b="0" dirty="0">
                <a:solidFill>
                  <a:srgbClr val="FF79C6"/>
                </a:solidFill>
                <a:effectLst/>
                <a:latin typeface="Consolas" panose="020B0609020204030204" pitchFamily="49" charset="0"/>
              </a:rPr>
              <a:t>*</a:t>
            </a:r>
            <a:r>
              <a:rPr lang="es-CO" b="0" dirty="0" err="1">
                <a:solidFill>
                  <a:srgbClr val="F8F8F2"/>
                </a:solidFill>
                <a:effectLst/>
                <a:latin typeface="Consolas" panose="020B0609020204030204" pitchFamily="49" charset="0"/>
              </a:rPr>
              <a:t>porce</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respuesta;</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porExp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pnota</a:t>
            </a:r>
            <a:r>
              <a:rPr lang="es-CO" b="0" dirty="0" err="1">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ppor</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nota</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pnota</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porce</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ppor</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respuesta;</a:t>
            </a:r>
          </a:p>
          <a:p>
            <a:r>
              <a:rPr lang="es-CO" b="0" dirty="0">
                <a:solidFill>
                  <a:srgbClr val="F8F8F2"/>
                </a:solidFill>
                <a:effectLst/>
                <a:latin typeface="Consolas" panose="020B0609020204030204" pitchFamily="49" charset="0"/>
              </a:rPr>
              <a:t>    respuesta</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nota</a:t>
            </a:r>
            <a:r>
              <a:rPr lang="es-CO" b="0" dirty="0">
                <a:solidFill>
                  <a:srgbClr val="FF79C6"/>
                </a:solidFill>
                <a:effectLst/>
                <a:latin typeface="Consolas" panose="020B0609020204030204" pitchFamily="49" charset="0"/>
              </a:rPr>
              <a:t>*</a:t>
            </a:r>
            <a:r>
              <a:rPr lang="es-CO" b="0" dirty="0" err="1">
                <a:solidFill>
                  <a:srgbClr val="F8F8F2"/>
                </a:solidFill>
                <a:effectLst/>
                <a:latin typeface="Consolas" panose="020B0609020204030204" pitchFamily="49" charset="0"/>
              </a:rPr>
              <a:t>porce</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respuesta;</a:t>
            </a:r>
          </a:p>
          <a:p>
            <a:r>
              <a:rPr lang="es-CO"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2683463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FUNCION:AREA</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3487293628"/>
              </p:ext>
            </p:extLst>
          </p:nvPr>
        </p:nvGraphicFramePr>
        <p:xfrm>
          <a:off x="951244" y="1213362"/>
          <a:ext cx="3571988" cy="3060289"/>
        </p:xfrm>
        <a:graphic>
          <a:graphicData uri="http://schemas.openxmlformats.org/drawingml/2006/table">
            <a:tbl>
              <a:tblPr firstRow="1" bandRow="1">
                <a:tableStyleId>{3B4B98B0-60AC-42C2-AFA5-B58CD77FA1E5}</a:tableStyleId>
              </a:tblPr>
              <a:tblGrid>
                <a:gridCol w="1785994">
                  <a:extLst>
                    <a:ext uri="{9D8B030D-6E8A-4147-A177-3AD203B41FA5}">
                      <a16:colId xmlns:a16="http://schemas.microsoft.com/office/drawing/2014/main" val="1637154279"/>
                    </a:ext>
                  </a:extLst>
                </a:gridCol>
                <a:gridCol w="1785994">
                  <a:extLst>
                    <a:ext uri="{9D8B030D-6E8A-4147-A177-3AD203B41FA5}">
                      <a16:colId xmlns:a16="http://schemas.microsoft.com/office/drawing/2014/main" val="3120215241"/>
                    </a:ext>
                  </a:extLst>
                </a:gridCol>
              </a:tblGrid>
              <a:tr h="771842">
                <a:tc gridSpan="2">
                  <a:txBody>
                    <a:bodyPr/>
                    <a:lstStyle/>
                    <a:p>
                      <a:pPr algn="ctr"/>
                      <a:r>
                        <a:rPr lang="es-ES" sz="1000" dirty="0">
                          <a:solidFill>
                            <a:schemeClr val="bg1"/>
                          </a:solidFill>
                        </a:rPr>
                        <a:t>Esta función toma tres parámetros: </a:t>
                      </a:r>
                      <a:r>
                        <a:rPr lang="es-ES" sz="1000" dirty="0" err="1">
                          <a:solidFill>
                            <a:schemeClr val="bg1"/>
                          </a:solidFill>
                        </a:rPr>
                        <a:t>pFiguras</a:t>
                      </a:r>
                      <a:r>
                        <a:rPr lang="es-ES" sz="1000" dirty="0">
                          <a:solidFill>
                            <a:schemeClr val="bg1"/>
                          </a:solidFill>
                        </a:rPr>
                        <a:t> (tipo de figura), </a:t>
                      </a:r>
                      <a:r>
                        <a:rPr lang="es-ES" sz="1000" dirty="0" err="1">
                          <a:solidFill>
                            <a:schemeClr val="bg1"/>
                          </a:solidFill>
                        </a:rPr>
                        <a:t>pBase</a:t>
                      </a:r>
                      <a:r>
                        <a:rPr lang="es-ES" sz="1000" dirty="0">
                          <a:solidFill>
                            <a:schemeClr val="bg1"/>
                          </a:solidFill>
                        </a:rPr>
                        <a:t> (base de la figura) y </a:t>
                      </a:r>
                      <a:r>
                        <a:rPr lang="es-ES" sz="1000" dirty="0" err="1">
                          <a:solidFill>
                            <a:schemeClr val="bg1"/>
                          </a:solidFill>
                        </a:rPr>
                        <a:t>pAltura</a:t>
                      </a:r>
                      <a:r>
                        <a:rPr lang="es-ES" sz="1000" dirty="0">
                          <a:solidFill>
                            <a:schemeClr val="bg1"/>
                          </a:solidFill>
                        </a:rPr>
                        <a:t> (altura de la figura). Luego, según el tipo de figura especificada, calcula el área correspondiente (área de un cuadrado, área de un rectángulo o área de un triángulo) y devuelve el resultado. Si el tipo de figura no es reconocido, devuelve un mensaje indicando que la figura no fue encontrada.</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figuras</a:t>
                      </a:r>
                      <a:endParaRPr lang="es-CO" sz="1050" dirty="0">
                        <a:solidFill>
                          <a:schemeClr val="bg1"/>
                        </a:solidFill>
                      </a:endParaRPr>
                    </a:p>
                  </a:txBody>
                  <a:tcPr/>
                </a:tc>
                <a:tc>
                  <a:txBody>
                    <a:bodyPr/>
                    <a:lstStyle/>
                    <a:p>
                      <a:pPr algn="ctr"/>
                      <a:r>
                        <a:rPr lang="es-ES" sz="1050" dirty="0">
                          <a:solidFill>
                            <a:schemeClr val="bg1"/>
                          </a:solidFill>
                        </a:rPr>
                        <a:t>STRING</a:t>
                      </a:r>
                      <a:endParaRPr lang="es-CO" sz="105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ES" sz="1050" dirty="0">
                          <a:solidFill>
                            <a:schemeClr val="bg1"/>
                          </a:solidFill>
                        </a:rPr>
                        <a:t>base</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624951629"/>
                  </a:ext>
                </a:extLst>
              </a:tr>
              <a:tr h="365609">
                <a:tc>
                  <a:txBody>
                    <a:bodyPr/>
                    <a:lstStyle/>
                    <a:p>
                      <a:pPr algn="ctr"/>
                      <a:r>
                        <a:rPr lang="es-ES" sz="1050" dirty="0">
                          <a:solidFill>
                            <a:schemeClr val="bg1"/>
                          </a:solidFill>
                        </a:rPr>
                        <a:t>altura</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4013569391"/>
                  </a:ext>
                </a:extLst>
              </a:tr>
              <a:tr h="365609">
                <a:tc>
                  <a:txBody>
                    <a:bodyPr/>
                    <a:lstStyle/>
                    <a:p>
                      <a:pPr algn="ctr"/>
                      <a:r>
                        <a:rPr lang="es-ES" sz="1050" dirty="0" err="1">
                          <a:solidFill>
                            <a:schemeClr val="bg1"/>
                          </a:solidFill>
                        </a:rPr>
                        <a:t>operacion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291601830"/>
                  </a:ext>
                </a:extLst>
              </a:tr>
            </a:tbl>
          </a:graphicData>
        </a:graphic>
      </p:graphicFrame>
      <p:sp>
        <p:nvSpPr>
          <p:cNvPr id="2" name="Google Shape;2649;p41">
            <a:extLst>
              <a:ext uri="{FF2B5EF4-FFF2-40B4-BE49-F238E27FC236}">
                <a16:creationId xmlns:a16="http://schemas.microsoft.com/office/drawing/2014/main" id="{C2326D8E-F5D8-601A-A8BD-64ED7989D169}"/>
              </a:ext>
            </a:extLst>
          </p:cNvPr>
          <p:cNvSpPr txBox="1">
            <a:spLocks/>
          </p:cNvSpPr>
          <p:nvPr/>
        </p:nvSpPr>
        <p:spPr>
          <a:xfrm>
            <a:off x="-1205434" y="73152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fig</a:t>
            </a:r>
            <a:endParaRPr lang="es-ES" sz="3200" dirty="0">
              <a:ln>
                <a:solidFill>
                  <a:sysClr val="windowText" lastClr="000000"/>
                </a:solidFill>
              </a:ln>
              <a:solidFill>
                <a:srgbClr val="70E242"/>
              </a:solidFill>
              <a:latin typeface="Passion One" panose="02000506080000020004" pitchFamily="2" charset="0"/>
            </a:endParaRPr>
          </a:p>
        </p:txBody>
      </p:sp>
      <p:sp>
        <p:nvSpPr>
          <p:cNvPr id="3" name="Google Shape;2649;p41">
            <a:extLst>
              <a:ext uri="{FF2B5EF4-FFF2-40B4-BE49-F238E27FC236}">
                <a16:creationId xmlns:a16="http://schemas.microsoft.com/office/drawing/2014/main" id="{C1F82CC5-5CDE-6689-D88D-77833364C4E2}"/>
              </a:ext>
            </a:extLst>
          </p:cNvPr>
          <p:cNvSpPr txBox="1">
            <a:spLocks/>
          </p:cNvSpPr>
          <p:nvPr/>
        </p:nvSpPr>
        <p:spPr>
          <a:xfrm>
            <a:off x="2653334" y="749808"/>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figExp</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6" name="Tabla 4">
            <a:extLst>
              <a:ext uri="{FF2B5EF4-FFF2-40B4-BE49-F238E27FC236}">
                <a16:creationId xmlns:a16="http://schemas.microsoft.com/office/drawing/2014/main" id="{8149A056-FF53-CF9B-3AA4-5E170155F62E}"/>
              </a:ext>
            </a:extLst>
          </p:cNvPr>
          <p:cNvGraphicFramePr>
            <a:graphicFrameLocks noGrp="1"/>
          </p:cNvGraphicFramePr>
          <p:nvPr>
            <p:extLst>
              <p:ext uri="{D42A27DB-BD31-4B8C-83A1-F6EECF244321}">
                <p14:modId xmlns:p14="http://schemas.microsoft.com/office/powerpoint/2010/main" val="2191865462"/>
              </p:ext>
            </p:extLst>
          </p:nvPr>
        </p:nvGraphicFramePr>
        <p:xfrm>
          <a:off x="4846588" y="1243842"/>
          <a:ext cx="3571988" cy="3060289"/>
        </p:xfrm>
        <a:graphic>
          <a:graphicData uri="http://schemas.openxmlformats.org/drawingml/2006/table">
            <a:tbl>
              <a:tblPr firstRow="1" bandRow="1">
                <a:tableStyleId>{3B4B98B0-60AC-42C2-AFA5-B58CD77FA1E5}</a:tableStyleId>
              </a:tblPr>
              <a:tblGrid>
                <a:gridCol w="1785994">
                  <a:extLst>
                    <a:ext uri="{9D8B030D-6E8A-4147-A177-3AD203B41FA5}">
                      <a16:colId xmlns:a16="http://schemas.microsoft.com/office/drawing/2014/main" val="1637154279"/>
                    </a:ext>
                  </a:extLst>
                </a:gridCol>
                <a:gridCol w="1785994">
                  <a:extLst>
                    <a:ext uri="{9D8B030D-6E8A-4147-A177-3AD203B41FA5}">
                      <a16:colId xmlns:a16="http://schemas.microsoft.com/office/drawing/2014/main" val="3120215241"/>
                    </a:ext>
                  </a:extLst>
                </a:gridCol>
              </a:tblGrid>
              <a:tr h="771842">
                <a:tc gridSpan="2">
                  <a:txBody>
                    <a:bodyPr/>
                    <a:lstStyle/>
                    <a:p>
                      <a:pPr algn="ctr"/>
                      <a:r>
                        <a:rPr lang="es-ES" sz="1000" dirty="0">
                          <a:solidFill>
                            <a:schemeClr val="bg1"/>
                          </a:solidFill>
                        </a:rPr>
                        <a:t> Al igual que la función </a:t>
                      </a:r>
                      <a:r>
                        <a:rPr lang="es-ES" sz="1000" dirty="0" err="1">
                          <a:solidFill>
                            <a:schemeClr val="bg1"/>
                          </a:solidFill>
                        </a:rPr>
                        <a:t>fig</a:t>
                      </a:r>
                      <a:r>
                        <a:rPr lang="es-ES" sz="1000" dirty="0">
                          <a:solidFill>
                            <a:schemeClr val="bg1"/>
                          </a:solidFill>
                        </a:rPr>
                        <a:t>, esta función toma tres parámetros (</a:t>
                      </a:r>
                      <a:r>
                        <a:rPr lang="es-ES" sz="1000" dirty="0" err="1">
                          <a:solidFill>
                            <a:schemeClr val="bg1"/>
                          </a:solidFill>
                        </a:rPr>
                        <a:t>pFiguras</a:t>
                      </a:r>
                      <a:r>
                        <a:rPr lang="es-ES" sz="1000" dirty="0">
                          <a:solidFill>
                            <a:schemeClr val="bg1"/>
                          </a:solidFill>
                        </a:rPr>
                        <a:t>, </a:t>
                      </a:r>
                      <a:r>
                        <a:rPr lang="es-ES" sz="1000" dirty="0" err="1">
                          <a:solidFill>
                            <a:schemeClr val="bg1"/>
                          </a:solidFill>
                        </a:rPr>
                        <a:t>pBase</a:t>
                      </a:r>
                      <a:r>
                        <a:rPr lang="es-ES" sz="1000" dirty="0">
                          <a:solidFill>
                            <a:schemeClr val="bg1"/>
                          </a:solidFill>
                        </a:rPr>
                        <a:t> y </a:t>
                      </a:r>
                      <a:r>
                        <a:rPr lang="es-ES" sz="1000" dirty="0" err="1">
                          <a:solidFill>
                            <a:schemeClr val="bg1"/>
                          </a:solidFill>
                        </a:rPr>
                        <a:t>pAltura</a:t>
                      </a:r>
                      <a:r>
                        <a:rPr lang="es-ES" sz="1000" dirty="0">
                          <a:solidFill>
                            <a:schemeClr val="bg1"/>
                          </a:solidFill>
                        </a:rPr>
                        <a:t>) y calcula el área correspondiente según el tipo de figura especificada (cuadrado, </a:t>
                      </a:r>
                      <a:r>
                        <a:rPr lang="es-ES" sz="1000" dirty="0" err="1">
                          <a:solidFill>
                            <a:schemeClr val="bg1"/>
                          </a:solidFill>
                        </a:rPr>
                        <a:t>rectangulo</a:t>
                      </a:r>
                      <a:r>
                        <a:rPr lang="es-ES" sz="1000" dirty="0">
                          <a:solidFill>
                            <a:schemeClr val="bg1"/>
                          </a:solidFill>
                        </a:rPr>
                        <a:t> o triangulo). La diferencia entre estas funciones radica en la forma en que están definidas: </a:t>
                      </a:r>
                      <a:r>
                        <a:rPr lang="es-ES" sz="1000" dirty="0" err="1">
                          <a:solidFill>
                            <a:schemeClr val="bg1"/>
                          </a:solidFill>
                        </a:rPr>
                        <a:t>fig</a:t>
                      </a:r>
                      <a:r>
                        <a:rPr lang="es-ES" sz="1000" dirty="0">
                          <a:solidFill>
                            <a:schemeClr val="bg1"/>
                          </a:solidFill>
                        </a:rPr>
                        <a:t> utiliza la sintaxis de declaración de función, mientras que </a:t>
                      </a:r>
                      <a:r>
                        <a:rPr lang="es-ES" sz="1000" dirty="0" err="1">
                          <a:solidFill>
                            <a:schemeClr val="bg1"/>
                          </a:solidFill>
                        </a:rPr>
                        <a:t>figExp</a:t>
                      </a:r>
                      <a:r>
                        <a:rPr lang="es-ES" sz="1000" dirty="0">
                          <a:solidFill>
                            <a:schemeClr val="bg1"/>
                          </a:solidFill>
                        </a:rPr>
                        <a:t> utiliza la sintaxis de expresión de función.</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figuras</a:t>
                      </a:r>
                      <a:endParaRPr lang="es-CO" sz="1050" dirty="0">
                        <a:solidFill>
                          <a:schemeClr val="bg1"/>
                        </a:solidFill>
                      </a:endParaRPr>
                    </a:p>
                  </a:txBody>
                  <a:tcPr/>
                </a:tc>
                <a:tc>
                  <a:txBody>
                    <a:bodyPr/>
                    <a:lstStyle/>
                    <a:p>
                      <a:pPr algn="ctr"/>
                      <a:r>
                        <a:rPr lang="es-ES" sz="1050" dirty="0">
                          <a:solidFill>
                            <a:schemeClr val="bg1"/>
                          </a:solidFill>
                        </a:rPr>
                        <a:t>STRING</a:t>
                      </a:r>
                      <a:endParaRPr lang="es-CO" sz="105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ES" sz="1050" dirty="0">
                          <a:solidFill>
                            <a:schemeClr val="bg1"/>
                          </a:solidFill>
                        </a:rPr>
                        <a:t>base</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624951629"/>
                  </a:ext>
                </a:extLst>
              </a:tr>
              <a:tr h="365609">
                <a:tc>
                  <a:txBody>
                    <a:bodyPr/>
                    <a:lstStyle/>
                    <a:p>
                      <a:pPr algn="ctr"/>
                      <a:r>
                        <a:rPr lang="es-ES" sz="1050" dirty="0">
                          <a:solidFill>
                            <a:schemeClr val="bg1"/>
                          </a:solidFill>
                        </a:rPr>
                        <a:t>altura</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4013569391"/>
                  </a:ext>
                </a:extLst>
              </a:tr>
              <a:tr h="365609">
                <a:tc>
                  <a:txBody>
                    <a:bodyPr/>
                    <a:lstStyle/>
                    <a:p>
                      <a:pPr algn="ctr"/>
                      <a:r>
                        <a:rPr lang="es-ES" sz="1050" dirty="0" err="1">
                          <a:solidFill>
                            <a:schemeClr val="bg1"/>
                          </a:solidFill>
                        </a:rPr>
                        <a:t>operacion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291601830"/>
                  </a:ext>
                </a:extLst>
              </a:tr>
            </a:tbl>
          </a:graphicData>
        </a:graphic>
      </p:graphicFrame>
    </p:spTree>
    <p:extLst>
      <p:ext uri="{BB962C8B-B14F-4D97-AF65-F5344CB8AC3E}">
        <p14:creationId xmlns:p14="http://schemas.microsoft.com/office/powerpoint/2010/main" val="69726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FUNCION:AREA</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2791412159"/>
              </p:ext>
            </p:extLst>
          </p:nvPr>
        </p:nvGraphicFramePr>
        <p:xfrm>
          <a:off x="1109740" y="1067058"/>
          <a:ext cx="2828276" cy="3182209"/>
        </p:xfrm>
        <a:graphic>
          <a:graphicData uri="http://schemas.openxmlformats.org/drawingml/2006/table">
            <a:tbl>
              <a:tblPr firstRow="1" bandRow="1">
                <a:tableStyleId>{3B4B98B0-60AC-42C2-AFA5-B58CD77FA1E5}</a:tableStyleId>
              </a:tblPr>
              <a:tblGrid>
                <a:gridCol w="1414138">
                  <a:extLst>
                    <a:ext uri="{9D8B030D-6E8A-4147-A177-3AD203B41FA5}">
                      <a16:colId xmlns:a16="http://schemas.microsoft.com/office/drawing/2014/main" val="1637154279"/>
                    </a:ext>
                  </a:extLst>
                </a:gridCol>
                <a:gridCol w="1414138">
                  <a:extLst>
                    <a:ext uri="{9D8B030D-6E8A-4147-A177-3AD203B41FA5}">
                      <a16:colId xmlns:a16="http://schemas.microsoft.com/office/drawing/2014/main" val="3120215241"/>
                    </a:ext>
                  </a:extLst>
                </a:gridCol>
              </a:tblGrid>
              <a:tr h="905696">
                <a:tc gridSpan="2">
                  <a:txBody>
                    <a:bodyPr/>
                    <a:lstStyle/>
                    <a:p>
                      <a:pPr algn="ctr"/>
                      <a:r>
                        <a:rPr lang="es-ES" sz="1100" dirty="0">
                          <a:solidFill>
                            <a:schemeClr val="bg1"/>
                          </a:solidFill>
                        </a:rPr>
                        <a:t>DESCRIPCION: El código calcula el promedio de tres notas utilizando dos funciones definidas en un archivo JavaScript externo. Las funciones toman tres parámetros (las notas) y devuelven el promedio. El resultado se muestra en la consola del navegador.</a:t>
                      </a:r>
                    </a:p>
                    <a:p>
                      <a:pPr algn="ct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figuras</a:t>
                      </a:r>
                      <a:endParaRPr lang="es-CO" sz="1050" dirty="0">
                        <a:solidFill>
                          <a:schemeClr val="bg1"/>
                        </a:solidFill>
                      </a:endParaRPr>
                    </a:p>
                  </a:txBody>
                  <a:tcPr/>
                </a:tc>
                <a:tc>
                  <a:txBody>
                    <a:bodyPr/>
                    <a:lstStyle/>
                    <a:p>
                      <a:pPr algn="ctr"/>
                      <a:r>
                        <a:rPr lang="es-ES" sz="1050" dirty="0">
                          <a:solidFill>
                            <a:schemeClr val="bg1"/>
                          </a:solidFill>
                        </a:rPr>
                        <a:t>STRING</a:t>
                      </a:r>
                      <a:endParaRPr lang="es-CO" sz="105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ES" sz="1050" dirty="0">
                          <a:solidFill>
                            <a:schemeClr val="bg1"/>
                          </a:solidFill>
                        </a:rPr>
                        <a:t>base</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624951629"/>
                  </a:ext>
                </a:extLst>
              </a:tr>
              <a:tr h="365609">
                <a:tc>
                  <a:txBody>
                    <a:bodyPr/>
                    <a:lstStyle/>
                    <a:p>
                      <a:pPr algn="ctr"/>
                      <a:r>
                        <a:rPr lang="es-ES" sz="1050" dirty="0">
                          <a:solidFill>
                            <a:schemeClr val="bg1"/>
                          </a:solidFill>
                        </a:rPr>
                        <a:t>altura</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4013569391"/>
                  </a:ext>
                </a:extLst>
              </a:tr>
              <a:tr h="365609">
                <a:tc>
                  <a:txBody>
                    <a:bodyPr/>
                    <a:lstStyle/>
                    <a:p>
                      <a:pPr algn="ctr"/>
                      <a:r>
                        <a:rPr lang="es-ES" sz="1050" dirty="0" err="1">
                          <a:solidFill>
                            <a:schemeClr val="bg1"/>
                          </a:solidFill>
                        </a:rPr>
                        <a:t>operacion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291601830"/>
                  </a:ext>
                </a:extLst>
              </a:tr>
            </a:tbl>
          </a:graphicData>
        </a:graphic>
      </p:graphicFrame>
      <p:pic>
        <p:nvPicPr>
          <p:cNvPr id="5" name="Imagen 4">
            <a:extLst>
              <a:ext uri="{FF2B5EF4-FFF2-40B4-BE49-F238E27FC236}">
                <a16:creationId xmlns:a16="http://schemas.microsoft.com/office/drawing/2014/main" id="{4B82AE50-B6A7-24F4-4F7F-C840EBD6D030}"/>
              </a:ext>
            </a:extLst>
          </p:cNvPr>
          <p:cNvPicPr>
            <a:picLocks noChangeAspect="1"/>
          </p:cNvPicPr>
          <p:nvPr/>
        </p:nvPicPr>
        <p:blipFill>
          <a:blip r:embed="rId3"/>
          <a:stretch>
            <a:fillRect/>
          </a:stretch>
        </p:blipFill>
        <p:spPr>
          <a:xfrm>
            <a:off x="4054004" y="1712439"/>
            <a:ext cx="4468204" cy="2229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005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67206" y="20176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AREA</a:t>
            </a: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4" name="CuadroTexto 3">
            <a:extLst>
              <a:ext uri="{FF2B5EF4-FFF2-40B4-BE49-F238E27FC236}">
                <a16:creationId xmlns:a16="http://schemas.microsoft.com/office/drawing/2014/main" id="{153A180D-4626-09FC-042F-DFA7CB6C1052}"/>
              </a:ext>
            </a:extLst>
          </p:cNvPr>
          <p:cNvSpPr txBox="1"/>
          <p:nvPr/>
        </p:nvSpPr>
        <p:spPr>
          <a:xfrm>
            <a:off x="600456" y="1107442"/>
            <a:ext cx="8247888" cy="3816429"/>
          </a:xfrm>
          <a:prstGeom prst="rect">
            <a:avLst/>
          </a:prstGeom>
          <a:noFill/>
        </p:spPr>
        <p:txBody>
          <a:bodyPr wrap="square">
            <a:spAutoFit/>
          </a:bodyPr>
          <a:lstStyle/>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DOCTYPE</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lang</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charset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UTF-8</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name</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viewport</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content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width</a:t>
            </a:r>
            <a:r>
              <a:rPr lang="es-CO" sz="1100" b="0" dirty="0">
                <a:solidFill>
                  <a:srgbClr val="F1FA8C"/>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device-width</a:t>
            </a:r>
            <a:r>
              <a:rPr lang="es-CO" sz="1100" b="0" dirty="0">
                <a:solidFill>
                  <a:srgbClr val="F1FA8C"/>
                </a:solidFill>
                <a:effectLst/>
                <a:latin typeface="Consolas" panose="020B0609020204030204" pitchFamily="49" charset="0"/>
              </a:rPr>
              <a:t>, </a:t>
            </a:r>
            <a:r>
              <a:rPr lang="es-CO" sz="1100" b="0" dirty="0" err="1">
                <a:solidFill>
                  <a:srgbClr val="F1FA8C"/>
                </a:solidFill>
                <a:effectLst/>
                <a:latin typeface="Consolas" panose="020B0609020204030204" pitchFamily="49" charset="0"/>
              </a:rPr>
              <a:t>initial-scale</a:t>
            </a:r>
            <a:r>
              <a:rPr lang="es-CO" sz="1100" b="0" dirty="0">
                <a:solidFill>
                  <a:srgbClr val="F1FA8C"/>
                </a:solidFill>
                <a:effectLst/>
                <a:latin typeface="Consolas" panose="020B0609020204030204" pitchFamily="49" charset="0"/>
              </a:rPr>
              <a:t>=1.0</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r>
              <a:rPr lang="es-CO" sz="1100" b="0" dirty="0" err="1">
                <a:solidFill>
                  <a:srgbClr val="F8F8F2"/>
                </a:solidFill>
                <a:effectLst/>
                <a:latin typeface="Consolas" panose="020B0609020204030204" pitchFamily="49" charset="0"/>
              </a:rPr>
              <a:t>Document</a:t>
            </a:r>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src</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./7F.js</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Area</a:t>
            </a:r>
            <a:r>
              <a:rPr lang="es-CO" sz="1100" b="0" dirty="0">
                <a:solidFill>
                  <a:srgbClr val="F1FA8C"/>
                </a:solidFill>
                <a:effectLst/>
                <a:latin typeface="Consolas" panose="020B0609020204030204" pitchFamily="49" charset="0"/>
              </a:rPr>
              <a:t> del cuadrado 1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fig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cuadrado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4</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Area</a:t>
            </a:r>
            <a:r>
              <a:rPr lang="es-CO" sz="1100" b="0" dirty="0">
                <a:solidFill>
                  <a:srgbClr val="F1FA8C"/>
                </a:solidFill>
                <a:effectLst/>
                <a:latin typeface="Consolas" panose="020B0609020204030204" pitchFamily="49" charset="0"/>
              </a:rPr>
              <a:t> del </a:t>
            </a:r>
            <a:r>
              <a:rPr lang="es-CO" sz="1100" b="0" dirty="0" err="1">
                <a:solidFill>
                  <a:srgbClr val="F1FA8C"/>
                </a:solidFill>
                <a:effectLst/>
                <a:latin typeface="Consolas" panose="020B0609020204030204" pitchFamily="49" charset="0"/>
              </a:rPr>
              <a:t>rectangulo</a:t>
            </a:r>
            <a:r>
              <a:rPr lang="es-CO" sz="1100" b="0" dirty="0">
                <a:solidFill>
                  <a:srgbClr val="F1FA8C"/>
                </a:solidFill>
                <a:effectLst/>
                <a:latin typeface="Consolas" panose="020B0609020204030204" pitchFamily="49" charset="0"/>
              </a:rPr>
              <a:t> 1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fig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rectangulo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16</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9</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Area</a:t>
            </a:r>
            <a:r>
              <a:rPr lang="es-CO" sz="1100" b="0" dirty="0">
                <a:solidFill>
                  <a:srgbClr val="F1FA8C"/>
                </a:solidFill>
                <a:effectLst/>
                <a:latin typeface="Consolas" panose="020B0609020204030204" pitchFamily="49" charset="0"/>
              </a:rPr>
              <a:t> del triangulo 1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fig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triangulo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9</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6</a:t>
            </a:r>
            <a:r>
              <a:rPr lang="es-CO" sz="1100" b="0" dirty="0">
                <a:solidFill>
                  <a:srgbClr val="F8F8F2"/>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\n</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Area</a:t>
            </a:r>
            <a:r>
              <a:rPr lang="es-CO" sz="1100" b="0" dirty="0">
                <a:solidFill>
                  <a:srgbClr val="F1FA8C"/>
                </a:solidFill>
                <a:effectLst/>
                <a:latin typeface="Consolas" panose="020B0609020204030204" pitchFamily="49" charset="0"/>
              </a:rPr>
              <a:t> del cuadrado 1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figExp</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cuadrado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4</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Area</a:t>
            </a:r>
            <a:r>
              <a:rPr lang="es-CO" sz="1100" b="0" dirty="0">
                <a:solidFill>
                  <a:srgbClr val="F1FA8C"/>
                </a:solidFill>
                <a:effectLst/>
                <a:latin typeface="Consolas" panose="020B0609020204030204" pitchFamily="49" charset="0"/>
              </a:rPr>
              <a:t> del </a:t>
            </a:r>
            <a:r>
              <a:rPr lang="es-CO" sz="1100" b="0" dirty="0" err="1">
                <a:solidFill>
                  <a:srgbClr val="F1FA8C"/>
                </a:solidFill>
                <a:effectLst/>
                <a:latin typeface="Consolas" panose="020B0609020204030204" pitchFamily="49" charset="0"/>
              </a:rPr>
              <a:t>rectangulo</a:t>
            </a:r>
            <a:r>
              <a:rPr lang="es-CO" sz="1100" b="0" dirty="0">
                <a:solidFill>
                  <a:srgbClr val="F1FA8C"/>
                </a:solidFill>
                <a:effectLst/>
                <a:latin typeface="Consolas" panose="020B0609020204030204" pitchFamily="49" charset="0"/>
              </a:rPr>
              <a:t> 1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figExp</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rectangulo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16</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9</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Area</a:t>
            </a:r>
            <a:r>
              <a:rPr lang="es-CO" sz="1100" b="0" dirty="0">
                <a:solidFill>
                  <a:srgbClr val="F1FA8C"/>
                </a:solidFill>
                <a:effectLst/>
                <a:latin typeface="Consolas" panose="020B0609020204030204" pitchFamily="49" charset="0"/>
              </a:rPr>
              <a:t> del triangulo 1 es: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figExp</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triangulo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9</a:t>
            </a:r>
            <a:r>
              <a:rPr lang="es-CO" sz="1100" b="0" dirty="0">
                <a:solidFill>
                  <a:srgbClr val="F8F8F2"/>
                </a:solidFill>
                <a:effectLst/>
                <a:latin typeface="Consolas" panose="020B0609020204030204" pitchFamily="49" charset="0"/>
              </a:rPr>
              <a:t>,</a:t>
            </a:r>
            <a:r>
              <a:rPr lang="es-CO" sz="1100" b="0" dirty="0">
                <a:solidFill>
                  <a:srgbClr val="BD93F9"/>
                </a:solidFill>
                <a:effectLst/>
                <a:latin typeface="Consolas" panose="020B0609020204030204" pitchFamily="49" charset="0"/>
              </a:rPr>
              <a:t>6</a:t>
            </a:r>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4235572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67206" y="20176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AREA</a:t>
            </a: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72479" y="46840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86B73110-2DC5-D3CA-C50C-CE2C18DAF3C1}"/>
              </a:ext>
            </a:extLst>
          </p:cNvPr>
          <p:cNvSpPr txBox="1"/>
          <p:nvPr/>
        </p:nvSpPr>
        <p:spPr>
          <a:xfrm>
            <a:off x="673608" y="1247263"/>
            <a:ext cx="8247888" cy="3477875"/>
          </a:xfrm>
          <a:prstGeom prst="rect">
            <a:avLst/>
          </a:prstGeom>
          <a:noFill/>
        </p:spPr>
        <p:txBody>
          <a:bodyPr wrap="square">
            <a:spAutoFit/>
          </a:bodyPr>
          <a:lstStyle/>
          <a:p>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fig</a:t>
            </a:r>
            <a:r>
              <a:rPr lang="es-CO" sz="1100" b="0" dirty="0">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pFiguras</a:t>
            </a:r>
            <a:r>
              <a:rPr lang="es-CO" sz="1100" b="0" dirty="0" err="1">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pBase</a:t>
            </a:r>
            <a:r>
              <a:rPr lang="es-CO" sz="1100" b="0" dirty="0" err="1">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pAltura</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figuras</a:t>
            </a:r>
            <a:r>
              <a:rPr lang="es-CO" sz="1100" b="0" dirty="0">
                <a:solidFill>
                  <a:srgbClr val="FF79C6"/>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pFiguras</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base</a:t>
            </a:r>
            <a:r>
              <a:rPr lang="es-CO" sz="1100" b="0" dirty="0">
                <a:solidFill>
                  <a:srgbClr val="FF79C6"/>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pBase</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altura</a:t>
            </a:r>
            <a:r>
              <a:rPr lang="es-CO" sz="1100" b="0" dirty="0">
                <a:solidFill>
                  <a:srgbClr val="FF79C6"/>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pAltura</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if</a:t>
            </a:r>
            <a:r>
              <a:rPr lang="es-CO" sz="1100" b="0" dirty="0">
                <a:solidFill>
                  <a:srgbClr val="F8F8F2"/>
                </a:solidFill>
                <a:effectLst/>
                <a:latin typeface="Consolas" panose="020B0609020204030204" pitchFamily="49" charset="0"/>
              </a:rPr>
              <a:t>(figuras</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cuadrado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base</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base;</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else</a:t>
            </a: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if</a:t>
            </a:r>
            <a:r>
              <a:rPr lang="es-CO" sz="1100" b="0" dirty="0">
                <a:solidFill>
                  <a:srgbClr val="F8F8F2"/>
                </a:solidFill>
                <a:effectLst/>
                <a:latin typeface="Consolas" panose="020B0609020204030204" pitchFamily="49" charset="0"/>
              </a:rPr>
              <a:t>(figuras</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rectangulo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base</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altura;</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else</a:t>
            </a: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if</a:t>
            </a:r>
            <a:r>
              <a:rPr lang="es-CO" sz="1100" b="0" dirty="0">
                <a:solidFill>
                  <a:srgbClr val="F8F8F2"/>
                </a:solidFill>
                <a:effectLst/>
                <a:latin typeface="Consolas" panose="020B0609020204030204" pitchFamily="49" charset="0"/>
              </a:rPr>
              <a:t>(figuras</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triangulo</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(base</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altura)</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2</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operacion</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else</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figura no encontrada</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endParaRPr lang="es-CO" sz="1100" b="0" dirty="0">
              <a:solidFill>
                <a:srgbClr val="F8F8F2"/>
              </a:solidFill>
              <a:effectLst/>
              <a:latin typeface="Consolas" panose="020B0609020204030204" pitchFamily="49" charset="0"/>
            </a:endParaRPr>
          </a:p>
        </p:txBody>
      </p:sp>
      <p:sp>
        <p:nvSpPr>
          <p:cNvPr id="7" name="CuadroTexto 6">
            <a:extLst>
              <a:ext uri="{FF2B5EF4-FFF2-40B4-BE49-F238E27FC236}">
                <a16:creationId xmlns:a16="http://schemas.microsoft.com/office/drawing/2014/main" id="{2860A9BE-19FF-2269-0785-37D6E5BF7A1A}"/>
              </a:ext>
            </a:extLst>
          </p:cNvPr>
          <p:cNvSpPr txBox="1"/>
          <p:nvPr/>
        </p:nvSpPr>
        <p:spPr>
          <a:xfrm>
            <a:off x="4489704" y="1211086"/>
            <a:ext cx="8247888" cy="3000821"/>
          </a:xfrm>
          <a:prstGeom prst="rect">
            <a:avLst/>
          </a:prstGeom>
          <a:noFill/>
        </p:spPr>
        <p:txBody>
          <a:bodyPr wrap="square">
            <a:spAutoFit/>
          </a:bodyPr>
          <a:lstStyle/>
          <a:p>
            <a:r>
              <a:rPr lang="es-CO" sz="1050" b="0" dirty="0" err="1">
                <a:solidFill>
                  <a:srgbClr val="FF79C6"/>
                </a:solidFill>
                <a:effectLst/>
                <a:latin typeface="Consolas" panose="020B0609020204030204" pitchFamily="49" charset="0"/>
              </a:rPr>
              <a:t>const</a:t>
            </a:r>
            <a:r>
              <a:rPr lang="es-CO" sz="1050" b="0" dirty="0">
                <a:solidFill>
                  <a:srgbClr val="F8F8F2"/>
                </a:solidFill>
                <a:effectLst/>
                <a:latin typeface="Consolas" panose="020B0609020204030204" pitchFamily="49" charset="0"/>
              </a:rPr>
              <a:t> </a:t>
            </a:r>
            <a:r>
              <a:rPr lang="es-CO" sz="1050" b="0" dirty="0" err="1">
                <a:solidFill>
                  <a:srgbClr val="50FA7B"/>
                </a:solidFill>
                <a:effectLst/>
                <a:latin typeface="Consolas" panose="020B0609020204030204" pitchFamily="49" charset="0"/>
              </a:rPr>
              <a:t>figExp</a:t>
            </a:r>
            <a:r>
              <a:rPr lang="es-CO" sz="1050" b="0" dirty="0">
                <a:solidFill>
                  <a:srgbClr val="FF79C6"/>
                </a:solidFill>
                <a:effectLst/>
                <a:latin typeface="Consolas" panose="020B0609020204030204" pitchFamily="49" charset="0"/>
              </a:rPr>
              <a:t>=</a:t>
            </a:r>
            <a:r>
              <a:rPr lang="es-CO" sz="1050" b="0" dirty="0" err="1">
                <a:solidFill>
                  <a:srgbClr val="FF79C6"/>
                </a:solidFill>
                <a:effectLst/>
                <a:latin typeface="Consolas" panose="020B0609020204030204" pitchFamily="49" charset="0"/>
              </a:rPr>
              <a:t>function</a:t>
            </a:r>
            <a:r>
              <a:rPr lang="es-CO" sz="1050" b="0" dirty="0">
                <a:solidFill>
                  <a:srgbClr val="F8F8F2"/>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pFiguras</a:t>
            </a:r>
            <a:r>
              <a:rPr lang="es-CO" sz="1050" b="0" dirty="0" err="1">
                <a:solidFill>
                  <a:srgbClr val="F8F8F2"/>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pBase</a:t>
            </a:r>
            <a:r>
              <a:rPr lang="es-CO" sz="1050" b="0" dirty="0" err="1">
                <a:solidFill>
                  <a:srgbClr val="F8F8F2"/>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pAltura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figuras</a:t>
            </a:r>
            <a:r>
              <a:rPr lang="es-CO" sz="1050" b="0" dirty="0">
                <a:solidFill>
                  <a:srgbClr val="FF79C6"/>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pFiguras</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base</a:t>
            </a:r>
            <a:r>
              <a:rPr lang="es-CO" sz="1050" b="0" dirty="0">
                <a:solidFill>
                  <a:srgbClr val="FF79C6"/>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pBase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altura</a:t>
            </a:r>
            <a:r>
              <a:rPr lang="es-CO" sz="1050" b="0" dirty="0">
                <a:solidFill>
                  <a:srgbClr val="FF79C6"/>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pAltura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(figuras</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cuadrado</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base</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base;</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(figuras</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rectangulo</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base</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altura;</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(figuras</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triangulo</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(base</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altura)</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2</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operacion</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figura no encontrada</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a:t>
            </a:r>
            <a:endParaRPr lang="es-CO" sz="2000" dirty="0"/>
          </a:p>
        </p:txBody>
      </p:sp>
    </p:spTree>
    <p:extLst>
      <p:ext uri="{BB962C8B-B14F-4D97-AF65-F5344CB8AC3E}">
        <p14:creationId xmlns:p14="http://schemas.microsoft.com/office/powerpoint/2010/main" val="1319963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688866" y="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SUELDO</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1729323728"/>
              </p:ext>
            </p:extLst>
          </p:nvPr>
        </p:nvGraphicFramePr>
        <p:xfrm>
          <a:off x="658636" y="1471177"/>
          <a:ext cx="3888980" cy="2346693"/>
        </p:xfrm>
        <a:graphic>
          <a:graphicData uri="http://schemas.openxmlformats.org/drawingml/2006/table">
            <a:tbl>
              <a:tblPr firstRow="1" bandRow="1">
                <a:tableStyleId>{3B4B98B0-60AC-42C2-AFA5-B58CD77FA1E5}</a:tableStyleId>
              </a:tblPr>
              <a:tblGrid>
                <a:gridCol w="1944490">
                  <a:extLst>
                    <a:ext uri="{9D8B030D-6E8A-4147-A177-3AD203B41FA5}">
                      <a16:colId xmlns:a16="http://schemas.microsoft.com/office/drawing/2014/main" val="1637154279"/>
                    </a:ext>
                  </a:extLst>
                </a:gridCol>
                <a:gridCol w="1944490">
                  <a:extLst>
                    <a:ext uri="{9D8B030D-6E8A-4147-A177-3AD203B41FA5}">
                      <a16:colId xmlns:a16="http://schemas.microsoft.com/office/drawing/2014/main" val="3120215241"/>
                    </a:ext>
                  </a:extLst>
                </a:gridCol>
              </a:tblGrid>
              <a:tr h="711191">
                <a:tc gridSpan="2">
                  <a:txBody>
                    <a:bodyPr/>
                    <a:lstStyle/>
                    <a:p>
                      <a:pPr algn="ctr"/>
                      <a:r>
                        <a:rPr lang="es-ES" sz="1100" dirty="0">
                          <a:solidFill>
                            <a:schemeClr val="bg1"/>
                          </a:solidFill>
                        </a:rPr>
                        <a:t>Esta función calcula el monto del subsidio para un tipo específico de subsidio (salud, pensión, </a:t>
                      </a:r>
                      <a:r>
                        <a:rPr lang="es-ES" sz="1100" dirty="0" err="1">
                          <a:solidFill>
                            <a:schemeClr val="bg1"/>
                          </a:solidFill>
                        </a:rPr>
                        <a:t>arl</a:t>
                      </a:r>
                      <a:r>
                        <a:rPr lang="es-ES" sz="1100" dirty="0">
                          <a:solidFill>
                            <a:schemeClr val="bg1"/>
                          </a:solidFill>
                        </a:rPr>
                        <a:t>), multiplicando el salario diario (</a:t>
                      </a:r>
                      <a:r>
                        <a:rPr lang="es-ES" sz="1100" dirty="0" err="1">
                          <a:solidFill>
                            <a:schemeClr val="bg1"/>
                          </a:solidFill>
                        </a:rPr>
                        <a:t>pdias</a:t>
                      </a:r>
                      <a:r>
                        <a:rPr lang="es-ES" sz="1100" dirty="0">
                          <a:solidFill>
                            <a:schemeClr val="bg1"/>
                          </a:solidFill>
                        </a:rPr>
                        <a:t> * </a:t>
                      </a:r>
                      <a:r>
                        <a:rPr lang="es-ES" sz="1100" dirty="0" err="1">
                          <a:solidFill>
                            <a:schemeClr val="bg1"/>
                          </a:solidFill>
                        </a:rPr>
                        <a:t>pvdia</a:t>
                      </a:r>
                      <a:r>
                        <a:rPr lang="es-ES" sz="1100" dirty="0">
                          <a:solidFill>
                            <a:schemeClr val="bg1"/>
                          </a:solidFill>
                        </a:rPr>
                        <a:t>) por el porcentaje correspondiente. Devuelve el monto del subsidio.</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3743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88531">
                <a:tc>
                  <a:txBody>
                    <a:bodyPr/>
                    <a:lstStyle/>
                    <a:p>
                      <a:pPr algn="ctr"/>
                      <a:r>
                        <a:rPr lang="es-ES" sz="1050" dirty="0">
                          <a:solidFill>
                            <a:schemeClr val="bg1"/>
                          </a:solidFill>
                        </a:rPr>
                        <a:t>subsidio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STRING</a:t>
                      </a:r>
                      <a:endParaRPr lang="es-CO" sz="1050" dirty="0">
                        <a:solidFill>
                          <a:schemeClr val="bg1"/>
                        </a:solidFill>
                      </a:endParaRPr>
                    </a:p>
                  </a:txBody>
                  <a:tcPr/>
                </a:tc>
                <a:extLst>
                  <a:ext uri="{0D108BD9-81ED-4DB2-BD59-A6C34878D82A}">
                    <a16:rowId xmlns:a16="http://schemas.microsoft.com/office/drawing/2014/main" val="4013569391"/>
                  </a:ext>
                </a:extLst>
              </a:tr>
              <a:tr h="388531">
                <a:tc>
                  <a:txBody>
                    <a:bodyPr/>
                    <a:lstStyle/>
                    <a:p>
                      <a:pPr algn="ctr"/>
                      <a:r>
                        <a:rPr lang="es-CO" sz="1050" dirty="0">
                          <a:solidFill>
                            <a:schemeClr val="bg1"/>
                          </a:solidFill>
                        </a:rPr>
                        <a:t>salario</a:t>
                      </a: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291601830"/>
                  </a:ext>
                </a:extLst>
              </a:tr>
              <a:tr h="388531">
                <a:tc>
                  <a:txBody>
                    <a:bodyPr/>
                    <a:lstStyle/>
                    <a:p>
                      <a:pPr algn="ctr"/>
                      <a:r>
                        <a:rPr lang="es-CO" sz="1050" dirty="0">
                          <a:solidFill>
                            <a:schemeClr val="bg1"/>
                          </a:solidFill>
                        </a:rPr>
                        <a:t>porcentaje</a:t>
                      </a: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181223057"/>
                  </a:ext>
                </a:extLst>
              </a:tr>
            </a:tbl>
          </a:graphicData>
        </a:graphic>
      </p:graphicFrame>
      <p:graphicFrame>
        <p:nvGraphicFramePr>
          <p:cNvPr id="2" name="Tabla 4">
            <a:extLst>
              <a:ext uri="{FF2B5EF4-FFF2-40B4-BE49-F238E27FC236}">
                <a16:creationId xmlns:a16="http://schemas.microsoft.com/office/drawing/2014/main" id="{273D755B-C036-1D5B-BAE1-B8824FFB85D5}"/>
              </a:ext>
            </a:extLst>
          </p:cNvPr>
          <p:cNvGraphicFramePr>
            <a:graphicFrameLocks noGrp="1"/>
          </p:cNvGraphicFramePr>
          <p:nvPr>
            <p:extLst>
              <p:ext uri="{D42A27DB-BD31-4B8C-83A1-F6EECF244321}">
                <p14:modId xmlns:p14="http://schemas.microsoft.com/office/powerpoint/2010/main" val="3383269600"/>
              </p:ext>
            </p:extLst>
          </p:nvPr>
        </p:nvGraphicFramePr>
        <p:xfrm>
          <a:off x="4816108" y="957330"/>
          <a:ext cx="3571988" cy="1698531"/>
        </p:xfrm>
        <a:graphic>
          <a:graphicData uri="http://schemas.openxmlformats.org/drawingml/2006/table">
            <a:tbl>
              <a:tblPr firstRow="1" bandRow="1">
                <a:tableStyleId>{3B4B98B0-60AC-42C2-AFA5-B58CD77FA1E5}</a:tableStyleId>
              </a:tblPr>
              <a:tblGrid>
                <a:gridCol w="1785994">
                  <a:extLst>
                    <a:ext uri="{9D8B030D-6E8A-4147-A177-3AD203B41FA5}">
                      <a16:colId xmlns:a16="http://schemas.microsoft.com/office/drawing/2014/main" val="1637154279"/>
                    </a:ext>
                  </a:extLst>
                </a:gridCol>
                <a:gridCol w="1785994">
                  <a:extLst>
                    <a:ext uri="{9D8B030D-6E8A-4147-A177-3AD203B41FA5}">
                      <a16:colId xmlns:a16="http://schemas.microsoft.com/office/drawing/2014/main" val="3120215241"/>
                    </a:ext>
                  </a:extLst>
                </a:gridCol>
              </a:tblGrid>
              <a:tr h="771842">
                <a:tc gridSpan="2">
                  <a:txBody>
                    <a:bodyPr/>
                    <a:lstStyle/>
                    <a:p>
                      <a:pPr algn="ctr"/>
                      <a:r>
                        <a:rPr lang="es-ES" sz="1000" dirty="0">
                          <a:solidFill>
                            <a:schemeClr val="bg1"/>
                          </a:solidFill>
                        </a:rPr>
                        <a:t> Esta función calcula el pago total descontando los subsidios de salud, pensión y </a:t>
                      </a:r>
                      <a:r>
                        <a:rPr lang="es-ES" sz="1000" dirty="0" err="1">
                          <a:solidFill>
                            <a:schemeClr val="bg1"/>
                          </a:solidFill>
                        </a:rPr>
                        <a:t>arl</a:t>
                      </a:r>
                      <a:r>
                        <a:rPr lang="es-ES" sz="1000" dirty="0">
                          <a:solidFill>
                            <a:schemeClr val="bg1"/>
                          </a:solidFill>
                        </a:rPr>
                        <a:t> del salario total. Utiliza la función subsidios para calcular los subsidios y devuelve el salario total después de los descuentos.</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CO" sz="1050" dirty="0">
                          <a:solidFill>
                            <a:schemeClr val="bg1"/>
                          </a:solidFill>
                        </a:rPr>
                        <a:t>salario</a:t>
                      </a: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CO" sz="1050" dirty="0">
                          <a:solidFill>
                            <a:schemeClr val="bg1"/>
                          </a:solidFill>
                        </a:rPr>
                        <a:t>deducible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624951629"/>
                  </a:ext>
                </a:extLst>
              </a:tr>
            </a:tbl>
          </a:graphicData>
        </a:graphic>
      </p:graphicFrame>
      <p:graphicFrame>
        <p:nvGraphicFramePr>
          <p:cNvPr id="5" name="Tabla 4">
            <a:extLst>
              <a:ext uri="{FF2B5EF4-FFF2-40B4-BE49-F238E27FC236}">
                <a16:creationId xmlns:a16="http://schemas.microsoft.com/office/drawing/2014/main" id="{93C46658-89C9-13B9-783A-FE6F012FD6E3}"/>
              </a:ext>
            </a:extLst>
          </p:cNvPr>
          <p:cNvGraphicFramePr>
            <a:graphicFrameLocks noGrp="1"/>
          </p:cNvGraphicFramePr>
          <p:nvPr>
            <p:extLst>
              <p:ext uri="{D42A27DB-BD31-4B8C-83A1-F6EECF244321}">
                <p14:modId xmlns:p14="http://schemas.microsoft.com/office/powerpoint/2010/main" val="3163819145"/>
              </p:ext>
            </p:extLst>
          </p:nvPr>
        </p:nvGraphicFramePr>
        <p:xfrm>
          <a:off x="4883164" y="3255522"/>
          <a:ext cx="3571988" cy="1718760"/>
        </p:xfrm>
        <a:graphic>
          <a:graphicData uri="http://schemas.openxmlformats.org/drawingml/2006/table">
            <a:tbl>
              <a:tblPr firstRow="1" bandRow="1">
                <a:tableStyleId>{3B4B98B0-60AC-42C2-AFA5-B58CD77FA1E5}</a:tableStyleId>
              </a:tblPr>
              <a:tblGrid>
                <a:gridCol w="1785994">
                  <a:extLst>
                    <a:ext uri="{9D8B030D-6E8A-4147-A177-3AD203B41FA5}">
                      <a16:colId xmlns:a16="http://schemas.microsoft.com/office/drawing/2014/main" val="1637154279"/>
                    </a:ext>
                  </a:extLst>
                </a:gridCol>
                <a:gridCol w="1785994">
                  <a:extLst>
                    <a:ext uri="{9D8B030D-6E8A-4147-A177-3AD203B41FA5}">
                      <a16:colId xmlns:a16="http://schemas.microsoft.com/office/drawing/2014/main" val="3120215241"/>
                    </a:ext>
                  </a:extLst>
                </a:gridCol>
              </a:tblGrid>
              <a:tr h="426462">
                <a:tc gridSpan="2">
                  <a:txBody>
                    <a:bodyPr/>
                    <a:lstStyle/>
                    <a:p>
                      <a:pPr algn="ctr"/>
                      <a:r>
                        <a:rPr lang="es-ES" sz="1000" dirty="0">
                          <a:solidFill>
                            <a:schemeClr val="bg1"/>
                          </a:solidFill>
                        </a:rPr>
                        <a:t>Esta función devuelve la suma de los valores de los subsidios de salud, pensión y </a:t>
                      </a:r>
                      <a:r>
                        <a:rPr lang="es-ES" sz="1000" dirty="0" err="1">
                          <a:solidFill>
                            <a:schemeClr val="bg1"/>
                          </a:solidFill>
                        </a:rPr>
                        <a:t>arl</a:t>
                      </a:r>
                      <a:r>
                        <a:rPr lang="es-ES" sz="1000" dirty="0">
                          <a:solidFill>
                            <a:schemeClr val="bg1"/>
                          </a:solidFill>
                        </a:rPr>
                        <a:t>.</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CO" sz="1050" dirty="0">
                          <a:solidFill>
                            <a:schemeClr val="bg1"/>
                          </a:solidFill>
                        </a:rPr>
                        <a:t>Salud</a:t>
                      </a: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65609">
                <a:tc>
                  <a:txBody>
                    <a:bodyPr/>
                    <a:lstStyle/>
                    <a:p>
                      <a:pPr algn="ctr"/>
                      <a:r>
                        <a:rPr lang="es-ES" sz="1050" dirty="0" err="1">
                          <a:solidFill>
                            <a:schemeClr val="bg1"/>
                          </a:solidFill>
                        </a:rPr>
                        <a:t>pension</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624951629"/>
                  </a:ext>
                </a:extLst>
              </a:tr>
              <a:tr h="365609">
                <a:tc>
                  <a:txBody>
                    <a:bodyPr/>
                    <a:lstStyle/>
                    <a:p>
                      <a:pPr algn="ctr"/>
                      <a:r>
                        <a:rPr lang="es-ES" sz="1050" dirty="0" err="1">
                          <a:solidFill>
                            <a:schemeClr val="bg1"/>
                          </a:solidFill>
                        </a:rPr>
                        <a:t>arl</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418737554"/>
                  </a:ext>
                </a:extLst>
              </a:tr>
            </a:tbl>
          </a:graphicData>
        </a:graphic>
      </p:graphicFrame>
      <p:sp>
        <p:nvSpPr>
          <p:cNvPr id="6" name="Google Shape;2649;p41">
            <a:extLst>
              <a:ext uri="{FF2B5EF4-FFF2-40B4-BE49-F238E27FC236}">
                <a16:creationId xmlns:a16="http://schemas.microsoft.com/office/drawing/2014/main" id="{62439058-6ECF-4E1C-E3CF-D6FB80619FFE}"/>
              </a:ext>
            </a:extLst>
          </p:cNvPr>
          <p:cNvSpPr txBox="1">
            <a:spLocks/>
          </p:cNvSpPr>
          <p:nvPr/>
        </p:nvSpPr>
        <p:spPr>
          <a:xfrm>
            <a:off x="-1363930" y="89001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a:ln>
                  <a:solidFill>
                    <a:sysClr val="windowText" lastClr="000000"/>
                  </a:solidFill>
                </a:ln>
                <a:solidFill>
                  <a:srgbClr val="70E242"/>
                </a:solidFill>
                <a:latin typeface="Passion One" panose="02000506080000020004" pitchFamily="2" charset="0"/>
              </a:rPr>
              <a:t>subsidios</a:t>
            </a:r>
            <a:r>
              <a:rPr lang="es-ES" sz="3200" dirty="0">
                <a:ln>
                  <a:solidFill>
                    <a:sysClr val="windowText" lastClr="000000"/>
                  </a:solidFill>
                </a:ln>
                <a:solidFill>
                  <a:srgbClr val="70E242"/>
                </a:solidFill>
                <a:latin typeface="Passion One" panose="02000506080000020004" pitchFamily="2" charset="0"/>
              </a:rPr>
              <a:t> </a:t>
            </a:r>
          </a:p>
        </p:txBody>
      </p:sp>
      <p:sp>
        <p:nvSpPr>
          <p:cNvPr id="7" name="Google Shape;2649;p41">
            <a:extLst>
              <a:ext uri="{FF2B5EF4-FFF2-40B4-BE49-F238E27FC236}">
                <a16:creationId xmlns:a16="http://schemas.microsoft.com/office/drawing/2014/main" id="{5AE83243-DD96-95CD-A6F1-F2D753372332}"/>
              </a:ext>
            </a:extLst>
          </p:cNvPr>
          <p:cNvSpPr txBox="1">
            <a:spLocks/>
          </p:cNvSpPr>
          <p:nvPr/>
        </p:nvSpPr>
        <p:spPr>
          <a:xfrm>
            <a:off x="2909366" y="445008"/>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pagoTotal</a:t>
            </a:r>
            <a:r>
              <a:rPr lang="es-ES" sz="3200" dirty="0">
                <a:ln>
                  <a:solidFill>
                    <a:sysClr val="windowText" lastClr="000000"/>
                  </a:solidFill>
                </a:ln>
                <a:solidFill>
                  <a:srgbClr val="70E242"/>
                </a:solidFill>
                <a:latin typeface="Passion One" panose="02000506080000020004" pitchFamily="2" charset="0"/>
              </a:rPr>
              <a:t> </a:t>
            </a:r>
          </a:p>
        </p:txBody>
      </p:sp>
      <p:sp>
        <p:nvSpPr>
          <p:cNvPr id="8" name="Google Shape;2649;p41">
            <a:extLst>
              <a:ext uri="{FF2B5EF4-FFF2-40B4-BE49-F238E27FC236}">
                <a16:creationId xmlns:a16="http://schemas.microsoft.com/office/drawing/2014/main" id="{3E7EA932-B38E-C407-171C-BFBD9055ED9D}"/>
              </a:ext>
            </a:extLst>
          </p:cNvPr>
          <p:cNvSpPr txBox="1">
            <a:spLocks/>
          </p:cNvSpPr>
          <p:nvPr/>
        </p:nvSpPr>
        <p:spPr>
          <a:xfrm>
            <a:off x="2622854" y="264566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des</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211267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SUELDO</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695212" y="861577"/>
          <a:ext cx="3888980" cy="3917900"/>
        </p:xfrm>
        <a:graphic>
          <a:graphicData uri="http://schemas.openxmlformats.org/drawingml/2006/table">
            <a:tbl>
              <a:tblPr firstRow="1" bandRow="1">
                <a:tableStyleId>{3B4B98B0-60AC-42C2-AFA5-B58CD77FA1E5}</a:tableStyleId>
              </a:tblPr>
              <a:tblGrid>
                <a:gridCol w="1944490">
                  <a:extLst>
                    <a:ext uri="{9D8B030D-6E8A-4147-A177-3AD203B41FA5}">
                      <a16:colId xmlns:a16="http://schemas.microsoft.com/office/drawing/2014/main" val="1637154279"/>
                    </a:ext>
                  </a:extLst>
                </a:gridCol>
                <a:gridCol w="1944490">
                  <a:extLst>
                    <a:ext uri="{9D8B030D-6E8A-4147-A177-3AD203B41FA5}">
                      <a16:colId xmlns:a16="http://schemas.microsoft.com/office/drawing/2014/main" val="3120215241"/>
                    </a:ext>
                  </a:extLst>
                </a:gridCol>
              </a:tblGrid>
              <a:tr h="1449376">
                <a:tc gridSpan="2">
                  <a:txBody>
                    <a:bodyPr/>
                    <a:lstStyle/>
                    <a:p>
                      <a:pPr algn="ctr"/>
                      <a:r>
                        <a:rPr lang="es-ES" sz="1100" dirty="0">
                          <a:solidFill>
                            <a:schemeClr val="bg1"/>
                          </a:solidFill>
                        </a:rPr>
                        <a:t>DESCRIPCION: El código calcula el sueldo total de un trabajador considerando los descuentos por salud, pensión y ARL (Administradora de Riesgos Laborales), basado en un valor diario de trabajo y el número de días trabajados. Además, proporciona el detalle de cada descuento por separado, así como el sueldo total después de aplicar los descuentos.</a:t>
                      </a:r>
                    </a:p>
                    <a:p>
                      <a:pPr algn="ctr"/>
                      <a:endParaRPr lang="es-ES"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3743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37436">
                <a:tc>
                  <a:txBody>
                    <a:bodyPr/>
                    <a:lstStyle/>
                    <a:p>
                      <a:pPr algn="ctr"/>
                      <a:r>
                        <a:rPr lang="es-ES" sz="1050" dirty="0" err="1">
                          <a:solidFill>
                            <a:schemeClr val="bg1"/>
                          </a:solidFill>
                        </a:rPr>
                        <a:t>valDia</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88531">
                <a:tc>
                  <a:txBody>
                    <a:bodyPr/>
                    <a:lstStyle/>
                    <a:p>
                      <a:pPr algn="ctr"/>
                      <a:r>
                        <a:rPr lang="es-ES" sz="1050" dirty="0" err="1">
                          <a:solidFill>
                            <a:schemeClr val="bg1"/>
                          </a:solidFill>
                        </a:rPr>
                        <a:t>diaTra</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624951629"/>
                  </a:ext>
                </a:extLst>
              </a:tr>
              <a:tr h="388531">
                <a:tc>
                  <a:txBody>
                    <a:bodyPr/>
                    <a:lstStyle/>
                    <a:p>
                      <a:pPr algn="ctr"/>
                      <a:r>
                        <a:rPr lang="es-ES" sz="1050" dirty="0">
                          <a:solidFill>
                            <a:schemeClr val="bg1"/>
                          </a:solidFill>
                        </a:rPr>
                        <a:t>subsidio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STRING</a:t>
                      </a:r>
                      <a:endParaRPr lang="es-CO" sz="1050" dirty="0">
                        <a:solidFill>
                          <a:schemeClr val="bg1"/>
                        </a:solidFill>
                      </a:endParaRPr>
                    </a:p>
                  </a:txBody>
                  <a:tcPr/>
                </a:tc>
                <a:extLst>
                  <a:ext uri="{0D108BD9-81ED-4DB2-BD59-A6C34878D82A}">
                    <a16:rowId xmlns:a16="http://schemas.microsoft.com/office/drawing/2014/main" val="4013569391"/>
                  </a:ext>
                </a:extLst>
              </a:tr>
              <a:tr h="388531">
                <a:tc>
                  <a:txBody>
                    <a:bodyPr/>
                    <a:lstStyle/>
                    <a:p>
                      <a:pPr algn="ctr"/>
                      <a:r>
                        <a:rPr lang="es-CO" sz="1050" dirty="0">
                          <a:solidFill>
                            <a:schemeClr val="bg1"/>
                          </a:solidFill>
                        </a:rPr>
                        <a:t>salario</a:t>
                      </a: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291601830"/>
                  </a:ext>
                </a:extLst>
              </a:tr>
              <a:tr h="388531">
                <a:tc>
                  <a:txBody>
                    <a:bodyPr/>
                    <a:lstStyle/>
                    <a:p>
                      <a:pPr algn="ctr"/>
                      <a:r>
                        <a:rPr lang="es-CO" sz="1050" dirty="0">
                          <a:solidFill>
                            <a:schemeClr val="bg1"/>
                          </a:solidFill>
                        </a:rPr>
                        <a:t>porcentaje</a:t>
                      </a:r>
                    </a:p>
                  </a:txBody>
                  <a:tcPr/>
                </a:tc>
                <a:tc>
                  <a:txBody>
                    <a:bodyPr/>
                    <a:lstStyle/>
                    <a:p>
                      <a:pPr algn="ctr"/>
                      <a:r>
                        <a:rPr lang="es-ES" sz="1050" dirty="0">
                          <a:solidFill>
                            <a:schemeClr val="bg1"/>
                          </a:solidFill>
                        </a:rPr>
                        <a:t>FLOAT</a:t>
                      </a:r>
                      <a:endParaRPr lang="es-CO" sz="1050" dirty="0">
                        <a:solidFill>
                          <a:schemeClr val="bg1"/>
                        </a:solidFill>
                      </a:endParaRPr>
                    </a:p>
                  </a:txBody>
                  <a:tcPr/>
                </a:tc>
                <a:extLst>
                  <a:ext uri="{0D108BD9-81ED-4DB2-BD59-A6C34878D82A}">
                    <a16:rowId xmlns:a16="http://schemas.microsoft.com/office/drawing/2014/main" val="4181223057"/>
                  </a:ext>
                </a:extLst>
              </a:tr>
              <a:tr h="388531">
                <a:tc>
                  <a:txBody>
                    <a:bodyPr/>
                    <a:lstStyle/>
                    <a:p>
                      <a:pPr algn="ctr"/>
                      <a:r>
                        <a:rPr lang="es-CO" sz="1050" dirty="0">
                          <a:solidFill>
                            <a:schemeClr val="bg1"/>
                          </a:solidFill>
                        </a:rPr>
                        <a:t>deducible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680266326"/>
                  </a:ext>
                </a:extLst>
              </a:tr>
            </a:tbl>
          </a:graphicData>
        </a:graphic>
      </p:graphicFrame>
      <p:pic>
        <p:nvPicPr>
          <p:cNvPr id="3" name="Imagen 2">
            <a:extLst>
              <a:ext uri="{FF2B5EF4-FFF2-40B4-BE49-F238E27FC236}">
                <a16:creationId xmlns:a16="http://schemas.microsoft.com/office/drawing/2014/main" id="{68E9C926-75AC-6A2E-E820-BE8A571E65C6}"/>
              </a:ext>
            </a:extLst>
          </p:cNvPr>
          <p:cNvPicPr>
            <a:picLocks noChangeAspect="1"/>
          </p:cNvPicPr>
          <p:nvPr/>
        </p:nvPicPr>
        <p:blipFill>
          <a:blip r:embed="rId3"/>
          <a:stretch>
            <a:fillRect/>
          </a:stretch>
        </p:blipFill>
        <p:spPr>
          <a:xfrm>
            <a:off x="4739421" y="1589184"/>
            <a:ext cx="4014435" cy="2257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223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67206" y="20176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OBTENER EL SUELDO GANADO POR UN TRABAJADOR</a:t>
            </a: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5" name="CuadroTexto 4">
            <a:extLst>
              <a:ext uri="{FF2B5EF4-FFF2-40B4-BE49-F238E27FC236}">
                <a16:creationId xmlns:a16="http://schemas.microsoft.com/office/drawing/2014/main" id="{488BE264-AD06-7094-6B50-D4D637888932}"/>
              </a:ext>
            </a:extLst>
          </p:cNvPr>
          <p:cNvSpPr txBox="1"/>
          <p:nvPr/>
        </p:nvSpPr>
        <p:spPr>
          <a:xfrm>
            <a:off x="502920" y="936599"/>
            <a:ext cx="8247888" cy="3970318"/>
          </a:xfrm>
          <a:prstGeom prst="rect">
            <a:avLst/>
          </a:prstGeom>
          <a:noFill/>
        </p:spPr>
        <p:txBody>
          <a:bodyPr wrap="square">
            <a:spAutoFit/>
          </a:bodyPr>
          <a:lstStyle/>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lang</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charset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UTF-8</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name</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viewport</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content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width</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device-width</a:t>
            </a:r>
            <a:r>
              <a:rPr lang="es-CO" sz="1050" b="0" dirty="0">
                <a:solidFill>
                  <a:srgbClr val="F1FA8C"/>
                </a:solidFill>
                <a:effectLst/>
                <a:latin typeface="Consolas" panose="020B0609020204030204" pitchFamily="49" charset="0"/>
              </a:rPr>
              <a:t>, </a:t>
            </a:r>
            <a:r>
              <a:rPr lang="es-CO" sz="1050" b="0" dirty="0" err="1">
                <a:solidFill>
                  <a:srgbClr val="F1FA8C"/>
                </a:solidFill>
                <a:effectLst/>
                <a:latin typeface="Consolas" panose="020B0609020204030204" pitchFamily="49" charset="0"/>
              </a:rPr>
              <a:t>initial-scale</a:t>
            </a:r>
            <a:r>
              <a:rPr lang="es-CO" sz="1050" b="0" dirty="0">
                <a:solidFill>
                  <a:srgbClr val="F1FA8C"/>
                </a:solidFill>
                <a:effectLst/>
                <a:latin typeface="Consolas" panose="020B0609020204030204" pitchFamily="49" charset="0"/>
              </a:rPr>
              <a:t>=1.0</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r>
              <a:rPr lang="es-CO" sz="1050" b="0" dirty="0" err="1">
                <a:solidFill>
                  <a:srgbClr val="F8F8F2"/>
                </a:solidFill>
                <a:effectLst/>
                <a:latin typeface="Consolas" panose="020B0609020204030204" pitchFamily="49" charset="0"/>
              </a:rPr>
              <a:t>Document</a:t>
            </a:r>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src</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./8F.js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50000</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28</a:t>
            </a:r>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valor por día de trabajo es de: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sueldo sin descuento es de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descuento de salud es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50FA7B"/>
                </a:solidFill>
                <a:effectLst/>
                <a:latin typeface="Consolas" panose="020B0609020204030204" pitchFamily="49" charset="0"/>
              </a:rPr>
              <a:t>subsidios</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salud</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descuento de pensión es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50FA7B"/>
                </a:solidFill>
                <a:effectLst/>
                <a:latin typeface="Consolas" panose="020B0609020204030204" pitchFamily="49" charset="0"/>
              </a:rPr>
              <a:t>subsidios</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pension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descuento de la ARL es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50FA7B"/>
                </a:solidFill>
                <a:effectLst/>
                <a:latin typeface="Consolas" panose="020B0609020204030204" pitchFamily="49" charset="0"/>
              </a:rPr>
              <a:t>subsidios</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arl</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sueldo total es de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50FA7B"/>
                </a:solidFill>
                <a:effectLst/>
                <a:latin typeface="Consolas" panose="020B0609020204030204" pitchFamily="49" charset="0"/>
              </a:rPr>
              <a:t>pagoTotal</a:t>
            </a:r>
            <a:r>
              <a:rPr lang="es-CO" sz="1050" b="0" dirty="0">
                <a:solidFill>
                  <a:srgbClr val="F8F8F2"/>
                </a:solidFill>
                <a:effectLst/>
                <a:latin typeface="Consolas" panose="020B0609020204030204" pitchFamily="49" charset="0"/>
              </a:rPr>
              <a:t>(</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El total de los descuentos es de $</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50FA7B"/>
                </a:solidFill>
                <a:effectLst/>
                <a:latin typeface="Consolas" panose="020B0609020204030204" pitchFamily="49" charset="0"/>
              </a:rPr>
              <a:t>des</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subsidios</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salud</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 </a:t>
            </a:r>
            <a:r>
              <a:rPr lang="es-CO" sz="1050" b="0" dirty="0">
                <a:solidFill>
                  <a:srgbClr val="50FA7B"/>
                </a:solidFill>
                <a:effectLst/>
                <a:latin typeface="Consolas" panose="020B0609020204030204" pitchFamily="49" charset="0"/>
              </a:rPr>
              <a:t>subsidios</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pension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 </a:t>
            </a:r>
            <a:r>
              <a:rPr lang="es-CO" sz="1050" b="0" dirty="0">
                <a:solidFill>
                  <a:srgbClr val="50FA7B"/>
                </a:solidFill>
                <a:effectLst/>
                <a:latin typeface="Consolas" panose="020B0609020204030204" pitchFamily="49" charset="0"/>
              </a:rPr>
              <a:t>subsidios</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arl</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diaTra</a:t>
            </a:r>
            <a:r>
              <a:rPr lang="es-CO" sz="1050" b="0" dirty="0">
                <a:solidFill>
                  <a:srgbClr val="F8F8F2"/>
                </a:solidFill>
                <a:effectLst/>
                <a:latin typeface="Consolas" panose="020B0609020204030204" pitchFamily="49" charset="0"/>
              </a:rPr>
              <a:t>, </a:t>
            </a:r>
            <a:r>
              <a:rPr lang="es-CO" sz="1050" b="0" dirty="0" err="1">
                <a:solidFill>
                  <a:srgbClr val="F8F8F2"/>
                </a:solidFill>
                <a:effectLst/>
                <a:latin typeface="Consolas" panose="020B0609020204030204" pitchFamily="49" charset="0"/>
              </a:rPr>
              <a:t>valDia</a:t>
            </a:r>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277861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HOLA MUNDO</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061314" y="6298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10" name="CuadroTexto 9">
            <a:extLst>
              <a:ext uri="{FF2B5EF4-FFF2-40B4-BE49-F238E27FC236}">
                <a16:creationId xmlns:a16="http://schemas.microsoft.com/office/drawing/2014/main" id="{E261148F-2F7E-78CE-2AB7-CA70C949D035}"/>
              </a:ext>
            </a:extLst>
          </p:cNvPr>
          <p:cNvSpPr txBox="1"/>
          <p:nvPr/>
        </p:nvSpPr>
        <p:spPr>
          <a:xfrm>
            <a:off x="877824" y="975491"/>
            <a:ext cx="3791712" cy="4616648"/>
          </a:xfrm>
          <a:prstGeom prst="rect">
            <a:avLst/>
          </a:prstGeom>
          <a:noFill/>
        </p:spPr>
        <p:txBody>
          <a:bodyPr wrap="square">
            <a:spAutoFit/>
          </a:bodyPr>
          <a:lstStyle/>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DOCTYPE</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lang</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en</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charset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UTF-8</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name</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viewport</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content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width</a:t>
            </a:r>
            <a:r>
              <a:rPr lang="es-CO" b="0" dirty="0">
                <a:solidFill>
                  <a:srgbClr val="F1FA8C"/>
                </a:solidFill>
                <a:effectLst/>
                <a:latin typeface="Consolas" panose="020B0609020204030204" pitchFamily="49" charset="0"/>
              </a:rPr>
              <a:t>=</a:t>
            </a:r>
            <a:r>
              <a:rPr lang="es-CO" b="0" dirty="0" err="1">
                <a:solidFill>
                  <a:srgbClr val="F1FA8C"/>
                </a:solidFill>
                <a:effectLst/>
                <a:latin typeface="Consolas" panose="020B0609020204030204" pitchFamily="49" charset="0"/>
              </a:rPr>
              <a:t>device-width</a:t>
            </a:r>
            <a:r>
              <a:rPr lang="es-CO" b="0" dirty="0">
                <a:solidFill>
                  <a:srgbClr val="F1FA8C"/>
                </a:solidFill>
                <a:effectLst/>
                <a:latin typeface="Consolas" panose="020B0609020204030204" pitchFamily="49" charset="0"/>
              </a:rPr>
              <a:t>, </a:t>
            </a:r>
            <a:r>
              <a:rPr lang="es-CO" b="0" dirty="0" err="1">
                <a:solidFill>
                  <a:srgbClr val="F1FA8C"/>
                </a:solidFill>
                <a:effectLst/>
                <a:latin typeface="Consolas" panose="020B0609020204030204" pitchFamily="49" charset="0"/>
              </a:rPr>
              <a:t>initial-scale</a:t>
            </a:r>
            <a:r>
              <a:rPr lang="es-CO" b="0" dirty="0">
                <a:solidFill>
                  <a:srgbClr val="F1FA8C"/>
                </a:solidFill>
                <a:effectLst/>
                <a:latin typeface="Consolas" panose="020B0609020204030204" pitchFamily="49" charset="0"/>
              </a:rPr>
              <a:t>=1.0</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&gt;Saludo&lt;/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src</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./1F.js</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console</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log</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saludar</a:t>
            </a:r>
            <a:r>
              <a:rPr lang="es-CO" b="0" dirty="0">
                <a:solidFill>
                  <a:srgbClr val="F8F8F2"/>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¡Hola! mundo</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console</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log</a:t>
            </a:r>
            <a:r>
              <a:rPr lang="es-CO" b="0" dirty="0">
                <a:solidFill>
                  <a:srgbClr val="F8F8F2"/>
                </a:solidFill>
                <a:effectLst/>
                <a:latin typeface="Consolas" panose="020B0609020204030204" pitchFamily="49" charset="0"/>
              </a:rPr>
              <a:t>(</a:t>
            </a:r>
            <a:r>
              <a:rPr lang="es-CO" b="0" dirty="0" err="1">
                <a:solidFill>
                  <a:srgbClr val="50FA7B"/>
                </a:solidFill>
                <a:effectLst/>
                <a:latin typeface="Consolas" panose="020B0609020204030204" pitchFamily="49" charset="0"/>
              </a:rPr>
              <a:t>saludarExp</a:t>
            </a:r>
            <a:r>
              <a:rPr lang="es-CO" b="0" dirty="0">
                <a:solidFill>
                  <a:srgbClr val="F8F8F2"/>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¡Hola!</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a:p>
            <a:br>
              <a:rPr lang="es-CO" b="0" dirty="0">
                <a:solidFill>
                  <a:srgbClr val="F8F8F2"/>
                </a:solidFill>
                <a:effectLst/>
                <a:latin typeface="Consolas" panose="020B0609020204030204" pitchFamily="49" charset="0"/>
              </a:rPr>
            </a:br>
            <a:endParaRPr lang="es-CO" b="0" dirty="0">
              <a:solidFill>
                <a:srgbClr val="F8F8F2"/>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F2E7EB8C-982B-7ADF-43CE-F7BA4BDBC980}"/>
              </a:ext>
            </a:extLst>
          </p:cNvPr>
          <p:cNvSpPr txBox="1"/>
          <p:nvPr/>
        </p:nvSpPr>
        <p:spPr>
          <a:xfrm>
            <a:off x="4794504" y="1121950"/>
            <a:ext cx="8247888" cy="2462213"/>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saludar</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psaludar</a:t>
            </a:r>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mensaje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i="1" dirty="0" err="1">
                <a:solidFill>
                  <a:srgbClr val="FFB86C"/>
                </a:solidFill>
                <a:effectLst/>
                <a:latin typeface="Consolas" panose="020B0609020204030204" pitchFamily="49" charset="0"/>
              </a:rPr>
              <a:t>psaludar</a:t>
            </a:r>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mensaje;</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saludarExp</a:t>
            </a:r>
            <a:r>
              <a:rPr lang="es-CO" b="0" dirty="0">
                <a:solidFill>
                  <a:srgbClr val="F8F8F2"/>
                </a:solidFill>
                <a:effectLst/>
                <a:latin typeface="Consolas" panose="020B0609020204030204" pitchFamily="49" charset="0"/>
              </a:rPr>
              <a:t>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psaludar</a:t>
            </a:r>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mensaje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i="1" dirty="0" err="1">
                <a:solidFill>
                  <a:srgbClr val="FFB86C"/>
                </a:solidFill>
                <a:effectLst/>
                <a:latin typeface="Consolas" panose="020B0609020204030204" pitchFamily="49" charset="0"/>
              </a:rPr>
              <a:t>psaludar</a:t>
            </a:r>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mensaje;</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endParaRPr lang="es-CO"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5684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67206" y="20176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OBTENER EL SUELDO GANADO POR UN TRABAJADOR</a:t>
            </a: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B22AFA36-947C-CA06-9D02-518131A05C5E}"/>
              </a:ext>
            </a:extLst>
          </p:cNvPr>
          <p:cNvSpPr txBox="1"/>
          <p:nvPr/>
        </p:nvSpPr>
        <p:spPr>
          <a:xfrm>
            <a:off x="649224" y="871472"/>
            <a:ext cx="8247888" cy="4385816"/>
          </a:xfrm>
          <a:prstGeom prst="rect">
            <a:avLst/>
          </a:prstGeom>
          <a:noFill/>
        </p:spPr>
        <p:txBody>
          <a:bodyPr wrap="square">
            <a:spAutoFit/>
          </a:bodyPr>
          <a:lstStyle/>
          <a:p>
            <a:r>
              <a:rPr lang="es-CO" sz="900" b="0" dirty="0" err="1">
                <a:solidFill>
                  <a:srgbClr val="FF79C6"/>
                </a:solidFill>
                <a:effectLst/>
                <a:latin typeface="Consolas" panose="020B0609020204030204" pitchFamily="49" charset="0"/>
              </a:rPr>
              <a:t>function</a:t>
            </a:r>
            <a:r>
              <a:rPr lang="es-CO" sz="900" b="0" dirty="0">
                <a:solidFill>
                  <a:srgbClr val="F8F8F2"/>
                </a:solidFill>
                <a:effectLst/>
                <a:latin typeface="Consolas" panose="020B0609020204030204" pitchFamily="49" charset="0"/>
              </a:rPr>
              <a:t> </a:t>
            </a:r>
            <a:r>
              <a:rPr lang="es-CO" sz="900" b="0" dirty="0">
                <a:solidFill>
                  <a:srgbClr val="50FA7B"/>
                </a:solidFill>
                <a:effectLst/>
                <a:latin typeface="Consolas" panose="020B0609020204030204" pitchFamily="49" charset="0"/>
              </a:rPr>
              <a:t>subsidios</a:t>
            </a:r>
            <a:r>
              <a:rPr lang="es-CO" sz="900" b="0" dirty="0">
                <a:solidFill>
                  <a:srgbClr val="F8F8F2"/>
                </a:solidFill>
                <a:effectLst/>
                <a:latin typeface="Consolas" panose="020B0609020204030204" pitchFamily="49" charset="0"/>
              </a:rPr>
              <a:t>(</a:t>
            </a:r>
            <a:r>
              <a:rPr lang="es-CO" sz="900" b="0" i="1" dirty="0" err="1">
                <a:solidFill>
                  <a:srgbClr val="FFB86C"/>
                </a:solidFill>
                <a:effectLst/>
                <a:latin typeface="Consolas" panose="020B0609020204030204" pitchFamily="49" charset="0"/>
              </a:rPr>
              <a:t>psubsidio</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subsidio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psubsidio</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salario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porcentaje;</a:t>
            </a:r>
          </a:p>
          <a:p>
            <a:br>
              <a:rPr lang="es-CO" sz="900" b="0" dirty="0">
                <a:solidFill>
                  <a:srgbClr val="F8F8F2"/>
                </a:solidFill>
                <a:effectLst/>
                <a:latin typeface="Consolas" panose="020B0609020204030204" pitchFamily="49" charset="0"/>
              </a:rPr>
            </a:b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switch</a:t>
            </a:r>
            <a:r>
              <a:rPr lang="es-CO" sz="900" b="0" dirty="0">
                <a:solidFill>
                  <a:srgbClr val="F8F8F2"/>
                </a:solidFill>
                <a:effectLst/>
                <a:latin typeface="Consolas" panose="020B0609020204030204" pitchFamily="49" charset="0"/>
              </a:rPr>
              <a:t> (subsidio) {</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case</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salud</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porcentaje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0.12</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break</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case</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pension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porcentaje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0.16</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break</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case</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arl</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porcentaje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0.052</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break</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default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No hay más subsidios</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p>
          <a:p>
            <a:br>
              <a:rPr lang="es-CO" sz="900" b="0" dirty="0">
                <a:solidFill>
                  <a:srgbClr val="F8F8F2"/>
                </a:solidFill>
                <a:effectLst/>
                <a:latin typeface="Consolas" panose="020B0609020204030204" pitchFamily="49" charset="0"/>
              </a:rPr>
            </a:br>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salario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porcentaje;</a:t>
            </a:r>
          </a:p>
          <a:p>
            <a:r>
              <a:rPr lang="es-CO" sz="900" b="0" dirty="0">
                <a:solidFill>
                  <a:srgbClr val="F8F8F2"/>
                </a:solidFill>
                <a:effectLst/>
                <a:latin typeface="Consolas" panose="020B0609020204030204" pitchFamily="49" charset="0"/>
              </a:rPr>
              <a:t>}</a:t>
            </a:r>
          </a:p>
          <a:p>
            <a:br>
              <a:rPr lang="es-CO" sz="900" b="0" dirty="0">
                <a:solidFill>
                  <a:srgbClr val="F8F8F2"/>
                </a:solidFill>
                <a:effectLst/>
                <a:latin typeface="Consolas" panose="020B0609020204030204" pitchFamily="49" charset="0"/>
              </a:rPr>
            </a:br>
            <a:r>
              <a:rPr lang="es-CO" sz="900" b="0" dirty="0" err="1">
                <a:solidFill>
                  <a:srgbClr val="FF79C6"/>
                </a:solidFill>
                <a:effectLst/>
                <a:latin typeface="Consolas" panose="020B0609020204030204" pitchFamily="49" charset="0"/>
              </a:rPr>
              <a:t>function</a:t>
            </a:r>
            <a:r>
              <a:rPr lang="es-CO" sz="900" b="0" dirty="0">
                <a:solidFill>
                  <a:srgbClr val="F8F8F2"/>
                </a:solidFill>
                <a:effectLst/>
                <a:latin typeface="Consolas" panose="020B0609020204030204" pitchFamily="49" charset="0"/>
              </a:rPr>
              <a:t> </a:t>
            </a:r>
            <a:r>
              <a:rPr lang="es-CO" sz="900" b="0" dirty="0" err="1">
                <a:solidFill>
                  <a:srgbClr val="50FA7B"/>
                </a:solidFill>
                <a:effectLst/>
                <a:latin typeface="Consolas" panose="020B0609020204030204" pitchFamily="49" charset="0"/>
              </a:rPr>
              <a:t>pagoTotal</a:t>
            </a:r>
            <a:r>
              <a:rPr lang="es-CO" sz="900" b="0" dirty="0">
                <a:solidFill>
                  <a:srgbClr val="F8F8F2"/>
                </a:solidFill>
                <a:effectLst/>
                <a:latin typeface="Consolas" panose="020B0609020204030204" pitchFamily="49" charset="0"/>
              </a:rPr>
              <a:t>(</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salario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deducible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50FA7B"/>
                </a:solidFill>
                <a:effectLst/>
                <a:latin typeface="Consolas" panose="020B0609020204030204" pitchFamily="49" charset="0"/>
              </a:rPr>
              <a:t>subsidios</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salud</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50FA7B"/>
                </a:solidFill>
                <a:effectLst/>
                <a:latin typeface="Consolas" panose="020B0609020204030204" pitchFamily="49" charset="0"/>
              </a:rPr>
              <a:t>subsidios</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pension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50FA7B"/>
                </a:solidFill>
                <a:effectLst/>
                <a:latin typeface="Consolas" panose="020B0609020204030204" pitchFamily="49" charset="0"/>
              </a:rPr>
              <a:t>subsidios</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arl</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pdias</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pvdia</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salario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deducible;</a:t>
            </a:r>
          </a:p>
          <a:p>
            <a:r>
              <a:rPr lang="es-CO" sz="900" b="0" dirty="0">
                <a:solidFill>
                  <a:srgbClr val="F8F8F2"/>
                </a:solidFill>
                <a:effectLst/>
                <a:latin typeface="Consolas" panose="020B0609020204030204" pitchFamily="49" charset="0"/>
              </a:rPr>
              <a:t>}</a:t>
            </a:r>
          </a:p>
          <a:p>
            <a:br>
              <a:rPr lang="es-CO" sz="900" b="0" dirty="0">
                <a:solidFill>
                  <a:srgbClr val="F8F8F2"/>
                </a:solidFill>
                <a:effectLst/>
                <a:latin typeface="Consolas" panose="020B0609020204030204" pitchFamily="49" charset="0"/>
              </a:rPr>
            </a:br>
            <a:r>
              <a:rPr lang="es-CO" sz="900" b="0" dirty="0" err="1">
                <a:solidFill>
                  <a:srgbClr val="FF79C6"/>
                </a:solidFill>
                <a:effectLst/>
                <a:latin typeface="Consolas" panose="020B0609020204030204" pitchFamily="49" charset="0"/>
              </a:rPr>
              <a:t>function</a:t>
            </a:r>
            <a:r>
              <a:rPr lang="es-CO" sz="900" b="0" dirty="0">
                <a:solidFill>
                  <a:srgbClr val="F8F8F2"/>
                </a:solidFill>
                <a:effectLst/>
                <a:latin typeface="Consolas" panose="020B0609020204030204" pitchFamily="49" charset="0"/>
              </a:rPr>
              <a:t> </a:t>
            </a:r>
            <a:r>
              <a:rPr lang="es-CO" sz="900" b="0" dirty="0">
                <a:solidFill>
                  <a:srgbClr val="50FA7B"/>
                </a:solidFill>
                <a:effectLst/>
                <a:latin typeface="Consolas" panose="020B0609020204030204" pitchFamily="49" charset="0"/>
              </a:rPr>
              <a:t>des</a:t>
            </a:r>
            <a:r>
              <a:rPr lang="es-CO" sz="900" b="0" dirty="0">
                <a:solidFill>
                  <a:srgbClr val="F8F8F2"/>
                </a:solidFill>
                <a:effectLst/>
                <a:latin typeface="Consolas" panose="020B0609020204030204" pitchFamily="49" charset="0"/>
              </a:rPr>
              <a:t>(</a:t>
            </a:r>
            <a:r>
              <a:rPr lang="es-CO" sz="900" b="0" i="1" dirty="0">
                <a:solidFill>
                  <a:srgbClr val="FFB86C"/>
                </a:solidFill>
                <a:effectLst/>
                <a:latin typeface="Consolas" panose="020B0609020204030204" pitchFamily="49" charset="0"/>
              </a:rPr>
              <a:t>salud</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pension</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arl</a:t>
            </a:r>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a:t>
            </a:r>
            <a:r>
              <a:rPr lang="es-CO" sz="900" b="0" i="1" dirty="0">
                <a:solidFill>
                  <a:srgbClr val="FFB86C"/>
                </a:solidFill>
                <a:effectLst/>
                <a:latin typeface="Consolas" panose="020B0609020204030204" pitchFamily="49" charset="0"/>
              </a:rPr>
              <a:t>salud</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pension</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FFB86C"/>
                </a:solidFill>
                <a:effectLst/>
                <a:latin typeface="Consolas" panose="020B0609020204030204" pitchFamily="49" charset="0"/>
              </a:rPr>
              <a:t>arl</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893372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SI ES MAYOR DE EDAD</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3691247663"/>
              </p:ext>
            </p:extLst>
          </p:nvPr>
        </p:nvGraphicFramePr>
        <p:xfrm>
          <a:off x="934407" y="1913531"/>
          <a:ext cx="3492448" cy="2179498"/>
        </p:xfrm>
        <a:graphic>
          <a:graphicData uri="http://schemas.openxmlformats.org/drawingml/2006/table">
            <a:tbl>
              <a:tblPr firstRow="1" bandRow="1">
                <a:tableStyleId>{3B4B98B0-60AC-42C2-AFA5-B58CD77FA1E5}</a:tableStyleId>
              </a:tblPr>
              <a:tblGrid>
                <a:gridCol w="1746224">
                  <a:extLst>
                    <a:ext uri="{9D8B030D-6E8A-4147-A177-3AD203B41FA5}">
                      <a16:colId xmlns:a16="http://schemas.microsoft.com/office/drawing/2014/main" val="1637154279"/>
                    </a:ext>
                  </a:extLst>
                </a:gridCol>
                <a:gridCol w="1746224">
                  <a:extLst>
                    <a:ext uri="{9D8B030D-6E8A-4147-A177-3AD203B41FA5}">
                      <a16:colId xmlns:a16="http://schemas.microsoft.com/office/drawing/2014/main" val="3120215241"/>
                    </a:ext>
                  </a:extLst>
                </a:gridCol>
              </a:tblGrid>
              <a:tr h="1200759">
                <a:tc gridSpan="2">
                  <a:txBody>
                    <a:bodyPr/>
                    <a:lstStyle/>
                    <a:p>
                      <a:pPr algn="ctr"/>
                      <a:r>
                        <a:rPr lang="es-ES" sz="1100" dirty="0">
                          <a:solidFill>
                            <a:schemeClr val="bg1"/>
                          </a:solidFill>
                        </a:rPr>
                        <a:t>Esta función toma un parámetro </a:t>
                      </a:r>
                      <a:r>
                        <a:rPr lang="es-ES" sz="1100" dirty="0" err="1">
                          <a:solidFill>
                            <a:schemeClr val="bg1"/>
                          </a:solidFill>
                        </a:rPr>
                        <a:t>pedad</a:t>
                      </a:r>
                      <a:r>
                        <a:rPr lang="es-ES" sz="1100" dirty="0">
                          <a:solidFill>
                            <a:schemeClr val="bg1"/>
                          </a:solidFill>
                        </a:rPr>
                        <a:t> que representa la edad de una persona. Luego, verifica si la edad es mayor que 17. Si es así, devuelve un mensaje indicando que la persona es mayor de edad. Si no, devuelve un mensaje indicando que la persona es menor de edad.</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438643">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540096">
                <a:tc>
                  <a:txBody>
                    <a:bodyPr/>
                    <a:lstStyle/>
                    <a:p>
                      <a:pPr algn="ctr"/>
                      <a:r>
                        <a:rPr lang="es-ES" sz="1050" dirty="0">
                          <a:solidFill>
                            <a:schemeClr val="bg1"/>
                          </a:solidFill>
                        </a:rPr>
                        <a:t>edad</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2" name="Google Shape;2649;p41">
            <a:extLst>
              <a:ext uri="{FF2B5EF4-FFF2-40B4-BE49-F238E27FC236}">
                <a16:creationId xmlns:a16="http://schemas.microsoft.com/office/drawing/2014/main" id="{B860CD3C-F926-F674-3870-EC2744A39DE5}"/>
              </a:ext>
            </a:extLst>
          </p:cNvPr>
          <p:cNvSpPr txBox="1">
            <a:spLocks/>
          </p:cNvSpPr>
          <p:nvPr/>
        </p:nvSpPr>
        <p:spPr>
          <a:xfrm>
            <a:off x="-1189759" y="135447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mayEdad</a:t>
            </a:r>
            <a:r>
              <a:rPr lang="es-ES" sz="3200" dirty="0">
                <a:ln>
                  <a:solidFill>
                    <a:sysClr val="windowText" lastClr="000000"/>
                  </a:solidFill>
                </a:ln>
                <a:solidFill>
                  <a:srgbClr val="70E242"/>
                </a:solidFill>
                <a:latin typeface="Passion One" panose="02000506080000020004" pitchFamily="2" charset="0"/>
              </a:rPr>
              <a:t> </a:t>
            </a:r>
          </a:p>
        </p:txBody>
      </p:sp>
      <p:graphicFrame>
        <p:nvGraphicFramePr>
          <p:cNvPr id="5" name="Tabla 4">
            <a:extLst>
              <a:ext uri="{FF2B5EF4-FFF2-40B4-BE49-F238E27FC236}">
                <a16:creationId xmlns:a16="http://schemas.microsoft.com/office/drawing/2014/main" id="{0E681A23-650D-71D8-AC09-58B7BB943571}"/>
              </a:ext>
            </a:extLst>
          </p:cNvPr>
          <p:cNvGraphicFramePr>
            <a:graphicFrameLocks noGrp="1"/>
          </p:cNvGraphicFramePr>
          <p:nvPr>
            <p:extLst>
              <p:ext uri="{D42A27DB-BD31-4B8C-83A1-F6EECF244321}">
                <p14:modId xmlns:p14="http://schemas.microsoft.com/office/powerpoint/2010/main" val="441758873"/>
              </p:ext>
            </p:extLst>
          </p:nvPr>
        </p:nvGraphicFramePr>
        <p:xfrm>
          <a:off x="4920343" y="1935301"/>
          <a:ext cx="3396342" cy="2085155"/>
        </p:xfrm>
        <a:graphic>
          <a:graphicData uri="http://schemas.openxmlformats.org/drawingml/2006/table">
            <a:tbl>
              <a:tblPr firstRow="1" bandRow="1">
                <a:tableStyleId>{3B4B98B0-60AC-42C2-AFA5-B58CD77FA1E5}</a:tableStyleId>
              </a:tblPr>
              <a:tblGrid>
                <a:gridCol w="1698171">
                  <a:extLst>
                    <a:ext uri="{9D8B030D-6E8A-4147-A177-3AD203B41FA5}">
                      <a16:colId xmlns:a16="http://schemas.microsoft.com/office/drawing/2014/main" val="1637154279"/>
                    </a:ext>
                  </a:extLst>
                </a:gridCol>
                <a:gridCol w="1698171">
                  <a:extLst>
                    <a:ext uri="{9D8B030D-6E8A-4147-A177-3AD203B41FA5}">
                      <a16:colId xmlns:a16="http://schemas.microsoft.com/office/drawing/2014/main" val="3120215241"/>
                    </a:ext>
                  </a:extLst>
                </a:gridCol>
              </a:tblGrid>
              <a:tr h="1062723">
                <a:tc gridSpan="2">
                  <a:txBody>
                    <a:bodyPr/>
                    <a:lstStyle/>
                    <a:p>
                      <a:pPr algn="ctr"/>
                      <a:r>
                        <a:rPr lang="es-ES" sz="1100" dirty="0">
                          <a:solidFill>
                            <a:schemeClr val="bg1"/>
                          </a:solidFill>
                        </a:rPr>
                        <a:t>Al igual que la función </a:t>
                      </a:r>
                      <a:r>
                        <a:rPr lang="es-ES" sz="1100" dirty="0" err="1">
                          <a:solidFill>
                            <a:schemeClr val="bg1"/>
                          </a:solidFill>
                        </a:rPr>
                        <a:t>mayEdad</a:t>
                      </a:r>
                      <a:r>
                        <a:rPr lang="es-ES" sz="1100" dirty="0">
                          <a:solidFill>
                            <a:schemeClr val="bg1"/>
                          </a:solidFill>
                        </a:rPr>
                        <a:t>, esta función toma un parámetro </a:t>
                      </a:r>
                      <a:r>
                        <a:rPr lang="es-ES" sz="1100" dirty="0" err="1">
                          <a:solidFill>
                            <a:schemeClr val="bg1"/>
                          </a:solidFill>
                        </a:rPr>
                        <a:t>pedad</a:t>
                      </a:r>
                      <a:r>
                        <a:rPr lang="es-ES" sz="1100" dirty="0">
                          <a:solidFill>
                            <a:schemeClr val="bg1"/>
                          </a:solidFill>
                        </a:rPr>
                        <a:t> que representa la edad de una persona. Luego, verifica si la edad es mayor que 17 y devuelve un mensaje similar dependiendo del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458225">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564207">
                <a:tc>
                  <a:txBody>
                    <a:bodyPr/>
                    <a:lstStyle/>
                    <a:p>
                      <a:pPr algn="ctr"/>
                      <a:r>
                        <a:rPr lang="es-ES" sz="1050" dirty="0">
                          <a:solidFill>
                            <a:schemeClr val="bg1"/>
                          </a:solidFill>
                        </a:rPr>
                        <a:t>edad</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EF743970-1189-4C21-D027-671A089131A9}"/>
              </a:ext>
            </a:extLst>
          </p:cNvPr>
          <p:cNvSpPr txBox="1">
            <a:spLocks/>
          </p:cNvSpPr>
          <p:nvPr/>
        </p:nvSpPr>
        <p:spPr>
          <a:xfrm>
            <a:off x="2837956" y="134721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mayEdadExp</a:t>
            </a:r>
            <a:r>
              <a:rPr lang="es-ES" sz="3200" dirty="0">
                <a:ln>
                  <a:solidFill>
                    <a:sysClr val="windowText" lastClr="000000"/>
                  </a:solidFill>
                </a:ln>
                <a:solidFill>
                  <a:srgbClr val="70E242"/>
                </a:solidFill>
                <a:latin typeface="Passion One" panose="02000506080000020004" pitchFamily="2" charset="0"/>
              </a:rPr>
              <a:t> </a:t>
            </a:r>
          </a:p>
        </p:txBody>
      </p:sp>
    </p:spTree>
    <p:extLst>
      <p:ext uri="{BB962C8B-B14F-4D97-AF65-F5344CB8AC3E}">
        <p14:creationId xmlns:p14="http://schemas.microsoft.com/office/powerpoint/2010/main" val="245464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SI ES MAYOR DE EDAD</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1573036" y="1042674"/>
          <a:ext cx="5864084" cy="1066790"/>
        </p:xfrm>
        <a:graphic>
          <a:graphicData uri="http://schemas.openxmlformats.org/drawingml/2006/table">
            <a:tbl>
              <a:tblPr firstRow="1" bandRow="1">
                <a:tableStyleId>{3B4B98B0-60AC-42C2-AFA5-B58CD77FA1E5}</a:tableStyleId>
              </a:tblPr>
              <a:tblGrid>
                <a:gridCol w="2932042">
                  <a:extLst>
                    <a:ext uri="{9D8B030D-6E8A-4147-A177-3AD203B41FA5}">
                      <a16:colId xmlns:a16="http://schemas.microsoft.com/office/drawing/2014/main" val="1637154279"/>
                    </a:ext>
                  </a:extLst>
                </a:gridCol>
                <a:gridCol w="2932042">
                  <a:extLst>
                    <a:ext uri="{9D8B030D-6E8A-4147-A177-3AD203B41FA5}">
                      <a16:colId xmlns:a16="http://schemas.microsoft.com/office/drawing/2014/main" val="3120215241"/>
                    </a:ext>
                  </a:extLst>
                </a:gridCol>
              </a:tblGrid>
              <a:tr h="505710">
                <a:tc gridSpan="2">
                  <a:txBody>
                    <a:bodyPr/>
                    <a:lstStyle/>
                    <a:p>
                      <a:pPr algn="ctr"/>
                      <a:r>
                        <a:rPr lang="es-ES" sz="1100" dirty="0">
                          <a:solidFill>
                            <a:schemeClr val="bg1"/>
                          </a:solidFill>
                        </a:rPr>
                        <a:t>DESCRIPCION: El código imprime en la consola del navegador si una persona es mayor de edad o no, según la edad proporcionada.</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edad</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pic>
        <p:nvPicPr>
          <p:cNvPr id="3" name="Imagen 2">
            <a:extLst>
              <a:ext uri="{FF2B5EF4-FFF2-40B4-BE49-F238E27FC236}">
                <a16:creationId xmlns:a16="http://schemas.microsoft.com/office/drawing/2014/main" id="{5412DB98-B056-0261-E226-49A0CF32E953}"/>
              </a:ext>
            </a:extLst>
          </p:cNvPr>
          <p:cNvPicPr>
            <a:picLocks noChangeAspect="1"/>
          </p:cNvPicPr>
          <p:nvPr/>
        </p:nvPicPr>
        <p:blipFill>
          <a:blip r:embed="rId3"/>
          <a:stretch>
            <a:fillRect/>
          </a:stretch>
        </p:blipFill>
        <p:spPr>
          <a:xfrm>
            <a:off x="1548712" y="2671473"/>
            <a:ext cx="5839640" cy="140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39392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SI ES MAYOR DE EDAD</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061314" y="6298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7" name="CuadroTexto 6">
            <a:extLst>
              <a:ext uri="{FF2B5EF4-FFF2-40B4-BE49-F238E27FC236}">
                <a16:creationId xmlns:a16="http://schemas.microsoft.com/office/drawing/2014/main" id="{C5DB7B53-AF8A-DBD8-4CCE-B3898DBBCF13}"/>
              </a:ext>
            </a:extLst>
          </p:cNvPr>
          <p:cNvSpPr txBox="1"/>
          <p:nvPr/>
        </p:nvSpPr>
        <p:spPr>
          <a:xfrm>
            <a:off x="618744" y="1152353"/>
            <a:ext cx="3928872" cy="3539430"/>
          </a:xfrm>
          <a:prstGeom prst="rect">
            <a:avLst/>
          </a:prstGeom>
          <a:noFill/>
        </p:spPr>
        <p:txBody>
          <a:bodyPr wrap="square">
            <a:spAutoFit/>
          </a:bodyPr>
          <a:lstStyle/>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lang</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en</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charset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UTF-8</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name</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viewport</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content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width</a:t>
            </a:r>
            <a:r>
              <a:rPr lang="es-CO" b="0" dirty="0">
                <a:solidFill>
                  <a:srgbClr val="F1FA8C"/>
                </a:solidFill>
                <a:effectLst/>
                <a:latin typeface="Consolas" panose="020B0609020204030204" pitchFamily="49" charset="0"/>
              </a:rPr>
              <a:t>=</a:t>
            </a:r>
            <a:r>
              <a:rPr lang="es-CO" b="0" dirty="0" err="1">
                <a:solidFill>
                  <a:srgbClr val="F1FA8C"/>
                </a:solidFill>
                <a:effectLst/>
                <a:latin typeface="Consolas" panose="020B0609020204030204" pitchFamily="49" charset="0"/>
              </a:rPr>
              <a:t>device-width</a:t>
            </a:r>
            <a:r>
              <a:rPr lang="es-CO" b="0" dirty="0">
                <a:solidFill>
                  <a:srgbClr val="F1FA8C"/>
                </a:solidFill>
                <a:effectLst/>
                <a:latin typeface="Consolas" panose="020B0609020204030204" pitchFamily="49" charset="0"/>
              </a:rPr>
              <a:t>, </a:t>
            </a:r>
            <a:r>
              <a:rPr lang="es-CO" b="0" dirty="0" err="1">
                <a:solidFill>
                  <a:srgbClr val="F1FA8C"/>
                </a:solidFill>
                <a:effectLst/>
                <a:latin typeface="Consolas" panose="020B0609020204030204" pitchFamily="49" charset="0"/>
              </a:rPr>
              <a:t>initial-scale</a:t>
            </a:r>
            <a:r>
              <a:rPr lang="es-CO" b="0" dirty="0">
                <a:solidFill>
                  <a:srgbClr val="F1FA8C"/>
                </a:solidFill>
                <a:effectLst/>
                <a:latin typeface="Consolas" panose="020B0609020204030204" pitchFamily="49" charset="0"/>
              </a:rPr>
              <a:t>=1.0</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a:t>
            </a:r>
            <a:r>
              <a:rPr lang="es-CO" b="0" dirty="0" err="1">
                <a:solidFill>
                  <a:srgbClr val="F8F8F2"/>
                </a:solidFill>
                <a:effectLst/>
                <a:latin typeface="Consolas" panose="020B0609020204030204" pitchFamily="49" charset="0"/>
              </a:rPr>
              <a:t>Document</a:t>
            </a:r>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src</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./9F.js</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console</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log</a:t>
            </a:r>
            <a:r>
              <a:rPr lang="es-CO" b="0" dirty="0">
                <a:solidFill>
                  <a:srgbClr val="F8F8F2"/>
                </a:solidFill>
                <a:effectLst/>
                <a:latin typeface="Consolas" panose="020B0609020204030204" pitchFamily="49" charset="0"/>
              </a:rPr>
              <a:t>(</a:t>
            </a:r>
            <a:r>
              <a:rPr lang="es-CO" b="0" dirty="0" err="1">
                <a:solidFill>
                  <a:srgbClr val="50FA7B"/>
                </a:solidFill>
                <a:effectLst/>
                <a:latin typeface="Consolas" panose="020B0609020204030204" pitchFamily="49" charset="0"/>
              </a:rPr>
              <a:t>mayEdad</a:t>
            </a:r>
            <a:r>
              <a:rPr lang="es-CO" b="0" dirty="0">
                <a:solidFill>
                  <a:srgbClr val="F8F8F2"/>
                </a:solidFill>
                <a:effectLst/>
                <a:latin typeface="Consolas" panose="020B0609020204030204" pitchFamily="49" charset="0"/>
              </a:rPr>
              <a:t>(</a:t>
            </a:r>
            <a:r>
              <a:rPr lang="es-CO" b="0" dirty="0">
                <a:solidFill>
                  <a:srgbClr val="BD93F9"/>
                </a:solidFill>
                <a:effectLst/>
                <a:latin typeface="Consolas" panose="020B0609020204030204" pitchFamily="49" charset="0"/>
              </a:rPr>
              <a:t>14</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console</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log</a:t>
            </a:r>
            <a:r>
              <a:rPr lang="es-CO" b="0" dirty="0">
                <a:solidFill>
                  <a:srgbClr val="F8F8F2"/>
                </a:solidFill>
                <a:effectLst/>
                <a:latin typeface="Consolas" panose="020B0609020204030204" pitchFamily="49" charset="0"/>
              </a:rPr>
              <a:t>(</a:t>
            </a:r>
            <a:r>
              <a:rPr lang="es-CO" b="0" dirty="0" err="1">
                <a:solidFill>
                  <a:srgbClr val="50FA7B"/>
                </a:solidFill>
                <a:effectLst/>
                <a:latin typeface="Consolas" panose="020B0609020204030204" pitchFamily="49" charset="0"/>
              </a:rPr>
              <a:t>mayEdadExp</a:t>
            </a:r>
            <a:r>
              <a:rPr lang="es-CO" b="0" dirty="0">
                <a:solidFill>
                  <a:srgbClr val="F8F8F2"/>
                </a:solidFill>
                <a:effectLst/>
                <a:latin typeface="Consolas" panose="020B0609020204030204" pitchFamily="49" charset="0"/>
              </a:rPr>
              <a:t>(</a:t>
            </a:r>
            <a:r>
              <a:rPr lang="es-CO" b="0" dirty="0">
                <a:solidFill>
                  <a:srgbClr val="BD93F9"/>
                </a:solidFill>
                <a:effectLst/>
                <a:latin typeface="Consolas" panose="020B0609020204030204" pitchFamily="49" charset="0"/>
              </a:rPr>
              <a:t>18</a:t>
            </a:r>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p:txBody>
      </p:sp>
      <p:sp>
        <p:nvSpPr>
          <p:cNvPr id="9" name="CuadroTexto 8">
            <a:extLst>
              <a:ext uri="{FF2B5EF4-FFF2-40B4-BE49-F238E27FC236}">
                <a16:creationId xmlns:a16="http://schemas.microsoft.com/office/drawing/2014/main" id="{EFCDC8C8-EF27-54E9-E337-56182A120826}"/>
              </a:ext>
            </a:extLst>
          </p:cNvPr>
          <p:cNvSpPr txBox="1"/>
          <p:nvPr/>
        </p:nvSpPr>
        <p:spPr>
          <a:xfrm>
            <a:off x="4696968" y="1296496"/>
            <a:ext cx="3739896" cy="3985706"/>
          </a:xfrm>
          <a:prstGeom prst="rect">
            <a:avLst/>
          </a:prstGeom>
          <a:noFill/>
        </p:spPr>
        <p:txBody>
          <a:bodyPr wrap="square">
            <a:spAutoFit/>
          </a:bodyPr>
          <a:lstStyle/>
          <a:p>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mayEdad</a:t>
            </a:r>
            <a:r>
              <a:rPr lang="es-CO" sz="1100" b="0" dirty="0">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pedad</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edad</a:t>
            </a:r>
            <a:r>
              <a:rPr lang="es-CO" sz="1100" b="0" dirty="0">
                <a:solidFill>
                  <a:srgbClr val="FF79C6"/>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pedad</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if</a:t>
            </a:r>
            <a:r>
              <a:rPr lang="es-CO" sz="1100" b="0" dirty="0">
                <a:solidFill>
                  <a:srgbClr val="F8F8F2"/>
                </a:solidFill>
                <a:effectLst/>
                <a:latin typeface="Consolas" panose="020B0609020204030204" pitchFamily="49" charset="0"/>
              </a:rPr>
              <a:t>(edad</a:t>
            </a:r>
            <a:r>
              <a:rPr lang="es-CO" sz="1100" b="0" dirty="0">
                <a:solidFill>
                  <a:srgbClr val="FF79C6"/>
                </a:solidFill>
                <a:effectLst/>
                <a:latin typeface="Consolas" panose="020B0609020204030204" pitchFamily="49" charset="0"/>
              </a:rPr>
              <a:t>&gt;</a:t>
            </a:r>
            <a:r>
              <a:rPr lang="es-CO" sz="1100" b="0" dirty="0">
                <a:solidFill>
                  <a:srgbClr val="BD93F9"/>
                </a:solidFill>
                <a:effectLst/>
                <a:latin typeface="Consolas" panose="020B0609020204030204" pitchFamily="49" charset="0"/>
              </a:rPr>
              <a:t>17</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Edad: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edad</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n</a:t>
            </a:r>
            <a:r>
              <a:rPr lang="es-CO" sz="1100" b="0" dirty="0" err="1">
                <a:solidFill>
                  <a:srgbClr val="F1FA8C"/>
                </a:solidFill>
                <a:effectLst/>
                <a:latin typeface="Consolas" panose="020B0609020204030204" pitchFamily="49" charset="0"/>
              </a:rPr>
              <a:t>Usted</a:t>
            </a:r>
            <a:r>
              <a:rPr lang="es-CO" sz="1100" b="0" dirty="0">
                <a:solidFill>
                  <a:srgbClr val="F1FA8C"/>
                </a:solidFill>
                <a:effectLst/>
                <a:latin typeface="Consolas" panose="020B0609020204030204" pitchFamily="49" charset="0"/>
              </a:rPr>
              <a:t> es mayor de edad</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else</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Edad: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edad</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n</a:t>
            </a:r>
            <a:r>
              <a:rPr lang="es-CO" sz="1100" b="0" dirty="0" err="1">
                <a:solidFill>
                  <a:srgbClr val="F1FA8C"/>
                </a:solidFill>
                <a:effectLst/>
                <a:latin typeface="Consolas" panose="020B0609020204030204" pitchFamily="49" charset="0"/>
              </a:rPr>
              <a:t>Usted</a:t>
            </a:r>
            <a:r>
              <a:rPr lang="es-CO" sz="1100" b="0" dirty="0">
                <a:solidFill>
                  <a:srgbClr val="F1FA8C"/>
                </a:solidFill>
                <a:effectLst/>
                <a:latin typeface="Consolas" panose="020B0609020204030204" pitchFamily="49" charset="0"/>
              </a:rPr>
              <a:t> es mayor de edad</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mayEdadExp</a:t>
            </a:r>
            <a:r>
              <a:rPr lang="es-CO" sz="1100" b="0" dirty="0">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pedad</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edad</a:t>
            </a:r>
            <a:r>
              <a:rPr lang="es-CO" sz="1100" b="0" dirty="0">
                <a:solidFill>
                  <a:srgbClr val="FF79C6"/>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pedad</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if</a:t>
            </a:r>
            <a:r>
              <a:rPr lang="es-CO" sz="1100" b="0" dirty="0">
                <a:solidFill>
                  <a:srgbClr val="F8F8F2"/>
                </a:solidFill>
                <a:effectLst/>
                <a:latin typeface="Consolas" panose="020B0609020204030204" pitchFamily="49" charset="0"/>
              </a:rPr>
              <a:t>(edad</a:t>
            </a:r>
            <a:r>
              <a:rPr lang="es-CO" sz="1100" b="0" dirty="0">
                <a:solidFill>
                  <a:srgbClr val="FF79C6"/>
                </a:solidFill>
                <a:effectLst/>
                <a:latin typeface="Consolas" panose="020B0609020204030204" pitchFamily="49" charset="0"/>
              </a:rPr>
              <a:t>&gt;</a:t>
            </a:r>
            <a:r>
              <a:rPr lang="es-CO" sz="1100" b="0" dirty="0">
                <a:solidFill>
                  <a:srgbClr val="BD93F9"/>
                </a:solidFill>
                <a:effectLst/>
                <a:latin typeface="Consolas" panose="020B0609020204030204" pitchFamily="49" charset="0"/>
              </a:rPr>
              <a:t>17</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Edad: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edad</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n</a:t>
            </a:r>
            <a:r>
              <a:rPr lang="es-CO" sz="1100" b="0" dirty="0" err="1">
                <a:solidFill>
                  <a:srgbClr val="F1FA8C"/>
                </a:solidFill>
                <a:effectLst/>
                <a:latin typeface="Consolas" panose="020B0609020204030204" pitchFamily="49" charset="0"/>
              </a:rPr>
              <a:t>Usted</a:t>
            </a:r>
            <a:r>
              <a:rPr lang="es-CO" sz="1100" b="0" dirty="0">
                <a:solidFill>
                  <a:srgbClr val="F1FA8C"/>
                </a:solidFill>
                <a:effectLst/>
                <a:latin typeface="Consolas" panose="020B0609020204030204" pitchFamily="49" charset="0"/>
              </a:rPr>
              <a:t> es mayor de edad</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else</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Edad: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edad</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n</a:t>
            </a:r>
            <a:r>
              <a:rPr lang="es-CO" sz="1100" b="0" dirty="0" err="1">
                <a:solidFill>
                  <a:srgbClr val="F1FA8C"/>
                </a:solidFill>
                <a:effectLst/>
                <a:latin typeface="Consolas" panose="020B0609020204030204" pitchFamily="49" charset="0"/>
              </a:rPr>
              <a:t>Usted</a:t>
            </a:r>
            <a:r>
              <a:rPr lang="es-CO" sz="1100" b="0" dirty="0">
                <a:solidFill>
                  <a:srgbClr val="F1FA8C"/>
                </a:solidFill>
                <a:effectLst/>
                <a:latin typeface="Consolas" panose="020B0609020204030204" pitchFamily="49" charset="0"/>
              </a:rPr>
              <a:t> es mayor de edad</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endParaRPr lang="es-CO" sz="11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0040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EDAD CON EL AÑO DE NACIMIENTO</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361234570"/>
              </p:ext>
            </p:extLst>
          </p:nvPr>
        </p:nvGraphicFramePr>
        <p:xfrm>
          <a:off x="1137607" y="1753873"/>
          <a:ext cx="3492450" cy="2357855"/>
        </p:xfrm>
        <a:graphic>
          <a:graphicData uri="http://schemas.openxmlformats.org/drawingml/2006/table">
            <a:tbl>
              <a:tblPr firstRow="1" bandRow="1">
                <a:tableStyleId>{3B4B98B0-60AC-42C2-AFA5-B58CD77FA1E5}</a:tableStyleId>
              </a:tblPr>
              <a:tblGrid>
                <a:gridCol w="1746225">
                  <a:extLst>
                    <a:ext uri="{9D8B030D-6E8A-4147-A177-3AD203B41FA5}">
                      <a16:colId xmlns:a16="http://schemas.microsoft.com/office/drawing/2014/main" val="1637154279"/>
                    </a:ext>
                  </a:extLst>
                </a:gridCol>
                <a:gridCol w="1746225">
                  <a:extLst>
                    <a:ext uri="{9D8B030D-6E8A-4147-A177-3AD203B41FA5}">
                      <a16:colId xmlns:a16="http://schemas.microsoft.com/office/drawing/2014/main" val="3120215241"/>
                    </a:ext>
                  </a:extLst>
                </a:gridCol>
              </a:tblGrid>
              <a:tr h="817321">
                <a:tc gridSpan="2">
                  <a:txBody>
                    <a:bodyPr/>
                    <a:lstStyle/>
                    <a:p>
                      <a:pPr algn="ctr"/>
                      <a:r>
                        <a:rPr lang="es-ES" sz="1100" dirty="0">
                          <a:solidFill>
                            <a:schemeClr val="bg1"/>
                          </a:solidFill>
                        </a:rPr>
                        <a:t>Esta función toma un parámetro </a:t>
                      </a:r>
                      <a:r>
                        <a:rPr lang="es-ES" sz="1100" dirty="0" err="1">
                          <a:solidFill>
                            <a:schemeClr val="bg1"/>
                          </a:solidFill>
                        </a:rPr>
                        <a:t>pNacimiento</a:t>
                      </a:r>
                      <a:r>
                        <a:rPr lang="es-ES" sz="1100" dirty="0">
                          <a:solidFill>
                            <a:schemeClr val="bg1"/>
                          </a:solidFill>
                        </a:rPr>
                        <a:t> que representa el año de nacimiento de una persona. Luego, calcula la edad de la persona restando el año de nacimiento del año actual. Finalmente, devuelve un mensaje indicando si la persona es mayor o menor de edad, según la edad calculada.</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697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32098">
                <a:tc>
                  <a:txBody>
                    <a:bodyPr/>
                    <a:lstStyle/>
                    <a:p>
                      <a:pPr algn="ctr"/>
                      <a:r>
                        <a:rPr lang="es-ES" sz="1050" dirty="0" err="1">
                          <a:solidFill>
                            <a:schemeClr val="bg1"/>
                          </a:solidFill>
                        </a:rPr>
                        <a:t>nac</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26663">
                <a:tc>
                  <a:txBody>
                    <a:bodyPr/>
                    <a:lstStyle/>
                    <a:p>
                      <a:pPr algn="ctr"/>
                      <a:r>
                        <a:rPr lang="es-ES" sz="1050" dirty="0" err="1">
                          <a:solidFill>
                            <a:schemeClr val="bg1"/>
                          </a:solidFill>
                        </a:rPr>
                        <a:t>añoact</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r h="332098">
                <a:tc>
                  <a:txBody>
                    <a:bodyPr/>
                    <a:lstStyle/>
                    <a:p>
                      <a:pPr algn="ctr"/>
                      <a:r>
                        <a:rPr lang="es-ES" sz="1050" dirty="0">
                          <a:solidFill>
                            <a:schemeClr val="bg1"/>
                          </a:solidFill>
                        </a:rPr>
                        <a:t>edad</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670553829"/>
                  </a:ext>
                </a:extLst>
              </a:tr>
            </a:tbl>
          </a:graphicData>
        </a:graphic>
      </p:graphicFrame>
      <p:sp>
        <p:nvSpPr>
          <p:cNvPr id="2" name="Google Shape;2649;p41">
            <a:extLst>
              <a:ext uri="{FF2B5EF4-FFF2-40B4-BE49-F238E27FC236}">
                <a16:creationId xmlns:a16="http://schemas.microsoft.com/office/drawing/2014/main" id="{1F119966-B914-F584-6040-AE6A66996F54}"/>
              </a:ext>
            </a:extLst>
          </p:cNvPr>
          <p:cNvSpPr txBox="1">
            <a:spLocks/>
          </p:cNvSpPr>
          <p:nvPr/>
        </p:nvSpPr>
        <p:spPr>
          <a:xfrm>
            <a:off x="-1015587" y="115127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edadF</a:t>
            </a:r>
            <a:r>
              <a:rPr lang="es-ES" sz="3200" dirty="0">
                <a:ln>
                  <a:solidFill>
                    <a:sysClr val="windowText" lastClr="000000"/>
                  </a:solidFill>
                </a:ln>
                <a:solidFill>
                  <a:srgbClr val="70E242"/>
                </a:solidFill>
                <a:latin typeface="Passion One" panose="02000506080000020004" pitchFamily="2" charset="0"/>
              </a:rPr>
              <a:t> </a:t>
            </a:r>
          </a:p>
        </p:txBody>
      </p:sp>
      <p:sp>
        <p:nvSpPr>
          <p:cNvPr id="3" name="Google Shape;2649;p41">
            <a:extLst>
              <a:ext uri="{FF2B5EF4-FFF2-40B4-BE49-F238E27FC236}">
                <a16:creationId xmlns:a16="http://schemas.microsoft.com/office/drawing/2014/main" id="{32458436-9E48-38B3-9D90-86BA0200B29C}"/>
              </a:ext>
            </a:extLst>
          </p:cNvPr>
          <p:cNvSpPr txBox="1">
            <a:spLocks/>
          </p:cNvSpPr>
          <p:nvPr/>
        </p:nvSpPr>
        <p:spPr>
          <a:xfrm>
            <a:off x="2663784" y="115853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edadFExp</a:t>
            </a:r>
            <a:r>
              <a:rPr lang="es-ES" sz="3200" dirty="0">
                <a:ln>
                  <a:solidFill>
                    <a:sysClr val="windowText" lastClr="000000"/>
                  </a:solidFill>
                </a:ln>
                <a:solidFill>
                  <a:srgbClr val="70E242"/>
                </a:solidFill>
                <a:latin typeface="Passion One" panose="02000506080000020004" pitchFamily="2" charset="0"/>
              </a:rPr>
              <a:t> </a:t>
            </a:r>
          </a:p>
        </p:txBody>
      </p:sp>
      <p:graphicFrame>
        <p:nvGraphicFramePr>
          <p:cNvPr id="6" name="Tabla 4">
            <a:extLst>
              <a:ext uri="{FF2B5EF4-FFF2-40B4-BE49-F238E27FC236}">
                <a16:creationId xmlns:a16="http://schemas.microsoft.com/office/drawing/2014/main" id="{FA7A9B45-CA0D-8CF1-4C30-F61483A6CCAF}"/>
              </a:ext>
            </a:extLst>
          </p:cNvPr>
          <p:cNvGraphicFramePr>
            <a:graphicFrameLocks noGrp="1"/>
          </p:cNvGraphicFramePr>
          <p:nvPr>
            <p:extLst>
              <p:ext uri="{D42A27DB-BD31-4B8C-83A1-F6EECF244321}">
                <p14:modId xmlns:p14="http://schemas.microsoft.com/office/powerpoint/2010/main" val="51114660"/>
              </p:ext>
            </p:extLst>
          </p:nvPr>
        </p:nvGraphicFramePr>
        <p:xfrm>
          <a:off x="4860522" y="1775644"/>
          <a:ext cx="3492450" cy="2436977"/>
        </p:xfrm>
        <a:graphic>
          <a:graphicData uri="http://schemas.openxmlformats.org/drawingml/2006/table">
            <a:tbl>
              <a:tblPr firstRow="1" bandRow="1">
                <a:tableStyleId>{3B4B98B0-60AC-42C2-AFA5-B58CD77FA1E5}</a:tableStyleId>
              </a:tblPr>
              <a:tblGrid>
                <a:gridCol w="1746225">
                  <a:extLst>
                    <a:ext uri="{9D8B030D-6E8A-4147-A177-3AD203B41FA5}">
                      <a16:colId xmlns:a16="http://schemas.microsoft.com/office/drawing/2014/main" val="1637154279"/>
                    </a:ext>
                  </a:extLst>
                </a:gridCol>
                <a:gridCol w="1746225">
                  <a:extLst>
                    <a:ext uri="{9D8B030D-6E8A-4147-A177-3AD203B41FA5}">
                      <a16:colId xmlns:a16="http://schemas.microsoft.com/office/drawing/2014/main" val="3120215241"/>
                    </a:ext>
                  </a:extLst>
                </a:gridCol>
              </a:tblGrid>
              <a:tr h="1175225">
                <a:tc gridSpan="2">
                  <a:txBody>
                    <a:bodyPr/>
                    <a:lstStyle/>
                    <a:p>
                      <a:pPr algn="ctr"/>
                      <a:r>
                        <a:rPr lang="es-ES" sz="1100" dirty="0">
                          <a:solidFill>
                            <a:schemeClr val="bg1"/>
                          </a:solidFill>
                        </a:rPr>
                        <a:t> Al igual que la función </a:t>
                      </a:r>
                      <a:r>
                        <a:rPr lang="es-ES" sz="1100" dirty="0" err="1">
                          <a:solidFill>
                            <a:schemeClr val="bg1"/>
                          </a:solidFill>
                        </a:rPr>
                        <a:t>edadF</a:t>
                      </a:r>
                      <a:r>
                        <a:rPr lang="es-ES" sz="1100" dirty="0">
                          <a:solidFill>
                            <a:schemeClr val="bg1"/>
                          </a:solidFill>
                        </a:rPr>
                        <a:t>, esta función toma un parámetro </a:t>
                      </a:r>
                      <a:r>
                        <a:rPr lang="es-ES" sz="1100" dirty="0" err="1">
                          <a:solidFill>
                            <a:schemeClr val="bg1"/>
                          </a:solidFill>
                        </a:rPr>
                        <a:t>pNacimiento</a:t>
                      </a:r>
                      <a:r>
                        <a:rPr lang="es-ES" sz="1100" dirty="0">
                          <a:solidFill>
                            <a:schemeClr val="bg1"/>
                          </a:solidFill>
                        </a:rPr>
                        <a:t> que representa el año de nacimiento de una persona. Luego, calcula la edad de la persona restando el año de nacimiento del año actual. Finalmente, devuelve un mensaje similar dependiendo de si la persona es mayor o menor de edad.</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50591">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8549">
                <a:tc>
                  <a:txBody>
                    <a:bodyPr/>
                    <a:lstStyle/>
                    <a:p>
                      <a:pPr algn="ctr"/>
                      <a:r>
                        <a:rPr lang="es-ES" sz="1050" dirty="0" err="1">
                          <a:solidFill>
                            <a:schemeClr val="bg1"/>
                          </a:solidFill>
                        </a:rPr>
                        <a:t>nac</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03499">
                <a:tc>
                  <a:txBody>
                    <a:bodyPr/>
                    <a:lstStyle/>
                    <a:p>
                      <a:pPr algn="ctr"/>
                      <a:r>
                        <a:rPr lang="es-ES" sz="1050" dirty="0" err="1">
                          <a:solidFill>
                            <a:schemeClr val="bg1"/>
                          </a:solidFill>
                        </a:rPr>
                        <a:t>añoact</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r h="308549">
                <a:tc>
                  <a:txBody>
                    <a:bodyPr/>
                    <a:lstStyle/>
                    <a:p>
                      <a:pPr algn="ctr"/>
                      <a:r>
                        <a:rPr lang="es-ES" sz="1050" dirty="0">
                          <a:solidFill>
                            <a:schemeClr val="bg1"/>
                          </a:solidFill>
                        </a:rPr>
                        <a:t>edad</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670553829"/>
                  </a:ext>
                </a:extLst>
              </a:tr>
            </a:tbl>
          </a:graphicData>
        </a:graphic>
      </p:graphicFrame>
    </p:spTree>
    <p:extLst>
      <p:ext uri="{BB962C8B-B14F-4D97-AF65-F5344CB8AC3E}">
        <p14:creationId xmlns:p14="http://schemas.microsoft.com/office/powerpoint/2010/main" val="3411214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EDAD CON EL AÑO DE NACIMIENTO</a:t>
            </a:r>
            <a:endParaRPr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1573036" y="1042674"/>
          <a:ext cx="5864084" cy="1680962"/>
        </p:xfrm>
        <a:graphic>
          <a:graphicData uri="http://schemas.openxmlformats.org/drawingml/2006/table">
            <a:tbl>
              <a:tblPr firstRow="1" bandRow="1">
                <a:tableStyleId>{3B4B98B0-60AC-42C2-AFA5-B58CD77FA1E5}</a:tableStyleId>
              </a:tblPr>
              <a:tblGrid>
                <a:gridCol w="2932042">
                  <a:extLst>
                    <a:ext uri="{9D8B030D-6E8A-4147-A177-3AD203B41FA5}">
                      <a16:colId xmlns:a16="http://schemas.microsoft.com/office/drawing/2014/main" val="1637154279"/>
                    </a:ext>
                  </a:extLst>
                </a:gridCol>
                <a:gridCol w="2932042">
                  <a:extLst>
                    <a:ext uri="{9D8B030D-6E8A-4147-A177-3AD203B41FA5}">
                      <a16:colId xmlns:a16="http://schemas.microsoft.com/office/drawing/2014/main" val="3120215241"/>
                    </a:ext>
                  </a:extLst>
                </a:gridCol>
              </a:tblGrid>
              <a:tr h="505710">
                <a:tc gridSpan="2">
                  <a:txBody>
                    <a:bodyPr/>
                    <a:lstStyle/>
                    <a:p>
                      <a:pPr algn="ctr"/>
                      <a:r>
                        <a:rPr lang="es-ES" sz="1100" dirty="0">
                          <a:solidFill>
                            <a:schemeClr val="bg1"/>
                          </a:solidFill>
                        </a:rPr>
                        <a:t>DESCRIPCION: El código imprime en la consola del navegador si una persona es mayor o menor de edad, basándose en su año de nacimiento proporcionado.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err="1">
                          <a:solidFill>
                            <a:schemeClr val="bg1"/>
                          </a:solidFill>
                        </a:rPr>
                        <a:t>nac</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04552">
                <a:tc>
                  <a:txBody>
                    <a:bodyPr/>
                    <a:lstStyle/>
                    <a:p>
                      <a:pPr algn="ctr"/>
                      <a:r>
                        <a:rPr lang="es-ES" sz="1050" dirty="0" err="1">
                          <a:solidFill>
                            <a:schemeClr val="bg1"/>
                          </a:solidFill>
                        </a:rPr>
                        <a:t>añoact</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r h="309620">
                <a:tc>
                  <a:txBody>
                    <a:bodyPr/>
                    <a:lstStyle/>
                    <a:p>
                      <a:pPr algn="ctr"/>
                      <a:r>
                        <a:rPr lang="es-ES" sz="1050" dirty="0">
                          <a:solidFill>
                            <a:schemeClr val="bg1"/>
                          </a:solidFill>
                        </a:rPr>
                        <a:t>edad</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670553829"/>
                  </a:ext>
                </a:extLst>
              </a:tr>
            </a:tbl>
          </a:graphicData>
        </a:graphic>
      </p:graphicFrame>
      <p:pic>
        <p:nvPicPr>
          <p:cNvPr id="5" name="Imagen 4">
            <a:extLst>
              <a:ext uri="{FF2B5EF4-FFF2-40B4-BE49-F238E27FC236}">
                <a16:creationId xmlns:a16="http://schemas.microsoft.com/office/drawing/2014/main" id="{2B8FDA92-C02B-8577-DE36-10913BCD6FCA}"/>
              </a:ext>
            </a:extLst>
          </p:cNvPr>
          <p:cNvPicPr>
            <a:picLocks noChangeAspect="1"/>
          </p:cNvPicPr>
          <p:nvPr/>
        </p:nvPicPr>
        <p:blipFill>
          <a:blip r:embed="rId3"/>
          <a:stretch>
            <a:fillRect/>
          </a:stretch>
        </p:blipFill>
        <p:spPr>
          <a:xfrm>
            <a:off x="1606077" y="2941795"/>
            <a:ext cx="5858693" cy="1381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7748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EDAD CON EL AÑO DE NACIMIENTO</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061314" y="6298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05C16D52-66C1-EB09-1B16-346171F7ABFE}"/>
              </a:ext>
            </a:extLst>
          </p:cNvPr>
          <p:cNvSpPr txBox="1"/>
          <p:nvPr/>
        </p:nvSpPr>
        <p:spPr>
          <a:xfrm>
            <a:off x="868680" y="1446967"/>
            <a:ext cx="3739896" cy="3231654"/>
          </a:xfrm>
          <a:prstGeom prst="rect">
            <a:avLst/>
          </a:prstGeom>
          <a:noFill/>
        </p:spPr>
        <p:txBody>
          <a:bodyPr wrap="square">
            <a:spAutoFit/>
          </a:bodyPr>
          <a:lstStyle/>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DOCTYPE</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lang</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en</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charset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UTF-8</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name</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viewport</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content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width</a:t>
            </a:r>
            <a:r>
              <a:rPr lang="es-CO" sz="1200" b="0" dirty="0">
                <a:solidFill>
                  <a:srgbClr val="F1FA8C"/>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device-width</a:t>
            </a:r>
            <a:r>
              <a:rPr lang="es-CO" sz="1200" b="0" dirty="0">
                <a:solidFill>
                  <a:srgbClr val="F1FA8C"/>
                </a:solidFill>
                <a:effectLst/>
                <a:latin typeface="Consolas" panose="020B0609020204030204" pitchFamily="49" charset="0"/>
              </a:rPr>
              <a:t>, </a:t>
            </a:r>
            <a:r>
              <a:rPr lang="es-CO" sz="1200" b="0" dirty="0" err="1">
                <a:solidFill>
                  <a:srgbClr val="F1FA8C"/>
                </a:solidFill>
                <a:effectLst/>
                <a:latin typeface="Consolas" panose="020B0609020204030204" pitchFamily="49" charset="0"/>
              </a:rPr>
              <a:t>initial-scale</a:t>
            </a:r>
            <a:r>
              <a:rPr lang="es-CO" sz="1200" b="0" dirty="0">
                <a:solidFill>
                  <a:srgbClr val="F1FA8C"/>
                </a:solidFill>
                <a:effectLst/>
                <a:latin typeface="Consolas" panose="020B0609020204030204" pitchFamily="49" charset="0"/>
              </a:rPr>
              <a:t>=1.0</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a:t>
            </a:r>
            <a:r>
              <a:rPr lang="es-CO" sz="1200" b="0" dirty="0" err="1">
                <a:solidFill>
                  <a:srgbClr val="F8F8F2"/>
                </a:solidFill>
                <a:effectLst/>
                <a:latin typeface="Consolas" panose="020B0609020204030204" pitchFamily="49" charset="0"/>
              </a:rPr>
              <a:t>Document</a:t>
            </a:r>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src</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./10F.js</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console</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err="1">
                <a:solidFill>
                  <a:srgbClr val="50FA7B"/>
                </a:solidFill>
                <a:effectLst/>
                <a:latin typeface="Consolas" panose="020B0609020204030204" pitchFamily="49" charset="0"/>
              </a:rPr>
              <a:t>edadF</a:t>
            </a:r>
            <a:r>
              <a:rPr lang="es-CO" sz="1200" b="0" dirty="0">
                <a:solidFill>
                  <a:srgbClr val="F8F8F2"/>
                </a:solidFill>
                <a:effectLst/>
                <a:latin typeface="Consolas" panose="020B0609020204030204" pitchFamily="49" charset="0"/>
              </a:rPr>
              <a:t>(</a:t>
            </a:r>
            <a:r>
              <a:rPr lang="es-CO" sz="1200" b="0" dirty="0">
                <a:solidFill>
                  <a:srgbClr val="BD93F9"/>
                </a:solidFill>
                <a:effectLst/>
                <a:latin typeface="Consolas" panose="020B0609020204030204" pitchFamily="49" charset="0"/>
              </a:rPr>
              <a:t>2002</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console</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err="1">
                <a:solidFill>
                  <a:srgbClr val="50FA7B"/>
                </a:solidFill>
                <a:effectLst/>
                <a:latin typeface="Consolas" panose="020B0609020204030204" pitchFamily="49" charset="0"/>
              </a:rPr>
              <a:t>edadFExp</a:t>
            </a:r>
            <a:r>
              <a:rPr lang="es-CO" sz="1200" b="0" dirty="0">
                <a:solidFill>
                  <a:srgbClr val="F8F8F2"/>
                </a:solidFill>
                <a:effectLst/>
                <a:latin typeface="Consolas" panose="020B0609020204030204" pitchFamily="49" charset="0"/>
              </a:rPr>
              <a:t>(</a:t>
            </a:r>
            <a:r>
              <a:rPr lang="es-CO" sz="1200" b="0" dirty="0">
                <a:solidFill>
                  <a:srgbClr val="BD93F9"/>
                </a:solidFill>
                <a:effectLst/>
                <a:latin typeface="Consolas" panose="020B0609020204030204" pitchFamily="49" charset="0"/>
              </a:rPr>
              <a:t>2007</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21B1A561-54DF-DD7B-41F7-1E25DEA150C2}"/>
              </a:ext>
            </a:extLst>
          </p:cNvPr>
          <p:cNvSpPr txBox="1"/>
          <p:nvPr/>
        </p:nvSpPr>
        <p:spPr>
          <a:xfrm>
            <a:off x="4392168" y="1269951"/>
            <a:ext cx="4471416" cy="3416320"/>
          </a:xfrm>
          <a:prstGeom prst="rect">
            <a:avLst/>
          </a:prstGeom>
          <a:noFill/>
        </p:spPr>
        <p:txBody>
          <a:bodyPr wrap="square">
            <a:spAutoFit/>
          </a:bodyPr>
          <a:lstStyle/>
          <a:p>
            <a:r>
              <a:rPr lang="es-CO" sz="900" b="0" dirty="0" err="1">
                <a:solidFill>
                  <a:srgbClr val="FF79C6"/>
                </a:solidFill>
                <a:effectLst/>
                <a:latin typeface="Consolas" panose="020B0609020204030204" pitchFamily="49" charset="0"/>
              </a:rPr>
              <a:t>function</a:t>
            </a:r>
            <a:r>
              <a:rPr lang="es-CO" sz="900" b="0" dirty="0">
                <a:solidFill>
                  <a:srgbClr val="F8F8F2"/>
                </a:solidFill>
                <a:effectLst/>
                <a:latin typeface="Consolas" panose="020B0609020204030204" pitchFamily="49" charset="0"/>
              </a:rPr>
              <a:t> </a:t>
            </a:r>
            <a:r>
              <a:rPr lang="es-CO" sz="900" b="0" dirty="0" err="1">
                <a:solidFill>
                  <a:srgbClr val="50FA7B"/>
                </a:solidFill>
                <a:effectLst/>
                <a:latin typeface="Consolas" panose="020B0609020204030204" pitchFamily="49" charset="0"/>
              </a:rPr>
              <a:t>edadF</a:t>
            </a:r>
            <a:r>
              <a:rPr lang="es-CO" sz="900" b="0" dirty="0">
                <a:solidFill>
                  <a:srgbClr val="F8F8F2"/>
                </a:solidFill>
                <a:effectLst/>
                <a:latin typeface="Consolas" panose="020B0609020204030204" pitchFamily="49" charset="0"/>
              </a:rPr>
              <a:t>(</a:t>
            </a:r>
            <a:r>
              <a:rPr lang="es-CO" sz="900" b="0" i="1" dirty="0" err="1">
                <a:solidFill>
                  <a:srgbClr val="FFB86C"/>
                </a:solidFill>
                <a:effectLst/>
                <a:latin typeface="Consolas" panose="020B0609020204030204" pitchFamily="49" charset="0"/>
              </a:rPr>
              <a:t>pNacimiento</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a:t>
            </a:r>
            <a:r>
              <a:rPr lang="es-CO" sz="900" b="0" dirty="0" err="1">
                <a:solidFill>
                  <a:srgbClr val="F8F8F2"/>
                </a:solidFill>
                <a:effectLst/>
                <a:latin typeface="Consolas" panose="020B0609020204030204" pitchFamily="49" charset="0"/>
              </a:rPr>
              <a:t>nac</a:t>
            </a:r>
            <a:r>
              <a:rPr lang="es-CO" sz="900" b="0" dirty="0">
                <a:solidFill>
                  <a:srgbClr val="FF79C6"/>
                </a:solidFill>
                <a:effectLst/>
                <a:latin typeface="Consolas" panose="020B0609020204030204" pitchFamily="49" charset="0"/>
              </a:rPr>
              <a:t>=</a:t>
            </a:r>
            <a:r>
              <a:rPr lang="es-CO" sz="900" b="0" i="1" dirty="0" err="1">
                <a:solidFill>
                  <a:srgbClr val="FFB86C"/>
                </a:solidFill>
                <a:effectLst/>
                <a:latin typeface="Consolas" panose="020B0609020204030204" pitchFamily="49" charset="0"/>
              </a:rPr>
              <a:t>pNacimiento</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a:t>
            </a:r>
            <a:r>
              <a:rPr lang="es-CO" sz="900" b="0" dirty="0" err="1">
                <a:solidFill>
                  <a:srgbClr val="F8F8F2"/>
                </a:solidFill>
                <a:effectLst/>
                <a:latin typeface="Consolas" panose="020B0609020204030204" pitchFamily="49" charset="0"/>
              </a:rPr>
              <a:t>añoact</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2024</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edad;</a:t>
            </a:r>
          </a:p>
          <a:p>
            <a:r>
              <a:rPr lang="es-CO" sz="900" b="0" dirty="0">
                <a:solidFill>
                  <a:srgbClr val="F8F8F2"/>
                </a:solidFill>
                <a:effectLst/>
                <a:latin typeface="Consolas" panose="020B0609020204030204" pitchFamily="49" charset="0"/>
              </a:rPr>
              <a:t>    edad</a:t>
            </a:r>
            <a:r>
              <a:rPr lang="es-CO" sz="900" b="0" dirty="0">
                <a:solidFill>
                  <a:srgbClr val="FF79C6"/>
                </a:solidFill>
                <a:effectLst/>
                <a:latin typeface="Consolas" panose="020B0609020204030204" pitchFamily="49" charset="0"/>
              </a:rPr>
              <a:t>=</a:t>
            </a:r>
            <a:r>
              <a:rPr lang="es-CO" sz="900" b="0" dirty="0" err="1">
                <a:solidFill>
                  <a:srgbClr val="F8F8F2"/>
                </a:solidFill>
                <a:effectLst/>
                <a:latin typeface="Consolas" panose="020B0609020204030204" pitchFamily="49" charset="0"/>
              </a:rPr>
              <a:t>añoact</a:t>
            </a:r>
            <a:r>
              <a:rPr lang="es-CO" sz="900" b="0" dirty="0" err="1">
                <a:solidFill>
                  <a:srgbClr val="FF79C6"/>
                </a:solidFill>
                <a:effectLst/>
                <a:latin typeface="Consolas" panose="020B0609020204030204" pitchFamily="49" charset="0"/>
              </a:rPr>
              <a:t>-</a:t>
            </a:r>
            <a:r>
              <a:rPr lang="es-CO" sz="900" b="0" dirty="0" err="1">
                <a:solidFill>
                  <a:srgbClr val="F8F8F2"/>
                </a:solidFill>
                <a:effectLst/>
                <a:latin typeface="Consolas" panose="020B0609020204030204" pitchFamily="49" charset="0"/>
              </a:rPr>
              <a:t>nac</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if</a:t>
            </a:r>
            <a:r>
              <a:rPr lang="es-CO" sz="900" b="0" dirty="0">
                <a:solidFill>
                  <a:srgbClr val="F8F8F2"/>
                </a:solidFill>
                <a:effectLst/>
                <a:latin typeface="Consolas" panose="020B0609020204030204" pitchFamily="49" charset="0"/>
              </a:rPr>
              <a:t>(edad</a:t>
            </a:r>
            <a:r>
              <a:rPr lang="es-CO" sz="900" b="0" dirty="0">
                <a:solidFill>
                  <a:srgbClr val="FF79C6"/>
                </a:solidFill>
                <a:effectLst/>
                <a:latin typeface="Consolas" panose="020B0609020204030204" pitchFamily="49" charset="0"/>
              </a:rPr>
              <a:t>&gt;</a:t>
            </a:r>
            <a:r>
              <a:rPr lang="es-CO" sz="900" b="0" dirty="0">
                <a:solidFill>
                  <a:srgbClr val="BD93F9"/>
                </a:solidFill>
                <a:effectLst/>
                <a:latin typeface="Consolas" panose="020B0609020204030204" pitchFamily="49" charset="0"/>
              </a:rPr>
              <a:t>17</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Edad: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edad</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n</a:t>
            </a:r>
            <a:r>
              <a:rPr lang="es-CO" sz="900" b="0" dirty="0" err="1">
                <a:solidFill>
                  <a:srgbClr val="F1FA8C"/>
                </a:solidFill>
                <a:effectLst/>
                <a:latin typeface="Consolas" panose="020B0609020204030204" pitchFamily="49" charset="0"/>
              </a:rPr>
              <a:t>usted</a:t>
            </a:r>
            <a:r>
              <a:rPr lang="es-CO" sz="900" b="0" dirty="0">
                <a:solidFill>
                  <a:srgbClr val="F1FA8C"/>
                </a:solidFill>
                <a:effectLst/>
                <a:latin typeface="Consolas" panose="020B0609020204030204" pitchFamily="49" charset="0"/>
              </a:rPr>
              <a:t> es mayor de edad</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else</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Edad: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edad</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n</a:t>
            </a:r>
            <a:r>
              <a:rPr lang="es-CO" sz="900" b="0" dirty="0" err="1">
                <a:solidFill>
                  <a:srgbClr val="F1FA8C"/>
                </a:solidFill>
                <a:effectLst/>
                <a:latin typeface="Consolas" panose="020B0609020204030204" pitchFamily="49" charset="0"/>
              </a:rPr>
              <a:t>usted</a:t>
            </a:r>
            <a:r>
              <a:rPr lang="es-CO" sz="900" b="0" dirty="0">
                <a:solidFill>
                  <a:srgbClr val="F1FA8C"/>
                </a:solidFill>
                <a:effectLst/>
                <a:latin typeface="Consolas" panose="020B0609020204030204" pitchFamily="49" charset="0"/>
              </a:rPr>
              <a:t> es menor de edad</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a:t>
            </a:r>
          </a:p>
          <a:p>
            <a:br>
              <a:rPr lang="es-CO" sz="900" b="0" dirty="0">
                <a:solidFill>
                  <a:srgbClr val="F8F8F2"/>
                </a:solidFill>
                <a:effectLst/>
                <a:latin typeface="Consolas" panose="020B0609020204030204" pitchFamily="49" charset="0"/>
              </a:rPr>
            </a:br>
            <a:br>
              <a:rPr lang="es-CO" sz="900" b="0" dirty="0">
                <a:solidFill>
                  <a:srgbClr val="F8F8F2"/>
                </a:solidFill>
                <a:effectLst/>
                <a:latin typeface="Consolas" panose="020B0609020204030204" pitchFamily="49" charset="0"/>
              </a:rPr>
            </a:br>
            <a:r>
              <a:rPr lang="es-CO" sz="900" b="0" dirty="0" err="1">
                <a:solidFill>
                  <a:srgbClr val="FF79C6"/>
                </a:solidFill>
                <a:effectLst/>
                <a:latin typeface="Consolas" panose="020B0609020204030204" pitchFamily="49" charset="0"/>
              </a:rPr>
              <a:t>const</a:t>
            </a:r>
            <a:r>
              <a:rPr lang="es-CO" sz="900" b="0" dirty="0">
                <a:solidFill>
                  <a:srgbClr val="F8F8F2"/>
                </a:solidFill>
                <a:effectLst/>
                <a:latin typeface="Consolas" panose="020B0609020204030204" pitchFamily="49" charset="0"/>
              </a:rPr>
              <a:t> </a:t>
            </a:r>
            <a:r>
              <a:rPr lang="es-CO" sz="900" b="0" dirty="0" err="1">
                <a:solidFill>
                  <a:srgbClr val="50FA7B"/>
                </a:solidFill>
                <a:effectLst/>
                <a:latin typeface="Consolas" panose="020B0609020204030204" pitchFamily="49" charset="0"/>
              </a:rPr>
              <a:t>edadFExp</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function</a:t>
            </a:r>
            <a:r>
              <a:rPr lang="es-CO" sz="900" b="0" dirty="0">
                <a:solidFill>
                  <a:srgbClr val="F8F8F2"/>
                </a:solidFill>
                <a:effectLst/>
                <a:latin typeface="Consolas" panose="020B0609020204030204" pitchFamily="49" charset="0"/>
              </a:rPr>
              <a:t>(</a:t>
            </a:r>
            <a:r>
              <a:rPr lang="es-CO" sz="900" b="0" i="1" dirty="0" err="1">
                <a:solidFill>
                  <a:srgbClr val="FFB86C"/>
                </a:solidFill>
                <a:effectLst/>
                <a:latin typeface="Consolas" panose="020B0609020204030204" pitchFamily="49" charset="0"/>
              </a:rPr>
              <a:t>pNacimiento</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a:t>
            </a:r>
            <a:r>
              <a:rPr lang="es-CO" sz="900" b="0" dirty="0" err="1">
                <a:solidFill>
                  <a:srgbClr val="F8F8F2"/>
                </a:solidFill>
                <a:effectLst/>
                <a:latin typeface="Consolas" panose="020B0609020204030204" pitchFamily="49" charset="0"/>
              </a:rPr>
              <a:t>nac</a:t>
            </a:r>
            <a:r>
              <a:rPr lang="es-CO" sz="900" b="0" dirty="0">
                <a:solidFill>
                  <a:srgbClr val="FF79C6"/>
                </a:solidFill>
                <a:effectLst/>
                <a:latin typeface="Consolas" panose="020B0609020204030204" pitchFamily="49" charset="0"/>
              </a:rPr>
              <a:t>=</a:t>
            </a:r>
            <a:r>
              <a:rPr lang="es-CO" sz="900" b="0" i="1" dirty="0" err="1">
                <a:solidFill>
                  <a:srgbClr val="FFB86C"/>
                </a:solidFill>
                <a:effectLst/>
                <a:latin typeface="Consolas" panose="020B0609020204030204" pitchFamily="49" charset="0"/>
              </a:rPr>
              <a:t>pNacimiento</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a:t>
            </a:r>
            <a:r>
              <a:rPr lang="es-CO" sz="900" b="0" dirty="0" err="1">
                <a:solidFill>
                  <a:srgbClr val="F8F8F2"/>
                </a:solidFill>
                <a:effectLst/>
                <a:latin typeface="Consolas" panose="020B0609020204030204" pitchFamily="49" charset="0"/>
              </a:rPr>
              <a:t>añoact</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2024</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edad;</a:t>
            </a:r>
          </a:p>
          <a:p>
            <a:r>
              <a:rPr lang="es-CO" sz="900" b="0" dirty="0">
                <a:solidFill>
                  <a:srgbClr val="F8F8F2"/>
                </a:solidFill>
                <a:effectLst/>
                <a:latin typeface="Consolas" panose="020B0609020204030204" pitchFamily="49" charset="0"/>
              </a:rPr>
              <a:t>    edad </a:t>
            </a:r>
            <a:r>
              <a:rPr lang="es-CO" sz="900" b="0" dirty="0">
                <a:solidFill>
                  <a:srgbClr val="FF79C6"/>
                </a:solidFill>
                <a:effectLst/>
                <a:latin typeface="Consolas" panose="020B0609020204030204" pitchFamily="49" charset="0"/>
              </a:rPr>
              <a:t>=</a:t>
            </a:r>
            <a:r>
              <a:rPr lang="es-CO" sz="900" b="0" dirty="0" err="1">
                <a:solidFill>
                  <a:srgbClr val="F8F8F2"/>
                </a:solidFill>
                <a:effectLst/>
                <a:latin typeface="Consolas" panose="020B0609020204030204" pitchFamily="49" charset="0"/>
              </a:rPr>
              <a:t>añoact</a:t>
            </a:r>
            <a:r>
              <a:rPr lang="es-CO" sz="900" b="0" dirty="0" err="1">
                <a:solidFill>
                  <a:srgbClr val="FF79C6"/>
                </a:solidFill>
                <a:effectLst/>
                <a:latin typeface="Consolas" panose="020B0609020204030204" pitchFamily="49" charset="0"/>
              </a:rPr>
              <a:t>-</a:t>
            </a:r>
            <a:r>
              <a:rPr lang="es-CO" sz="900" b="0" dirty="0" err="1">
                <a:solidFill>
                  <a:srgbClr val="F8F8F2"/>
                </a:solidFill>
                <a:effectLst/>
                <a:latin typeface="Consolas" panose="020B0609020204030204" pitchFamily="49" charset="0"/>
              </a:rPr>
              <a:t>nac</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if</a:t>
            </a:r>
            <a:r>
              <a:rPr lang="es-CO" sz="900" b="0" dirty="0">
                <a:solidFill>
                  <a:srgbClr val="F8F8F2"/>
                </a:solidFill>
                <a:effectLst/>
                <a:latin typeface="Consolas" panose="020B0609020204030204" pitchFamily="49" charset="0"/>
              </a:rPr>
              <a:t>(edad</a:t>
            </a:r>
            <a:r>
              <a:rPr lang="es-CO" sz="900" b="0" dirty="0">
                <a:solidFill>
                  <a:srgbClr val="FF79C6"/>
                </a:solidFill>
                <a:effectLst/>
                <a:latin typeface="Consolas" panose="020B0609020204030204" pitchFamily="49" charset="0"/>
              </a:rPr>
              <a:t>&gt;</a:t>
            </a:r>
            <a:r>
              <a:rPr lang="es-CO" sz="900" b="0" dirty="0">
                <a:solidFill>
                  <a:srgbClr val="BD93F9"/>
                </a:solidFill>
                <a:effectLst/>
                <a:latin typeface="Consolas" panose="020B0609020204030204" pitchFamily="49" charset="0"/>
              </a:rPr>
              <a:t>17</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Edad: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edad</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n</a:t>
            </a:r>
            <a:r>
              <a:rPr lang="es-CO" sz="900" b="0" dirty="0" err="1">
                <a:solidFill>
                  <a:srgbClr val="F1FA8C"/>
                </a:solidFill>
                <a:effectLst/>
                <a:latin typeface="Consolas" panose="020B0609020204030204" pitchFamily="49" charset="0"/>
              </a:rPr>
              <a:t>usted</a:t>
            </a:r>
            <a:r>
              <a:rPr lang="es-CO" sz="900" b="0" dirty="0">
                <a:solidFill>
                  <a:srgbClr val="F1FA8C"/>
                </a:solidFill>
                <a:effectLst/>
                <a:latin typeface="Consolas" panose="020B0609020204030204" pitchFamily="49" charset="0"/>
              </a:rPr>
              <a:t> es mayor de edad</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else</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Edad: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edad</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n</a:t>
            </a:r>
            <a:r>
              <a:rPr lang="es-CO" sz="900" b="0" dirty="0" err="1">
                <a:solidFill>
                  <a:srgbClr val="F1FA8C"/>
                </a:solidFill>
                <a:effectLst/>
                <a:latin typeface="Consolas" panose="020B0609020204030204" pitchFamily="49" charset="0"/>
              </a:rPr>
              <a:t>usted</a:t>
            </a:r>
            <a:r>
              <a:rPr lang="es-CO" sz="900" b="0" dirty="0">
                <a:solidFill>
                  <a:srgbClr val="F1FA8C"/>
                </a:solidFill>
                <a:effectLst/>
                <a:latin typeface="Consolas" panose="020B0609020204030204" pitchFamily="49" charset="0"/>
              </a:rPr>
              <a:t> es menor de edad</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2872688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IMPRIMIR QUE NÚMERO ES EL MAYOR DE 3 NÚMEROS </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2618753632"/>
              </p:ext>
            </p:extLst>
          </p:nvPr>
        </p:nvGraphicFramePr>
        <p:xfrm>
          <a:off x="2085681" y="1504810"/>
          <a:ext cx="5287576" cy="2486929"/>
        </p:xfrm>
        <a:graphic>
          <a:graphicData uri="http://schemas.openxmlformats.org/drawingml/2006/table">
            <a:tbl>
              <a:tblPr firstRow="1" bandRow="1">
                <a:tableStyleId>{3B4B98B0-60AC-42C2-AFA5-B58CD77FA1E5}</a:tableStyleId>
              </a:tblPr>
              <a:tblGrid>
                <a:gridCol w="2643788">
                  <a:extLst>
                    <a:ext uri="{9D8B030D-6E8A-4147-A177-3AD203B41FA5}">
                      <a16:colId xmlns:a16="http://schemas.microsoft.com/office/drawing/2014/main" val="1637154279"/>
                    </a:ext>
                  </a:extLst>
                </a:gridCol>
                <a:gridCol w="2643788">
                  <a:extLst>
                    <a:ext uri="{9D8B030D-6E8A-4147-A177-3AD203B41FA5}">
                      <a16:colId xmlns:a16="http://schemas.microsoft.com/office/drawing/2014/main" val="3120215241"/>
                    </a:ext>
                  </a:extLst>
                </a:gridCol>
              </a:tblGrid>
              <a:tr h="784186">
                <a:tc gridSpan="2">
                  <a:txBody>
                    <a:bodyPr/>
                    <a:lstStyle/>
                    <a:p>
                      <a:pPr algn="ctr"/>
                      <a:r>
                        <a:rPr lang="es-ES" sz="1100" dirty="0">
                          <a:solidFill>
                            <a:schemeClr val="bg1"/>
                          </a:solidFill>
                        </a:rPr>
                        <a:t>Esta función toma tres números como parámetros (pnum1, pnum2 y pnum3). Luego, compara estos números para determinar cuál es el mayor de los tres. Si los tres números son iguales, devuelve un mensaje indicando que los tres números son iguales. De lo contrario, compara los números entre sí para encontrar el mayor y lo devuelve.</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31771">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408506">
                <a:tc>
                  <a:txBody>
                    <a:bodyPr/>
                    <a:lstStyle/>
                    <a:p>
                      <a:pPr algn="ctr"/>
                      <a:r>
                        <a:rPr lang="es-ES" sz="1050" dirty="0">
                          <a:solidFill>
                            <a:schemeClr val="bg1"/>
                          </a:solidFill>
                        </a:rPr>
                        <a:t>num1</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408506">
                <a:tc>
                  <a:txBody>
                    <a:bodyPr/>
                    <a:lstStyle/>
                    <a:p>
                      <a:pPr algn="ctr"/>
                      <a:r>
                        <a:rPr lang="es-ES" sz="1050" dirty="0">
                          <a:solidFill>
                            <a:schemeClr val="bg1"/>
                          </a:solidFill>
                        </a:rPr>
                        <a:t>num2</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r h="408506">
                <a:tc>
                  <a:txBody>
                    <a:bodyPr/>
                    <a:lstStyle/>
                    <a:p>
                      <a:pPr algn="ctr"/>
                      <a:r>
                        <a:rPr lang="es-ES" sz="1050" dirty="0">
                          <a:solidFill>
                            <a:schemeClr val="bg1"/>
                          </a:solidFill>
                        </a:rPr>
                        <a:t>num3</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670553829"/>
                  </a:ext>
                </a:extLst>
              </a:tr>
            </a:tbl>
          </a:graphicData>
        </a:graphic>
      </p:graphicFrame>
      <p:sp>
        <p:nvSpPr>
          <p:cNvPr id="2" name="Google Shape;2649;p41">
            <a:extLst>
              <a:ext uri="{FF2B5EF4-FFF2-40B4-BE49-F238E27FC236}">
                <a16:creationId xmlns:a16="http://schemas.microsoft.com/office/drawing/2014/main" id="{D62E50A7-7291-54F6-70F8-333493AD0332}"/>
              </a:ext>
            </a:extLst>
          </p:cNvPr>
          <p:cNvSpPr txBox="1">
            <a:spLocks/>
          </p:cNvSpPr>
          <p:nvPr/>
        </p:nvSpPr>
        <p:spPr>
          <a:xfrm>
            <a:off x="885785" y="10061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3200" dirty="0" err="1">
                <a:ln>
                  <a:solidFill>
                    <a:sysClr val="windowText" lastClr="000000"/>
                  </a:solidFill>
                </a:ln>
                <a:solidFill>
                  <a:srgbClr val="70E242"/>
                </a:solidFill>
                <a:latin typeface="Passion One" panose="02000506080000020004" pitchFamily="2" charset="0"/>
              </a:rPr>
              <a:t>may</a:t>
            </a:r>
            <a:endParaRPr lang="es-ES" sz="3200" dirty="0">
              <a:ln>
                <a:solidFill>
                  <a:sysClr val="windowText" lastClr="000000"/>
                </a:solidFill>
              </a:ln>
              <a:solidFill>
                <a:srgbClr val="70E242"/>
              </a:solidFill>
              <a:latin typeface="Passion One" panose="02000506080000020004" pitchFamily="2" charset="0"/>
            </a:endParaRPr>
          </a:p>
        </p:txBody>
      </p:sp>
      <p:pic>
        <p:nvPicPr>
          <p:cNvPr id="5" name="Imagen 4">
            <a:extLst>
              <a:ext uri="{FF2B5EF4-FFF2-40B4-BE49-F238E27FC236}">
                <a16:creationId xmlns:a16="http://schemas.microsoft.com/office/drawing/2014/main" id="{361BBB66-45E1-EAA5-7905-C6EA2E1F5A26}"/>
              </a:ext>
            </a:extLst>
          </p:cNvPr>
          <p:cNvPicPr>
            <a:picLocks noChangeAspect="1"/>
          </p:cNvPicPr>
          <p:nvPr/>
        </p:nvPicPr>
        <p:blipFill>
          <a:blip r:embed="rId3"/>
          <a:stretch>
            <a:fillRect/>
          </a:stretch>
        </p:blipFill>
        <p:spPr>
          <a:xfrm>
            <a:off x="1793713" y="4090717"/>
            <a:ext cx="5763429" cy="857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7927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EDAD CON EL AÑO DE NACIMIENTO</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AE81ECB5-788F-567D-F746-69D1D7FF39AD}"/>
              </a:ext>
            </a:extLst>
          </p:cNvPr>
          <p:cNvSpPr txBox="1"/>
          <p:nvPr/>
        </p:nvSpPr>
        <p:spPr>
          <a:xfrm>
            <a:off x="771144" y="1032284"/>
            <a:ext cx="3727704" cy="3808735"/>
          </a:xfrm>
          <a:prstGeom prst="rect">
            <a:avLst/>
          </a:prstGeom>
          <a:noFill/>
        </p:spPr>
        <p:txBody>
          <a:bodyPr wrap="square">
            <a:spAutoFit/>
          </a:bodyPr>
          <a:lstStyle/>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DOCTYPE</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lang</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charset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UTF-8</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name</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viewport</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content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width</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device-width</a:t>
            </a:r>
            <a:r>
              <a:rPr lang="es-CO" sz="1050" b="0" dirty="0">
                <a:solidFill>
                  <a:srgbClr val="F1FA8C"/>
                </a:solidFill>
                <a:effectLst/>
                <a:latin typeface="Consolas" panose="020B0609020204030204" pitchFamily="49" charset="0"/>
              </a:rPr>
              <a:t>, </a:t>
            </a:r>
            <a:r>
              <a:rPr lang="es-CO" sz="1050" b="0" dirty="0" err="1">
                <a:solidFill>
                  <a:srgbClr val="F1FA8C"/>
                </a:solidFill>
                <a:effectLst/>
                <a:latin typeface="Consolas" panose="020B0609020204030204" pitchFamily="49" charset="0"/>
              </a:rPr>
              <a:t>initial-scale</a:t>
            </a:r>
            <a:r>
              <a:rPr lang="es-CO" sz="1050" b="0" dirty="0">
                <a:solidFill>
                  <a:srgbClr val="F1FA8C"/>
                </a:solidFill>
                <a:effectLst/>
                <a:latin typeface="Consolas" panose="020B0609020204030204" pitchFamily="49" charset="0"/>
              </a:rPr>
              <a:t>=1.0</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r>
              <a:rPr lang="es-CO" sz="1050" b="0" dirty="0" err="1">
                <a:solidFill>
                  <a:srgbClr val="F8F8F2"/>
                </a:solidFill>
                <a:effectLst/>
                <a:latin typeface="Consolas" panose="020B0609020204030204" pitchFamily="49" charset="0"/>
              </a:rPr>
              <a:t>Document</a:t>
            </a:r>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src</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./11F.js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num1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9</a:t>
            </a:r>
            <a:endParaRPr lang="es-CO" sz="1050" b="0" dirty="0">
              <a:solidFill>
                <a:srgbClr val="F8F8F2"/>
              </a:solidFill>
              <a:effectLst/>
              <a:latin typeface="Consolas" panose="020B0609020204030204" pitchFamily="49" charset="0"/>
            </a:endParaRP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num2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10</a:t>
            </a:r>
            <a:endParaRPr lang="es-CO" sz="1050" b="0" dirty="0">
              <a:solidFill>
                <a:srgbClr val="F8F8F2"/>
              </a:solidFill>
              <a:effectLst/>
              <a:latin typeface="Consolas" panose="020B0609020204030204" pitchFamily="49" charset="0"/>
            </a:endParaRP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num3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13</a:t>
            </a:r>
            <a:endParaRPr lang="es-CO" sz="1050" b="0" dirty="0">
              <a:solidFill>
                <a:srgbClr val="F8F8F2"/>
              </a:solidFill>
              <a:effectLst/>
              <a:latin typeface="Consolas" panose="020B0609020204030204" pitchFamily="49" charset="0"/>
            </a:endParaRP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alert</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A </a:t>
            </a:r>
            <a:r>
              <a:rPr lang="es-CO" sz="1050" b="0" dirty="0" err="1">
                <a:solidFill>
                  <a:srgbClr val="F1FA8C"/>
                </a:solidFill>
                <a:effectLst/>
                <a:latin typeface="Consolas" panose="020B0609020204030204" pitchFamily="49" charset="0"/>
              </a:rPr>
              <a:t>continuacion</a:t>
            </a:r>
            <a:r>
              <a:rPr lang="es-CO" sz="1050" b="0" dirty="0">
                <a:solidFill>
                  <a:srgbClr val="F1FA8C"/>
                </a:solidFill>
                <a:effectLst/>
                <a:latin typeface="Consolas" panose="020B0609020204030204" pitchFamily="49" charset="0"/>
              </a:rPr>
              <a:t> le aparecerá el número mayor de los tres números digitados o si estos son iguales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may</a:t>
            </a:r>
            <a:r>
              <a:rPr lang="es-CO" sz="1050" b="0" dirty="0">
                <a:solidFill>
                  <a:srgbClr val="F8F8F2"/>
                </a:solidFill>
                <a:effectLst/>
                <a:latin typeface="Consolas" panose="020B0609020204030204" pitchFamily="49" charset="0"/>
              </a:rPr>
              <a:t>(num1, num2, num3));</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p:txBody>
      </p:sp>
      <p:sp>
        <p:nvSpPr>
          <p:cNvPr id="9" name="CuadroTexto 8">
            <a:extLst>
              <a:ext uri="{FF2B5EF4-FFF2-40B4-BE49-F238E27FC236}">
                <a16:creationId xmlns:a16="http://schemas.microsoft.com/office/drawing/2014/main" id="{B1D97745-1CDA-2A6F-D7D5-0A182B19E75F}"/>
              </a:ext>
            </a:extLst>
          </p:cNvPr>
          <p:cNvSpPr txBox="1"/>
          <p:nvPr/>
        </p:nvSpPr>
        <p:spPr>
          <a:xfrm>
            <a:off x="4654587" y="1011600"/>
            <a:ext cx="4300728" cy="4131900"/>
          </a:xfrm>
          <a:prstGeom prst="rect">
            <a:avLst/>
          </a:prstGeom>
          <a:noFill/>
        </p:spPr>
        <p:txBody>
          <a:bodyPr wrap="square">
            <a:spAutoFit/>
          </a:bodyPr>
          <a:lstStyle/>
          <a:p>
            <a:r>
              <a:rPr lang="es-CO" sz="1050" b="0" dirty="0" err="1">
                <a:solidFill>
                  <a:srgbClr val="FF79C6"/>
                </a:solidFill>
                <a:effectLst/>
                <a:latin typeface="Consolas" panose="020B0609020204030204" pitchFamily="49" charset="0"/>
              </a:rPr>
              <a:t>function</a:t>
            </a:r>
            <a:r>
              <a:rPr lang="es-CO" sz="1050" b="0" dirty="0">
                <a:solidFill>
                  <a:srgbClr val="F8F8F2"/>
                </a:solidFill>
                <a:effectLst/>
                <a:latin typeface="Consolas" panose="020B0609020204030204" pitchFamily="49" charset="0"/>
              </a:rPr>
              <a:t> </a:t>
            </a:r>
            <a:r>
              <a:rPr lang="es-CO" sz="1050" b="0" dirty="0" err="1">
                <a:solidFill>
                  <a:srgbClr val="50FA7B"/>
                </a:solidFill>
                <a:effectLst/>
                <a:latin typeface="Consolas" panose="020B0609020204030204" pitchFamily="49" charset="0"/>
              </a:rPr>
              <a:t>may</a:t>
            </a:r>
            <a:r>
              <a:rPr lang="es-CO" sz="1050" b="0" dirty="0">
                <a:solidFill>
                  <a:srgbClr val="F8F8F2"/>
                </a:solidFill>
                <a:effectLst/>
                <a:latin typeface="Consolas" panose="020B0609020204030204" pitchFamily="49" charset="0"/>
              </a:rPr>
              <a:t>(</a:t>
            </a:r>
            <a:r>
              <a:rPr lang="es-CO" sz="1050" b="0" i="1" dirty="0">
                <a:solidFill>
                  <a:srgbClr val="FFB86C"/>
                </a:solidFill>
                <a:effectLst/>
                <a:latin typeface="Consolas" panose="020B0609020204030204" pitchFamily="49" charset="0"/>
              </a:rPr>
              <a:t>pnum1</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pnum2</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pnum3</a:t>
            </a:r>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num1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pnum1</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num2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pnum2</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num3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pnum3</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(num1)</a:t>
            </a:r>
            <a:r>
              <a:rPr lang="es-CO" sz="1050" b="0" dirty="0">
                <a:solidFill>
                  <a:srgbClr val="FF79C6"/>
                </a:solidFill>
                <a:effectLst/>
                <a:latin typeface="Consolas" panose="020B0609020204030204" pitchFamily="49" charset="0"/>
              </a:rPr>
              <a: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(num2)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(num1)</a:t>
            </a:r>
            <a:r>
              <a:rPr lang="es-CO" sz="1050" b="0" dirty="0">
                <a:solidFill>
                  <a:srgbClr val="FF79C6"/>
                </a:solidFill>
                <a:effectLst/>
                <a:latin typeface="Consolas" panose="020B0609020204030204" pitchFamily="49" charset="0"/>
              </a:rPr>
              <a: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(num3)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(num2)</a:t>
            </a:r>
            <a:r>
              <a:rPr lang="es-CO" sz="1050" b="0" dirty="0">
                <a:solidFill>
                  <a:srgbClr val="FF79C6"/>
                </a:solidFill>
                <a:effectLst/>
                <a:latin typeface="Consolas" panose="020B0609020204030204" pitchFamily="49" charset="0"/>
              </a:rPr>
              <a: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(num3))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los 3 números digitados son iguales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(num1)</a:t>
            </a:r>
            <a:r>
              <a:rPr lang="es-CO" sz="1050" b="0" dirty="0">
                <a:solidFill>
                  <a:srgbClr val="FF79C6"/>
                </a:solidFill>
                <a:effectLst/>
                <a:latin typeface="Consolas" panose="020B0609020204030204" pitchFamily="49" charset="0"/>
              </a:rPr>
              <a:t>&gt;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(num2)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(num1)</a:t>
            </a:r>
            <a:r>
              <a:rPr lang="es-CO" sz="1050" b="0" dirty="0">
                <a:solidFill>
                  <a:srgbClr val="FF79C6"/>
                </a:solidFill>
                <a:effectLst/>
                <a:latin typeface="Consolas" panose="020B0609020204030204" pitchFamily="49" charset="0"/>
              </a:rPr>
              <a:t>&gt;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(num3))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num1;</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(num2)</a:t>
            </a:r>
            <a:r>
              <a:rPr lang="es-CO" sz="1050" b="0" dirty="0">
                <a:solidFill>
                  <a:srgbClr val="FF79C6"/>
                </a:solidFill>
                <a:effectLst/>
                <a:latin typeface="Consolas" panose="020B0609020204030204" pitchFamily="49" charset="0"/>
              </a:rPr>
              <a:t>&gt;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(num1)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(num2)</a:t>
            </a:r>
            <a:r>
              <a:rPr lang="es-CO" sz="1050" b="0" dirty="0">
                <a:solidFill>
                  <a:srgbClr val="FF79C6"/>
                </a:solidFill>
                <a:effectLst/>
                <a:latin typeface="Consolas" panose="020B0609020204030204" pitchFamily="49" charset="0"/>
              </a:rPr>
              <a:t>&gt;</a:t>
            </a:r>
            <a:r>
              <a:rPr lang="es-CO" sz="1050" b="0" dirty="0" err="1">
                <a:solidFill>
                  <a:srgbClr val="8BE9FD"/>
                </a:solidFill>
                <a:effectLst/>
                <a:latin typeface="Consolas" panose="020B0609020204030204" pitchFamily="49" charset="0"/>
              </a:rPr>
              <a:t>parseFloat</a:t>
            </a:r>
            <a:r>
              <a:rPr lang="es-CO" sz="1050" b="0" dirty="0">
                <a:solidFill>
                  <a:srgbClr val="F8F8F2"/>
                </a:solidFill>
                <a:effectLst/>
                <a:latin typeface="Consolas" panose="020B0609020204030204" pitchFamily="49" charset="0"/>
              </a:rPr>
              <a:t>(num3))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num2;</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num3;</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474241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CALCULAR EL ÁREA DE 3 CUADRADOS E IMPRIMIR CUÁL TIENE EL MAYOR ÁREA.</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262709089"/>
              </p:ext>
            </p:extLst>
          </p:nvPr>
        </p:nvGraphicFramePr>
        <p:xfrm>
          <a:off x="1163152" y="1635437"/>
          <a:ext cx="3547604" cy="180034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505710">
                <a:tc gridSpan="2">
                  <a:txBody>
                    <a:bodyPr/>
                    <a:lstStyle/>
                    <a:p>
                      <a:pPr algn="ctr"/>
                      <a:r>
                        <a:rPr lang="es-ES" sz="1100" dirty="0">
                          <a:solidFill>
                            <a:schemeClr val="bg1"/>
                          </a:solidFill>
                        </a:rPr>
                        <a:t>Esta función toma un número </a:t>
                      </a:r>
                      <a:r>
                        <a:rPr lang="es-ES" sz="1100" dirty="0" err="1">
                          <a:solidFill>
                            <a:schemeClr val="bg1"/>
                          </a:solidFill>
                        </a:rPr>
                        <a:t>plado</a:t>
                      </a:r>
                      <a:r>
                        <a:rPr lang="es-ES" sz="1100" dirty="0">
                          <a:solidFill>
                            <a:schemeClr val="bg1"/>
                          </a:solidFill>
                        </a:rPr>
                        <a:t> como parámetro, que representa la longitud del lado de un cuadrado. Luego, calcula el área del cuadrado multiplicando la longitud del lado por sí mismo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lado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2694723548"/>
                  </a:ext>
                </a:extLst>
              </a:tr>
              <a:tr h="309620">
                <a:tc>
                  <a:txBody>
                    <a:bodyPr/>
                    <a:lstStyle/>
                    <a:p>
                      <a:pPr algn="ctr"/>
                      <a:r>
                        <a:rPr lang="es-ES" sz="1050" dirty="0">
                          <a:solidFill>
                            <a:schemeClr val="bg1"/>
                          </a:solidFill>
                        </a:rPr>
                        <a:t>cuadrado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843621223"/>
                  </a:ext>
                </a:extLst>
              </a:tr>
            </a:tbl>
          </a:graphicData>
        </a:graphic>
      </p:graphicFrame>
      <p:sp>
        <p:nvSpPr>
          <p:cNvPr id="2" name="Google Shape;2649;p41">
            <a:extLst>
              <a:ext uri="{FF2B5EF4-FFF2-40B4-BE49-F238E27FC236}">
                <a16:creationId xmlns:a16="http://schemas.microsoft.com/office/drawing/2014/main" id="{C0B32033-9103-6A14-4B15-6D429840DE5D}"/>
              </a:ext>
            </a:extLst>
          </p:cNvPr>
          <p:cNvSpPr txBox="1">
            <a:spLocks/>
          </p:cNvSpPr>
          <p:nvPr/>
        </p:nvSpPr>
        <p:spPr>
          <a:xfrm>
            <a:off x="-913987" y="1078701"/>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areacuad</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3" name="Tabla 2">
            <a:extLst>
              <a:ext uri="{FF2B5EF4-FFF2-40B4-BE49-F238E27FC236}">
                <a16:creationId xmlns:a16="http://schemas.microsoft.com/office/drawing/2014/main" id="{055E0D05-3FA3-E2B7-33FB-7D868562AA44}"/>
              </a:ext>
            </a:extLst>
          </p:cNvPr>
          <p:cNvGraphicFramePr>
            <a:graphicFrameLocks noGrp="1"/>
          </p:cNvGraphicFramePr>
          <p:nvPr>
            <p:extLst>
              <p:ext uri="{D42A27DB-BD31-4B8C-83A1-F6EECF244321}">
                <p14:modId xmlns:p14="http://schemas.microsoft.com/office/powerpoint/2010/main" val="2424552529"/>
              </p:ext>
            </p:extLst>
          </p:nvPr>
        </p:nvGraphicFramePr>
        <p:xfrm>
          <a:off x="4994502" y="1601788"/>
          <a:ext cx="3547604" cy="238708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233105224"/>
                    </a:ext>
                  </a:extLst>
                </a:gridCol>
                <a:gridCol w="1773802">
                  <a:extLst>
                    <a:ext uri="{9D8B030D-6E8A-4147-A177-3AD203B41FA5}">
                      <a16:colId xmlns:a16="http://schemas.microsoft.com/office/drawing/2014/main" val="352339387"/>
                    </a:ext>
                  </a:extLst>
                </a:gridCol>
              </a:tblGrid>
              <a:tr h="505710">
                <a:tc gridSpan="2">
                  <a:txBody>
                    <a:bodyPr/>
                    <a:lstStyle/>
                    <a:p>
                      <a:pPr algn="ctr"/>
                      <a:r>
                        <a:rPr lang="es-ES" sz="1100" dirty="0">
                          <a:solidFill>
                            <a:schemeClr val="bg1"/>
                          </a:solidFill>
                        </a:rPr>
                        <a:t>Esta función toma tres números como parámetros (pcu1, pcu2 y pcu3). Luego, compara estos números para determinar cuál es el mayor de los tres. Si los tres números son iguales, devuelve un mensaje de error. De lo contrario, compara los números entre sí para encontrar el mayor y lo devuelve.</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559890642"/>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3963492161"/>
                  </a:ext>
                </a:extLst>
              </a:tr>
              <a:tr h="166106">
                <a:tc>
                  <a:txBody>
                    <a:bodyPr/>
                    <a:lstStyle/>
                    <a:p>
                      <a:pPr algn="ctr"/>
                      <a:r>
                        <a:rPr lang="es-ES" sz="1050" dirty="0">
                          <a:solidFill>
                            <a:schemeClr val="bg1"/>
                          </a:solidFill>
                        </a:rPr>
                        <a:t>cu1</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4059605698"/>
                  </a:ext>
                </a:extLst>
              </a:tr>
              <a:tr h="309620">
                <a:tc>
                  <a:txBody>
                    <a:bodyPr/>
                    <a:lstStyle/>
                    <a:p>
                      <a:pPr algn="ctr"/>
                      <a:r>
                        <a:rPr lang="es-ES" sz="1050" dirty="0">
                          <a:solidFill>
                            <a:schemeClr val="bg1"/>
                          </a:solidFill>
                        </a:rPr>
                        <a:t>cu2</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823032526"/>
                  </a:ext>
                </a:extLst>
              </a:tr>
              <a:tr h="309620">
                <a:tc>
                  <a:txBody>
                    <a:bodyPr/>
                    <a:lstStyle/>
                    <a:p>
                      <a:pPr algn="ctr"/>
                      <a:r>
                        <a:rPr lang="es-ES" sz="1050" dirty="0">
                          <a:solidFill>
                            <a:schemeClr val="bg1"/>
                          </a:solidFill>
                        </a:rPr>
                        <a:t>cu3</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824481962"/>
                  </a:ext>
                </a:extLst>
              </a:tr>
            </a:tbl>
          </a:graphicData>
        </a:graphic>
      </p:graphicFrame>
      <p:sp>
        <p:nvSpPr>
          <p:cNvPr id="6" name="Google Shape;2649;p41">
            <a:extLst>
              <a:ext uri="{FF2B5EF4-FFF2-40B4-BE49-F238E27FC236}">
                <a16:creationId xmlns:a16="http://schemas.microsoft.com/office/drawing/2014/main" id="{C2B0E54C-2636-9819-5BE4-88FA5639FD5F}"/>
              </a:ext>
            </a:extLst>
          </p:cNvPr>
          <p:cNvSpPr txBox="1">
            <a:spLocks/>
          </p:cNvSpPr>
          <p:nvPr/>
        </p:nvSpPr>
        <p:spPr>
          <a:xfrm>
            <a:off x="2794413" y="108595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err="1">
                <a:ln>
                  <a:solidFill>
                    <a:sysClr val="windowText" lastClr="000000"/>
                  </a:solidFill>
                </a:ln>
                <a:solidFill>
                  <a:srgbClr val="70E242"/>
                </a:solidFill>
                <a:latin typeface="Passion One" panose="02000506080000020004" pitchFamily="2" charset="0"/>
              </a:rPr>
              <a:t>:may</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66427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1229818" y="92109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Función: </a:t>
            </a:r>
            <a:r>
              <a:rPr lang="es-ES" sz="2800" dirty="0" err="1">
                <a:ln>
                  <a:solidFill>
                    <a:sysClr val="windowText" lastClr="000000"/>
                  </a:solidFill>
                </a:ln>
                <a:solidFill>
                  <a:srgbClr val="70E242"/>
                </a:solidFill>
                <a:latin typeface="Passion One" panose="02000506080000020004" pitchFamily="2" charset="0"/>
              </a:rPr>
              <a:t>resul</a:t>
            </a:r>
            <a:endParaRPr lang="es-ES"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1612657550"/>
              </p:ext>
            </p:extLst>
          </p:nvPr>
        </p:nvGraphicFramePr>
        <p:xfrm>
          <a:off x="1109472" y="1442396"/>
          <a:ext cx="3157728" cy="2812610"/>
        </p:xfrm>
        <a:graphic>
          <a:graphicData uri="http://schemas.openxmlformats.org/drawingml/2006/table">
            <a:tbl>
              <a:tblPr firstRow="1" bandRow="1">
                <a:tableStyleId>{3B4B98B0-60AC-42C2-AFA5-B58CD77FA1E5}</a:tableStyleId>
              </a:tblPr>
              <a:tblGrid>
                <a:gridCol w="1578864">
                  <a:extLst>
                    <a:ext uri="{9D8B030D-6E8A-4147-A177-3AD203B41FA5}">
                      <a16:colId xmlns:a16="http://schemas.microsoft.com/office/drawing/2014/main" val="1637154279"/>
                    </a:ext>
                  </a:extLst>
                </a:gridCol>
                <a:gridCol w="1578864">
                  <a:extLst>
                    <a:ext uri="{9D8B030D-6E8A-4147-A177-3AD203B41FA5}">
                      <a16:colId xmlns:a16="http://schemas.microsoft.com/office/drawing/2014/main" val="3120215241"/>
                    </a:ext>
                  </a:extLst>
                </a:gridCol>
              </a:tblGrid>
              <a:tr h="1025776">
                <a:tc gridSpan="2">
                  <a:txBody>
                    <a:bodyPr/>
                    <a:lstStyle/>
                    <a:p>
                      <a:pPr algn="ctr"/>
                      <a:r>
                        <a:rPr lang="es-ES" dirty="0">
                          <a:solidFill>
                            <a:schemeClr val="bg1"/>
                          </a:solidFill>
                        </a:rPr>
                        <a:t>Esta función toma dos números como entrada (pnumero1 y pnumero2), los suma y devuelve el resultado.</a:t>
                      </a:r>
                      <a:endParaRPr lang="es-CO"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30895">
                <a:tc>
                  <a:txBody>
                    <a:bodyPr/>
                    <a:lstStyle/>
                    <a:p>
                      <a:pPr algn="ctr"/>
                      <a:r>
                        <a:rPr lang="es-ES" b="1" dirty="0">
                          <a:solidFill>
                            <a:schemeClr val="bg1"/>
                          </a:solidFill>
                          <a:latin typeface="Arial Black" panose="020B0A04020102020204" pitchFamily="34" charset="0"/>
                        </a:rPr>
                        <a:t>VARIABLE</a:t>
                      </a:r>
                      <a:endParaRPr lang="es-CO" b="1" dirty="0">
                        <a:solidFill>
                          <a:schemeClr val="bg1"/>
                        </a:solidFill>
                        <a:latin typeface="Arial Black" panose="020B0A04020102020204" pitchFamily="34" charset="0"/>
                      </a:endParaRPr>
                    </a:p>
                  </a:txBody>
                  <a:tcPr/>
                </a:tc>
                <a:tc>
                  <a:txBody>
                    <a:bodyPr/>
                    <a:lstStyle/>
                    <a:p>
                      <a:pPr algn="ctr"/>
                      <a:r>
                        <a:rPr lang="es-ES" b="1" dirty="0">
                          <a:solidFill>
                            <a:schemeClr val="bg1"/>
                          </a:solidFill>
                          <a:latin typeface="Arial Black" panose="020B0A04020102020204" pitchFamily="34" charset="0"/>
                        </a:rPr>
                        <a:t>TIPO</a:t>
                      </a:r>
                      <a:endParaRPr lang="es-CO"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30895">
                <a:tc>
                  <a:txBody>
                    <a:bodyPr/>
                    <a:lstStyle/>
                    <a:p>
                      <a:pPr algn="ctr"/>
                      <a:r>
                        <a:rPr lang="es-ES" dirty="0">
                          <a:solidFill>
                            <a:schemeClr val="bg1"/>
                          </a:solidFill>
                        </a:rPr>
                        <a:t>numero1</a:t>
                      </a: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txBody>
                  <a:tcPr/>
                </a:tc>
                <a:extLst>
                  <a:ext uri="{0D108BD9-81ED-4DB2-BD59-A6C34878D82A}">
                    <a16:rowId xmlns:a16="http://schemas.microsoft.com/office/drawing/2014/main" val="1343810389"/>
                  </a:ext>
                </a:extLst>
              </a:tr>
              <a:tr h="562522">
                <a:tc>
                  <a:txBody>
                    <a:bodyPr/>
                    <a:lstStyle/>
                    <a:p>
                      <a:pPr algn="ctr"/>
                      <a:r>
                        <a:rPr lang="es-CO" dirty="0">
                          <a:solidFill>
                            <a:schemeClr val="bg1"/>
                          </a:solidFill>
                        </a:rPr>
                        <a:t>numero2</a:t>
                      </a:r>
                    </a:p>
                    <a:p>
                      <a:pPr algn="ct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p>
                      <a:pPr algn="ctr"/>
                      <a:endParaRPr lang="es-CO" dirty="0">
                        <a:solidFill>
                          <a:schemeClr val="bg1"/>
                        </a:solidFill>
                      </a:endParaRPr>
                    </a:p>
                  </a:txBody>
                  <a:tcPr/>
                </a:tc>
                <a:extLst>
                  <a:ext uri="{0D108BD9-81ED-4DB2-BD59-A6C34878D82A}">
                    <a16:rowId xmlns:a16="http://schemas.microsoft.com/office/drawing/2014/main" val="1624951629"/>
                  </a:ext>
                </a:extLst>
              </a:tr>
              <a:tr h="562522">
                <a:tc>
                  <a:txBody>
                    <a:bodyPr/>
                    <a:lstStyle/>
                    <a:p>
                      <a:pPr algn="ctr"/>
                      <a:r>
                        <a:rPr lang="es-ES" dirty="0" err="1">
                          <a:solidFill>
                            <a:schemeClr val="bg1"/>
                          </a:solidFill>
                        </a:rPr>
                        <a:t>resul</a:t>
                      </a: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p>
                      <a:pPr algn="ctr"/>
                      <a:endParaRPr lang="es-CO" dirty="0">
                        <a:solidFill>
                          <a:schemeClr val="bg1"/>
                        </a:solidFill>
                      </a:endParaRPr>
                    </a:p>
                  </a:txBody>
                  <a:tcPr/>
                </a:tc>
                <a:extLst>
                  <a:ext uri="{0D108BD9-81ED-4DB2-BD59-A6C34878D82A}">
                    <a16:rowId xmlns:a16="http://schemas.microsoft.com/office/drawing/2014/main" val="1796096151"/>
                  </a:ext>
                </a:extLst>
              </a:tr>
            </a:tbl>
          </a:graphicData>
        </a:graphic>
      </p:graphicFrame>
      <p:sp>
        <p:nvSpPr>
          <p:cNvPr id="2" name="Google Shape;2649;p41">
            <a:extLst>
              <a:ext uri="{FF2B5EF4-FFF2-40B4-BE49-F238E27FC236}">
                <a16:creationId xmlns:a16="http://schemas.microsoft.com/office/drawing/2014/main" id="{9A34E578-5FFE-C1BA-F883-B46285C2288B}"/>
              </a:ext>
            </a:extLst>
          </p:cNvPr>
          <p:cNvSpPr txBox="1">
            <a:spLocks/>
          </p:cNvSpPr>
          <p:nvPr/>
        </p:nvSpPr>
        <p:spPr>
          <a:xfrm>
            <a:off x="2872790" y="939378"/>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a:ln>
                  <a:solidFill>
                    <a:sysClr val="windowText" lastClr="000000"/>
                  </a:solidFill>
                </a:ln>
                <a:solidFill>
                  <a:srgbClr val="70E242"/>
                </a:solidFill>
                <a:latin typeface="Passion One" panose="02000506080000020004" pitchFamily="2" charset="0"/>
              </a:rPr>
              <a:t>Función: </a:t>
            </a:r>
            <a:r>
              <a:rPr lang="es-ES" sz="2400" dirty="0" err="1">
                <a:ln>
                  <a:solidFill>
                    <a:sysClr val="windowText" lastClr="000000"/>
                  </a:solidFill>
                </a:ln>
                <a:solidFill>
                  <a:srgbClr val="70E242"/>
                </a:solidFill>
                <a:latin typeface="Passion One" panose="02000506080000020004" pitchFamily="2" charset="0"/>
              </a:rPr>
              <a:t>resulExp</a:t>
            </a:r>
            <a:endParaRPr lang="es-ES" sz="2400" dirty="0">
              <a:ln>
                <a:solidFill>
                  <a:sysClr val="windowText" lastClr="000000"/>
                </a:solidFill>
              </a:ln>
              <a:solidFill>
                <a:srgbClr val="70E242"/>
              </a:solidFill>
              <a:latin typeface="Passion One" panose="02000506080000020004" pitchFamily="2" charset="0"/>
            </a:endParaRPr>
          </a:p>
        </p:txBody>
      </p:sp>
      <p:graphicFrame>
        <p:nvGraphicFramePr>
          <p:cNvPr id="3" name="Tabla 4">
            <a:extLst>
              <a:ext uri="{FF2B5EF4-FFF2-40B4-BE49-F238E27FC236}">
                <a16:creationId xmlns:a16="http://schemas.microsoft.com/office/drawing/2014/main" id="{908F9FCC-EB9B-EA7F-5318-65936F85FCA5}"/>
              </a:ext>
            </a:extLst>
          </p:cNvPr>
          <p:cNvGraphicFramePr>
            <a:graphicFrameLocks noGrp="1"/>
          </p:cNvGraphicFramePr>
          <p:nvPr>
            <p:extLst>
              <p:ext uri="{D42A27DB-BD31-4B8C-83A1-F6EECF244321}">
                <p14:modId xmlns:p14="http://schemas.microsoft.com/office/powerpoint/2010/main" val="1846072519"/>
              </p:ext>
            </p:extLst>
          </p:nvPr>
        </p:nvGraphicFramePr>
        <p:xfrm>
          <a:off x="4840224" y="1460685"/>
          <a:ext cx="3706368" cy="2743200"/>
        </p:xfrm>
        <a:graphic>
          <a:graphicData uri="http://schemas.openxmlformats.org/drawingml/2006/table">
            <a:tbl>
              <a:tblPr firstRow="1" bandRow="1">
                <a:tableStyleId>{3B4B98B0-60AC-42C2-AFA5-B58CD77FA1E5}</a:tableStyleId>
              </a:tblPr>
              <a:tblGrid>
                <a:gridCol w="1853184">
                  <a:extLst>
                    <a:ext uri="{9D8B030D-6E8A-4147-A177-3AD203B41FA5}">
                      <a16:colId xmlns:a16="http://schemas.microsoft.com/office/drawing/2014/main" val="1637154279"/>
                    </a:ext>
                  </a:extLst>
                </a:gridCol>
                <a:gridCol w="1853184">
                  <a:extLst>
                    <a:ext uri="{9D8B030D-6E8A-4147-A177-3AD203B41FA5}">
                      <a16:colId xmlns:a16="http://schemas.microsoft.com/office/drawing/2014/main" val="3120215241"/>
                    </a:ext>
                  </a:extLst>
                </a:gridCol>
              </a:tblGrid>
              <a:tr h="887666">
                <a:tc gridSpan="2">
                  <a:txBody>
                    <a:bodyPr/>
                    <a:lstStyle/>
                    <a:p>
                      <a:pPr algn="ctr"/>
                      <a:r>
                        <a:rPr lang="es-ES" sz="1100" dirty="0">
                          <a:solidFill>
                            <a:schemeClr val="bg1"/>
                          </a:solidFill>
                        </a:rPr>
                        <a:t> Al igual que la función </a:t>
                      </a:r>
                      <a:r>
                        <a:rPr lang="es-ES" sz="1100" dirty="0" err="1">
                          <a:solidFill>
                            <a:schemeClr val="bg1"/>
                          </a:solidFill>
                        </a:rPr>
                        <a:t>resul</a:t>
                      </a:r>
                      <a:r>
                        <a:rPr lang="es-ES" sz="1100" dirty="0">
                          <a:solidFill>
                            <a:schemeClr val="bg1"/>
                          </a:solidFill>
                        </a:rPr>
                        <a:t>, esta función toma dos números como entrada y los suma y devuelve el resultado. La diferencia principal radica en que esta función está definida utilizando la sintaxis de expresión de función en lugar de la sintaxis de declaración de función.</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8707">
                <a:tc>
                  <a:txBody>
                    <a:bodyPr/>
                    <a:lstStyle/>
                    <a:p>
                      <a:pPr algn="ctr"/>
                      <a:r>
                        <a:rPr lang="es-ES" b="1" dirty="0">
                          <a:solidFill>
                            <a:schemeClr val="bg1"/>
                          </a:solidFill>
                          <a:latin typeface="Arial Black" panose="020B0A04020102020204" pitchFamily="34" charset="0"/>
                        </a:rPr>
                        <a:t>VARIABLE</a:t>
                      </a:r>
                      <a:endParaRPr lang="es-CO" b="1" dirty="0">
                        <a:solidFill>
                          <a:schemeClr val="bg1"/>
                        </a:solidFill>
                        <a:latin typeface="Arial Black" panose="020B0A04020102020204" pitchFamily="34" charset="0"/>
                      </a:endParaRPr>
                    </a:p>
                  </a:txBody>
                  <a:tcPr/>
                </a:tc>
                <a:tc>
                  <a:txBody>
                    <a:bodyPr/>
                    <a:lstStyle/>
                    <a:p>
                      <a:pPr algn="ctr"/>
                      <a:r>
                        <a:rPr lang="es-ES" b="1" dirty="0">
                          <a:solidFill>
                            <a:schemeClr val="bg1"/>
                          </a:solidFill>
                          <a:latin typeface="Arial Black" panose="020B0A04020102020204" pitchFamily="34" charset="0"/>
                        </a:rPr>
                        <a:t>TIPO</a:t>
                      </a:r>
                      <a:endParaRPr lang="es-CO"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46574">
                <a:tc>
                  <a:txBody>
                    <a:bodyPr/>
                    <a:lstStyle/>
                    <a:p>
                      <a:pPr algn="ctr"/>
                      <a:r>
                        <a:rPr lang="es-ES" dirty="0">
                          <a:solidFill>
                            <a:schemeClr val="bg1"/>
                          </a:solidFill>
                        </a:rPr>
                        <a:t>numero1</a:t>
                      </a: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txBody>
                  <a:tcPr/>
                </a:tc>
                <a:extLst>
                  <a:ext uri="{0D108BD9-81ED-4DB2-BD59-A6C34878D82A}">
                    <a16:rowId xmlns:a16="http://schemas.microsoft.com/office/drawing/2014/main" val="1343810389"/>
                  </a:ext>
                </a:extLst>
              </a:tr>
              <a:tr h="419176">
                <a:tc>
                  <a:txBody>
                    <a:bodyPr/>
                    <a:lstStyle/>
                    <a:p>
                      <a:pPr algn="ctr"/>
                      <a:r>
                        <a:rPr lang="es-CO" dirty="0">
                          <a:solidFill>
                            <a:schemeClr val="bg1"/>
                          </a:solidFill>
                        </a:rPr>
                        <a:t>numero2</a:t>
                      </a:r>
                    </a:p>
                    <a:p>
                      <a:pPr algn="ct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p>
                      <a:pPr algn="ctr"/>
                      <a:endParaRPr lang="es-CO" dirty="0">
                        <a:solidFill>
                          <a:schemeClr val="bg1"/>
                        </a:solidFill>
                      </a:endParaRPr>
                    </a:p>
                  </a:txBody>
                  <a:tcPr/>
                </a:tc>
                <a:extLst>
                  <a:ext uri="{0D108BD9-81ED-4DB2-BD59-A6C34878D82A}">
                    <a16:rowId xmlns:a16="http://schemas.microsoft.com/office/drawing/2014/main" val="1624951629"/>
                  </a:ext>
                </a:extLst>
              </a:tr>
              <a:tr h="419176">
                <a:tc>
                  <a:txBody>
                    <a:bodyPr/>
                    <a:lstStyle/>
                    <a:p>
                      <a:pPr algn="ctr"/>
                      <a:r>
                        <a:rPr lang="es-ES" dirty="0" err="1">
                          <a:solidFill>
                            <a:schemeClr val="bg1"/>
                          </a:solidFill>
                        </a:rPr>
                        <a:t>resul</a:t>
                      </a: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p>
                      <a:pPr algn="ctr"/>
                      <a:endParaRPr lang="es-CO" dirty="0">
                        <a:solidFill>
                          <a:schemeClr val="bg1"/>
                        </a:solidFill>
                      </a:endParaRPr>
                    </a:p>
                  </a:txBody>
                  <a:tcPr/>
                </a:tc>
                <a:extLst>
                  <a:ext uri="{0D108BD9-81ED-4DB2-BD59-A6C34878D82A}">
                    <a16:rowId xmlns:a16="http://schemas.microsoft.com/office/drawing/2014/main" val="1796096151"/>
                  </a:ext>
                </a:extLst>
              </a:tr>
            </a:tbl>
          </a:graphicData>
        </a:graphic>
      </p:graphicFrame>
      <p:sp>
        <p:nvSpPr>
          <p:cNvPr id="5" name="Google Shape;2649;p41">
            <a:extLst>
              <a:ext uri="{FF2B5EF4-FFF2-40B4-BE49-F238E27FC236}">
                <a16:creationId xmlns:a16="http://schemas.microsoft.com/office/drawing/2014/main" id="{6AB926AA-1D51-58B7-193A-B6F9A3390B4B}"/>
              </a:ext>
            </a:extLst>
          </p:cNvPr>
          <p:cNvSpPr txBox="1">
            <a:spLocks/>
          </p:cNvSpPr>
          <p:nvPr/>
        </p:nvSpPr>
        <p:spPr>
          <a:xfrm>
            <a:off x="550214" y="1042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dirty="0">
                <a:ln>
                  <a:solidFill>
                    <a:sysClr val="windowText" lastClr="000000"/>
                  </a:solidFill>
                </a:ln>
                <a:solidFill>
                  <a:srgbClr val="70E242"/>
                </a:solidFill>
                <a:latin typeface="Passion One" panose="02000506080000020004" pitchFamily="2" charset="0"/>
              </a:rPr>
              <a:t>FUNCION: SUMA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a:t>
            </a:r>
            <a:r>
              <a:rPr lang="es-ES" sz="2400" dirty="0">
                <a:ln>
                  <a:solidFill>
                    <a:sysClr val="windowText" lastClr="000000"/>
                  </a:solidFill>
                </a:ln>
                <a:solidFill>
                  <a:srgbClr val="70E242"/>
                </a:solidFill>
                <a:latin typeface="Passion One" panose="02000506080000020004" pitchFamily="2" charset="0"/>
              </a:rPr>
              <a:t>CALCULAR EL ÁREA DE 3 CUADRADOS E IMPRIMIR CUÁL TIENE EL MAYOR ÁREA.</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1134124" y="1054866"/>
          <a:ext cx="3547604" cy="314830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505710">
                <a:tc gridSpan="2">
                  <a:txBody>
                    <a:bodyPr/>
                    <a:lstStyle/>
                    <a:p>
                      <a:pPr algn="ctr"/>
                      <a:r>
                        <a:rPr lang="es-ES" sz="1100" dirty="0">
                          <a:solidFill>
                            <a:schemeClr val="bg1"/>
                          </a:solidFill>
                        </a:rPr>
                        <a:t>DESCRIPCION: El código calcula el área de tres cuadrados dados sus lados y determina cuál de ellos tiene el área más grande.</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1050" dirty="0">
                          <a:solidFill>
                            <a:schemeClr val="bg1"/>
                          </a:solidFill>
                        </a:rPr>
                        <a:t>lado1</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215902">
                <a:tc>
                  <a:txBody>
                    <a:bodyPr/>
                    <a:lstStyle/>
                    <a:p>
                      <a:pPr algn="ctr"/>
                      <a:r>
                        <a:rPr lang="es-ES" sz="1050" dirty="0">
                          <a:solidFill>
                            <a:schemeClr val="bg1"/>
                          </a:solidFill>
                        </a:rPr>
                        <a:t>lado2</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r h="244858">
                <a:tc>
                  <a:txBody>
                    <a:bodyPr/>
                    <a:lstStyle/>
                    <a:p>
                      <a:pPr algn="ctr"/>
                      <a:r>
                        <a:rPr lang="es-ES" sz="1050" dirty="0">
                          <a:solidFill>
                            <a:schemeClr val="bg1"/>
                          </a:solidFill>
                        </a:rPr>
                        <a:t>lado3</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670553829"/>
                  </a:ext>
                </a:extLst>
              </a:tr>
              <a:tr h="166106">
                <a:tc>
                  <a:txBody>
                    <a:bodyPr/>
                    <a:lstStyle/>
                    <a:p>
                      <a:pPr algn="ctr"/>
                      <a:r>
                        <a:rPr lang="es-ES" sz="1050" dirty="0">
                          <a:solidFill>
                            <a:schemeClr val="bg1"/>
                          </a:solidFill>
                        </a:rPr>
                        <a:t>cu1</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595302426"/>
                  </a:ext>
                </a:extLst>
              </a:tr>
              <a:tr h="309620">
                <a:tc>
                  <a:txBody>
                    <a:bodyPr/>
                    <a:lstStyle/>
                    <a:p>
                      <a:pPr algn="ctr"/>
                      <a:r>
                        <a:rPr lang="es-ES" sz="1050" dirty="0">
                          <a:solidFill>
                            <a:schemeClr val="bg1"/>
                          </a:solidFill>
                        </a:rPr>
                        <a:t>cu2</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2596978163"/>
                  </a:ext>
                </a:extLst>
              </a:tr>
              <a:tr h="309620">
                <a:tc>
                  <a:txBody>
                    <a:bodyPr/>
                    <a:lstStyle/>
                    <a:p>
                      <a:pPr algn="ctr"/>
                      <a:r>
                        <a:rPr lang="es-ES" sz="1050" dirty="0">
                          <a:solidFill>
                            <a:schemeClr val="bg1"/>
                          </a:solidFill>
                        </a:rPr>
                        <a:t>cu3</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303300943"/>
                  </a:ext>
                </a:extLst>
              </a:tr>
              <a:tr h="309620">
                <a:tc>
                  <a:txBody>
                    <a:bodyPr/>
                    <a:lstStyle/>
                    <a:p>
                      <a:pPr algn="ctr"/>
                      <a:r>
                        <a:rPr lang="es-ES" sz="1050" dirty="0">
                          <a:solidFill>
                            <a:schemeClr val="bg1"/>
                          </a:solidFill>
                        </a:rPr>
                        <a:t>lado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2694723548"/>
                  </a:ext>
                </a:extLst>
              </a:tr>
              <a:tr h="309620">
                <a:tc>
                  <a:txBody>
                    <a:bodyPr/>
                    <a:lstStyle/>
                    <a:p>
                      <a:pPr algn="ctr"/>
                      <a:r>
                        <a:rPr lang="es-ES" sz="1050" dirty="0">
                          <a:solidFill>
                            <a:schemeClr val="bg1"/>
                          </a:solidFill>
                        </a:rPr>
                        <a:t>cuadrado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843621223"/>
                  </a:ext>
                </a:extLst>
              </a:tr>
            </a:tbl>
          </a:graphicData>
        </a:graphic>
      </p:graphicFrame>
      <p:pic>
        <p:nvPicPr>
          <p:cNvPr id="5" name="Imagen 4">
            <a:extLst>
              <a:ext uri="{FF2B5EF4-FFF2-40B4-BE49-F238E27FC236}">
                <a16:creationId xmlns:a16="http://schemas.microsoft.com/office/drawing/2014/main" id="{3AEDF7D7-65BA-6817-13C1-CF7C5A205A8C}"/>
              </a:ext>
            </a:extLst>
          </p:cNvPr>
          <p:cNvPicPr>
            <a:picLocks noChangeAspect="1"/>
          </p:cNvPicPr>
          <p:nvPr/>
        </p:nvPicPr>
        <p:blipFill>
          <a:blip r:embed="rId3"/>
          <a:stretch>
            <a:fillRect/>
          </a:stretch>
        </p:blipFill>
        <p:spPr>
          <a:xfrm>
            <a:off x="5136427" y="1941615"/>
            <a:ext cx="3337014" cy="2162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1632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CALCULAR EL ÁREA DE 3 CUADRADOS E IMPRIMIR CUÁL TIENE EL MAYOR ÁREA</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9" name="CuadroTexto 8">
            <a:extLst>
              <a:ext uri="{FF2B5EF4-FFF2-40B4-BE49-F238E27FC236}">
                <a16:creationId xmlns:a16="http://schemas.microsoft.com/office/drawing/2014/main" id="{B1D97745-1CDA-2A6F-D7D5-0A182B19E75F}"/>
              </a:ext>
            </a:extLst>
          </p:cNvPr>
          <p:cNvSpPr txBox="1"/>
          <p:nvPr/>
        </p:nvSpPr>
        <p:spPr>
          <a:xfrm>
            <a:off x="4611624" y="950640"/>
            <a:ext cx="4300728" cy="4616648"/>
          </a:xfrm>
          <a:prstGeom prst="rect">
            <a:avLst/>
          </a:prstGeom>
          <a:noFill/>
        </p:spPr>
        <p:txBody>
          <a:bodyPr wrap="square">
            <a:spAutoFit/>
          </a:bodyPr>
          <a:lstStyle/>
          <a:p>
            <a:r>
              <a:rPr lang="es-CO" sz="1050" b="0" dirty="0" err="1">
                <a:solidFill>
                  <a:srgbClr val="FF79C6"/>
                </a:solidFill>
                <a:effectLst/>
                <a:latin typeface="Consolas" panose="020B0609020204030204" pitchFamily="49" charset="0"/>
              </a:rPr>
              <a:t>function</a:t>
            </a:r>
            <a:r>
              <a:rPr lang="es-CO" sz="1050" b="0" dirty="0">
                <a:solidFill>
                  <a:srgbClr val="F8F8F2"/>
                </a:solidFill>
                <a:effectLst/>
                <a:latin typeface="Consolas" panose="020B0609020204030204" pitchFamily="49" charset="0"/>
              </a:rPr>
              <a:t> </a:t>
            </a:r>
            <a:r>
              <a:rPr lang="es-CO" sz="1050" b="0" dirty="0" err="1">
                <a:solidFill>
                  <a:srgbClr val="50FA7B"/>
                </a:solidFill>
                <a:effectLst/>
                <a:latin typeface="Consolas" panose="020B0609020204030204" pitchFamily="49" charset="0"/>
              </a:rPr>
              <a:t>areacuad</a:t>
            </a:r>
            <a:r>
              <a:rPr lang="es-CO" sz="1050" b="0" dirty="0">
                <a:solidFill>
                  <a:srgbClr val="F8F8F2"/>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plado</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lado</a:t>
            </a:r>
            <a:r>
              <a:rPr lang="es-CO" sz="1050" b="0" dirty="0">
                <a:solidFill>
                  <a:srgbClr val="FF79C6"/>
                </a:solidFill>
                <a:effectLst/>
                <a:latin typeface="Consolas" panose="020B0609020204030204" pitchFamily="49" charset="0"/>
              </a:rPr>
              <a:t>=</a:t>
            </a:r>
            <a:r>
              <a:rPr lang="es-CO" sz="1050" b="0" i="1" dirty="0" err="1">
                <a:solidFill>
                  <a:srgbClr val="FFB86C"/>
                </a:solidFill>
                <a:effectLst/>
                <a:latin typeface="Consolas" panose="020B0609020204030204" pitchFamily="49" charset="0"/>
              </a:rPr>
              <a:t>plado</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cuadrado</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lado</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lado;</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cuadrado;</a:t>
            </a:r>
          </a:p>
          <a:p>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err="1">
                <a:solidFill>
                  <a:srgbClr val="FF79C6"/>
                </a:solidFill>
                <a:effectLst/>
                <a:latin typeface="Consolas" panose="020B0609020204030204" pitchFamily="49" charset="0"/>
              </a:rPr>
              <a:t>function</a:t>
            </a:r>
            <a:r>
              <a:rPr lang="es-CO" sz="1050" b="0" dirty="0">
                <a:solidFill>
                  <a:srgbClr val="F8F8F2"/>
                </a:solidFill>
                <a:effectLst/>
                <a:latin typeface="Consolas" panose="020B0609020204030204" pitchFamily="49" charset="0"/>
              </a:rPr>
              <a:t> </a:t>
            </a:r>
            <a:r>
              <a:rPr lang="es-CO" sz="1050" b="0" dirty="0" err="1">
                <a:solidFill>
                  <a:srgbClr val="50FA7B"/>
                </a:solidFill>
                <a:effectLst/>
                <a:latin typeface="Consolas" panose="020B0609020204030204" pitchFamily="49" charset="0"/>
              </a:rPr>
              <a:t>may</a:t>
            </a:r>
            <a:r>
              <a:rPr lang="es-CO" sz="1050" b="0" dirty="0">
                <a:solidFill>
                  <a:srgbClr val="F8F8F2"/>
                </a:solidFill>
                <a:effectLst/>
                <a:latin typeface="Consolas" panose="020B0609020204030204" pitchFamily="49" charset="0"/>
              </a:rPr>
              <a:t>(</a:t>
            </a:r>
            <a:r>
              <a:rPr lang="es-CO" sz="1050" b="0" i="1" dirty="0">
                <a:solidFill>
                  <a:srgbClr val="FFB86C"/>
                </a:solidFill>
                <a:effectLst/>
                <a:latin typeface="Consolas" panose="020B0609020204030204" pitchFamily="49" charset="0"/>
              </a:rPr>
              <a:t>pcu1</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pcu2</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pcu3</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cu1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pcu1</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cu2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pcu2</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cu3 </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a:solidFill>
                  <a:srgbClr val="FFB86C"/>
                </a:solidFill>
                <a:effectLst/>
                <a:latin typeface="Consolas" panose="020B0609020204030204" pitchFamily="49" charset="0"/>
              </a:rPr>
              <a:t>pcu3</a:t>
            </a:r>
            <a:r>
              <a:rPr lang="es-CO" sz="1050" b="0" dirty="0">
                <a:solidFill>
                  <a:srgbClr val="F8F8F2"/>
                </a:solidFill>
                <a:effectLst/>
                <a:latin typeface="Consolas" panose="020B0609020204030204" pitchFamily="49" charset="0"/>
              </a:rPr>
              <a:t>;</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 (cu1</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cu2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cu1</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cu3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cu2</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cu3)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ERROR SON IGUALES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 (cu1</a:t>
            </a:r>
            <a:r>
              <a:rPr lang="es-CO" sz="1050" b="0" dirty="0">
                <a:solidFill>
                  <a:srgbClr val="FF79C6"/>
                </a:solidFill>
                <a:effectLst/>
                <a:latin typeface="Consolas" panose="020B0609020204030204" pitchFamily="49" charset="0"/>
              </a:rPr>
              <a:t>&gt;</a:t>
            </a:r>
            <a:r>
              <a:rPr lang="es-CO" sz="1050" b="0" dirty="0">
                <a:solidFill>
                  <a:srgbClr val="F8F8F2"/>
                </a:solidFill>
                <a:effectLst/>
                <a:latin typeface="Consolas" panose="020B0609020204030204" pitchFamily="49" charset="0"/>
              </a:rPr>
              <a:t>cu2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cu1</a:t>
            </a:r>
            <a:r>
              <a:rPr lang="es-CO" sz="1050" b="0" dirty="0">
                <a:solidFill>
                  <a:srgbClr val="FF79C6"/>
                </a:solidFill>
                <a:effectLst/>
                <a:latin typeface="Consolas" panose="020B0609020204030204" pitchFamily="49" charset="0"/>
              </a:rPr>
              <a:t>&gt;</a:t>
            </a:r>
            <a:r>
              <a:rPr lang="es-CO" sz="1050" b="0" dirty="0">
                <a:solidFill>
                  <a:srgbClr val="F8F8F2"/>
                </a:solidFill>
                <a:effectLst/>
                <a:latin typeface="Consolas" panose="020B0609020204030204" pitchFamily="49" charset="0"/>
              </a:rPr>
              <a:t>cu3)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cu1;</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if</a:t>
            </a:r>
            <a:r>
              <a:rPr lang="es-CO" sz="1050" b="0" dirty="0">
                <a:solidFill>
                  <a:srgbClr val="F8F8F2"/>
                </a:solidFill>
                <a:effectLst/>
                <a:latin typeface="Consolas" panose="020B0609020204030204" pitchFamily="49" charset="0"/>
              </a:rPr>
              <a:t> (cu2</a:t>
            </a:r>
            <a:r>
              <a:rPr lang="es-CO" sz="1050" b="0" dirty="0">
                <a:solidFill>
                  <a:srgbClr val="FF79C6"/>
                </a:solidFill>
                <a:effectLst/>
                <a:latin typeface="Consolas" panose="020B0609020204030204" pitchFamily="49" charset="0"/>
              </a:rPr>
              <a:t>&gt;</a:t>
            </a:r>
            <a:r>
              <a:rPr lang="es-CO" sz="1050" b="0" dirty="0">
                <a:solidFill>
                  <a:srgbClr val="F8F8F2"/>
                </a:solidFill>
                <a:effectLst/>
                <a:latin typeface="Consolas" panose="020B0609020204030204" pitchFamily="49" charset="0"/>
              </a:rPr>
              <a:t>cu1 </a:t>
            </a:r>
            <a:r>
              <a:rPr lang="es-CO" sz="1050" b="0" dirty="0">
                <a:solidFill>
                  <a:srgbClr val="FF79C6"/>
                </a:solidFill>
                <a:effectLst/>
                <a:latin typeface="Consolas" panose="020B0609020204030204" pitchFamily="49" charset="0"/>
              </a:rPr>
              <a:t>&amp;&amp;</a:t>
            </a:r>
            <a:r>
              <a:rPr lang="es-CO" sz="1050" b="0" dirty="0">
                <a:solidFill>
                  <a:srgbClr val="F8F8F2"/>
                </a:solidFill>
                <a:effectLst/>
                <a:latin typeface="Consolas" panose="020B0609020204030204" pitchFamily="49" charset="0"/>
              </a:rPr>
              <a:t> cu2</a:t>
            </a:r>
            <a:r>
              <a:rPr lang="es-CO" sz="1050" b="0" dirty="0">
                <a:solidFill>
                  <a:srgbClr val="FF79C6"/>
                </a:solidFill>
                <a:effectLst/>
                <a:latin typeface="Consolas" panose="020B0609020204030204" pitchFamily="49" charset="0"/>
              </a:rPr>
              <a:t>&gt;</a:t>
            </a:r>
            <a:r>
              <a:rPr lang="es-CO" sz="1050" b="0" dirty="0">
                <a:solidFill>
                  <a:srgbClr val="F8F8F2"/>
                </a:solidFill>
                <a:effectLst/>
                <a:latin typeface="Consolas" panose="020B0609020204030204" pitchFamily="49" charset="0"/>
              </a:rPr>
              <a:t>cu3)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cu2;</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else</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return</a:t>
            </a:r>
            <a:r>
              <a:rPr lang="es-CO" sz="1050" b="0" dirty="0">
                <a:solidFill>
                  <a:srgbClr val="F8F8F2"/>
                </a:solidFill>
                <a:effectLst/>
                <a:latin typeface="Consolas" panose="020B0609020204030204" pitchFamily="49" charset="0"/>
              </a:rPr>
              <a:t> cu3;</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a:t>
            </a:r>
          </a:p>
        </p:txBody>
      </p:sp>
      <p:sp>
        <p:nvSpPr>
          <p:cNvPr id="4" name="CuadroTexto 3">
            <a:extLst>
              <a:ext uri="{FF2B5EF4-FFF2-40B4-BE49-F238E27FC236}">
                <a16:creationId xmlns:a16="http://schemas.microsoft.com/office/drawing/2014/main" id="{7A8587C0-69DA-A126-789A-A5219509F912}"/>
              </a:ext>
            </a:extLst>
          </p:cNvPr>
          <p:cNvSpPr txBox="1"/>
          <p:nvPr/>
        </p:nvSpPr>
        <p:spPr>
          <a:xfrm>
            <a:off x="576072" y="995553"/>
            <a:ext cx="4056888" cy="4108817"/>
          </a:xfrm>
          <a:prstGeom prst="rect">
            <a:avLst/>
          </a:prstGeom>
          <a:noFill/>
        </p:spPr>
        <p:txBody>
          <a:bodyPr wrap="square">
            <a:spAutoFit/>
          </a:bodyPr>
          <a:lstStyle/>
          <a:p>
            <a:r>
              <a:rPr lang="es-ES" sz="900" b="0" dirty="0">
                <a:solidFill>
                  <a:srgbClr val="F8F8F2"/>
                </a:solidFill>
                <a:effectLst/>
                <a:latin typeface="Consolas" panose="020B0609020204030204" pitchFamily="49" charset="0"/>
              </a:rPr>
              <a:t>&lt;!</a:t>
            </a:r>
            <a:r>
              <a:rPr lang="es-ES" sz="900" b="0" dirty="0">
                <a:solidFill>
                  <a:srgbClr val="FF79C6"/>
                </a:solidFill>
                <a:effectLst/>
                <a:latin typeface="Consolas" panose="020B0609020204030204" pitchFamily="49" charset="0"/>
              </a:rPr>
              <a:t>DOCTYPE</a:t>
            </a:r>
            <a:r>
              <a:rPr lang="es-ES" sz="900" b="0" dirty="0">
                <a:solidFill>
                  <a:srgbClr val="F8F8F2"/>
                </a:solidFill>
                <a:effectLst/>
                <a:latin typeface="Consolas" panose="020B0609020204030204" pitchFamily="49" charset="0"/>
              </a:rPr>
              <a:t> </a:t>
            </a:r>
            <a:r>
              <a:rPr lang="es-ES" sz="900" b="0" i="1" dirty="0" err="1">
                <a:solidFill>
                  <a:srgbClr val="50FA7B"/>
                </a:solidFill>
                <a:effectLst/>
                <a:latin typeface="Consolas" panose="020B0609020204030204" pitchFamily="49" charset="0"/>
              </a:rPr>
              <a:t>html</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&lt;</a:t>
            </a:r>
            <a:r>
              <a:rPr lang="es-ES" sz="900" b="0" dirty="0" err="1">
                <a:solidFill>
                  <a:srgbClr val="FF79C6"/>
                </a:solidFill>
                <a:effectLst/>
                <a:latin typeface="Consolas" panose="020B0609020204030204" pitchFamily="49" charset="0"/>
              </a:rPr>
              <a:t>html</a:t>
            </a:r>
            <a:r>
              <a:rPr lang="es-ES" sz="900" b="0" dirty="0">
                <a:solidFill>
                  <a:srgbClr val="F8F8F2"/>
                </a:solidFill>
                <a:effectLst/>
                <a:latin typeface="Consolas" panose="020B0609020204030204" pitchFamily="49" charset="0"/>
              </a:rPr>
              <a:t> </a:t>
            </a:r>
            <a:r>
              <a:rPr lang="es-ES" sz="900" b="0" i="1" dirty="0" err="1">
                <a:solidFill>
                  <a:srgbClr val="50FA7B"/>
                </a:solidFill>
                <a:effectLst/>
                <a:latin typeface="Consolas" panose="020B0609020204030204" pitchFamily="49" charset="0"/>
              </a:rPr>
              <a:t>lang</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en</a:t>
            </a:r>
            <a:r>
              <a:rPr lang="es-ES" sz="900" b="0" dirty="0">
                <a:solidFill>
                  <a:srgbClr val="E9F284"/>
                </a:solidFill>
                <a:effectLst/>
                <a:latin typeface="Consolas" panose="020B0609020204030204" pitchFamily="49" charset="0"/>
              </a:rPr>
              <a:t>"</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&lt;</a:t>
            </a:r>
            <a:r>
              <a:rPr lang="es-ES" sz="900" b="0" dirty="0">
                <a:solidFill>
                  <a:srgbClr val="FF79C6"/>
                </a:solidFill>
                <a:effectLst/>
                <a:latin typeface="Consolas" panose="020B0609020204030204" pitchFamily="49" charset="0"/>
              </a:rPr>
              <a:t>head</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    &lt;</a:t>
            </a:r>
            <a:r>
              <a:rPr lang="es-ES" sz="900" b="0" dirty="0">
                <a:solidFill>
                  <a:srgbClr val="FF79C6"/>
                </a:solidFill>
                <a:effectLst/>
                <a:latin typeface="Consolas" panose="020B0609020204030204" pitchFamily="49" charset="0"/>
              </a:rPr>
              <a:t>meta</a:t>
            </a:r>
            <a:r>
              <a:rPr lang="es-ES" sz="900" b="0" dirty="0">
                <a:solidFill>
                  <a:srgbClr val="F8F8F2"/>
                </a:solidFill>
                <a:effectLst/>
                <a:latin typeface="Consolas" panose="020B0609020204030204" pitchFamily="49" charset="0"/>
              </a:rPr>
              <a:t> </a:t>
            </a:r>
            <a:r>
              <a:rPr lang="es-ES" sz="900" b="0" i="1" dirty="0" err="1">
                <a:solidFill>
                  <a:srgbClr val="50FA7B"/>
                </a:solidFill>
                <a:effectLst/>
                <a:latin typeface="Consolas" panose="020B0609020204030204" pitchFamily="49" charset="0"/>
              </a:rPr>
              <a:t>charset</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UTF-8</a:t>
            </a:r>
            <a:r>
              <a:rPr lang="es-ES" sz="900" b="0" dirty="0">
                <a:solidFill>
                  <a:srgbClr val="E9F284"/>
                </a:solidFill>
                <a:effectLst/>
                <a:latin typeface="Consolas" panose="020B0609020204030204" pitchFamily="49" charset="0"/>
              </a:rPr>
              <a:t>"</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    &lt;</a:t>
            </a:r>
            <a:r>
              <a:rPr lang="es-ES" sz="900" b="0" dirty="0">
                <a:solidFill>
                  <a:srgbClr val="FF79C6"/>
                </a:solidFill>
                <a:effectLst/>
                <a:latin typeface="Consolas" panose="020B0609020204030204" pitchFamily="49" charset="0"/>
              </a:rPr>
              <a:t>meta</a:t>
            </a:r>
            <a:r>
              <a:rPr lang="es-ES" sz="900" b="0" dirty="0">
                <a:solidFill>
                  <a:srgbClr val="F8F8F2"/>
                </a:solidFill>
                <a:effectLst/>
                <a:latin typeface="Consolas" panose="020B0609020204030204" pitchFamily="49" charset="0"/>
              </a:rPr>
              <a:t> </a:t>
            </a:r>
            <a:r>
              <a:rPr lang="es-ES" sz="900" b="0" i="1" dirty="0" err="1">
                <a:solidFill>
                  <a:srgbClr val="50FA7B"/>
                </a:solidFill>
                <a:effectLst/>
                <a:latin typeface="Consolas" panose="020B0609020204030204" pitchFamily="49" charset="0"/>
              </a:rPr>
              <a:t>name</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err="1">
                <a:solidFill>
                  <a:srgbClr val="F1FA8C"/>
                </a:solidFill>
                <a:effectLst/>
                <a:latin typeface="Consolas" panose="020B0609020204030204" pitchFamily="49" charset="0"/>
              </a:rPr>
              <a:t>viewport</a:t>
            </a:r>
            <a:r>
              <a:rPr lang="es-ES" sz="900" b="0" dirty="0">
                <a:solidFill>
                  <a:srgbClr val="E9F284"/>
                </a:solidFill>
                <a:effectLst/>
                <a:latin typeface="Consolas" panose="020B0609020204030204" pitchFamily="49" charset="0"/>
              </a:rPr>
              <a:t>"</a:t>
            </a:r>
            <a:r>
              <a:rPr lang="es-ES" sz="900" b="0" dirty="0">
                <a:solidFill>
                  <a:srgbClr val="F8F8F2"/>
                </a:solidFill>
                <a:effectLst/>
                <a:latin typeface="Consolas" panose="020B0609020204030204" pitchFamily="49" charset="0"/>
              </a:rPr>
              <a:t> </a:t>
            </a:r>
            <a:r>
              <a:rPr lang="es-ES" sz="900" b="0" i="1" dirty="0" err="1">
                <a:solidFill>
                  <a:srgbClr val="50FA7B"/>
                </a:solidFill>
                <a:effectLst/>
                <a:latin typeface="Consolas" panose="020B0609020204030204" pitchFamily="49" charset="0"/>
              </a:rPr>
              <a:t>content</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err="1">
                <a:solidFill>
                  <a:srgbClr val="F1FA8C"/>
                </a:solidFill>
                <a:effectLst/>
                <a:latin typeface="Consolas" panose="020B0609020204030204" pitchFamily="49" charset="0"/>
              </a:rPr>
              <a:t>width</a:t>
            </a:r>
            <a:r>
              <a:rPr lang="es-ES" sz="900" b="0" dirty="0">
                <a:solidFill>
                  <a:srgbClr val="F1FA8C"/>
                </a:solidFill>
                <a:effectLst/>
                <a:latin typeface="Consolas" panose="020B0609020204030204" pitchFamily="49" charset="0"/>
              </a:rPr>
              <a:t>=</a:t>
            </a:r>
            <a:r>
              <a:rPr lang="es-ES" sz="900" b="0" dirty="0" err="1">
                <a:solidFill>
                  <a:srgbClr val="F1FA8C"/>
                </a:solidFill>
                <a:effectLst/>
                <a:latin typeface="Consolas" panose="020B0609020204030204" pitchFamily="49" charset="0"/>
              </a:rPr>
              <a:t>device-width</a:t>
            </a:r>
            <a:r>
              <a:rPr lang="es-ES" sz="900" b="0" dirty="0">
                <a:solidFill>
                  <a:srgbClr val="F1FA8C"/>
                </a:solidFill>
                <a:effectLst/>
                <a:latin typeface="Consolas" panose="020B0609020204030204" pitchFamily="49" charset="0"/>
              </a:rPr>
              <a:t>, </a:t>
            </a:r>
            <a:r>
              <a:rPr lang="es-ES" sz="900" b="0" dirty="0" err="1">
                <a:solidFill>
                  <a:srgbClr val="F1FA8C"/>
                </a:solidFill>
                <a:effectLst/>
                <a:latin typeface="Consolas" panose="020B0609020204030204" pitchFamily="49" charset="0"/>
              </a:rPr>
              <a:t>initial-scale</a:t>
            </a:r>
            <a:r>
              <a:rPr lang="es-ES" sz="900" b="0" dirty="0">
                <a:solidFill>
                  <a:srgbClr val="F1FA8C"/>
                </a:solidFill>
                <a:effectLst/>
                <a:latin typeface="Consolas" panose="020B0609020204030204" pitchFamily="49" charset="0"/>
              </a:rPr>
              <a:t>=1.0</a:t>
            </a:r>
            <a:r>
              <a:rPr lang="es-ES" sz="900" b="0" dirty="0">
                <a:solidFill>
                  <a:srgbClr val="E9F284"/>
                </a:solidFill>
                <a:effectLst/>
                <a:latin typeface="Consolas" panose="020B0609020204030204" pitchFamily="49" charset="0"/>
              </a:rPr>
              <a:t>"</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    &lt;</a:t>
            </a:r>
            <a:r>
              <a:rPr lang="es-ES" sz="900" b="0" dirty="0" err="1">
                <a:solidFill>
                  <a:srgbClr val="FF79C6"/>
                </a:solidFill>
                <a:effectLst/>
                <a:latin typeface="Consolas" panose="020B0609020204030204" pitchFamily="49" charset="0"/>
              </a:rPr>
              <a:t>title</a:t>
            </a:r>
            <a:r>
              <a:rPr lang="es-ES" sz="900" b="0" dirty="0">
                <a:solidFill>
                  <a:srgbClr val="F8F8F2"/>
                </a:solidFill>
                <a:effectLst/>
                <a:latin typeface="Consolas" panose="020B0609020204030204" pitchFamily="49" charset="0"/>
              </a:rPr>
              <a:t>&gt;</a:t>
            </a:r>
            <a:r>
              <a:rPr lang="es-ES" sz="900" b="0" dirty="0" err="1">
                <a:solidFill>
                  <a:srgbClr val="F8F8F2"/>
                </a:solidFill>
                <a:effectLst/>
                <a:latin typeface="Consolas" panose="020B0609020204030204" pitchFamily="49" charset="0"/>
              </a:rPr>
              <a:t>Document</a:t>
            </a:r>
            <a:r>
              <a:rPr lang="es-ES" sz="900" b="0" dirty="0">
                <a:solidFill>
                  <a:srgbClr val="F8F8F2"/>
                </a:solidFill>
                <a:effectLst/>
                <a:latin typeface="Consolas" panose="020B0609020204030204" pitchFamily="49" charset="0"/>
              </a:rPr>
              <a:t>&lt;/</a:t>
            </a:r>
            <a:r>
              <a:rPr lang="es-ES" sz="900" b="0" dirty="0" err="1">
                <a:solidFill>
                  <a:srgbClr val="FF79C6"/>
                </a:solidFill>
                <a:effectLst/>
                <a:latin typeface="Consolas" panose="020B0609020204030204" pitchFamily="49" charset="0"/>
              </a:rPr>
              <a:t>title</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    &lt;</a:t>
            </a:r>
            <a:r>
              <a:rPr lang="es-ES" sz="900" b="0" dirty="0">
                <a:solidFill>
                  <a:srgbClr val="FF79C6"/>
                </a:solidFill>
                <a:effectLst/>
                <a:latin typeface="Consolas" panose="020B0609020204030204" pitchFamily="49" charset="0"/>
              </a:rPr>
              <a:t>script</a:t>
            </a:r>
            <a:r>
              <a:rPr lang="es-ES" sz="900" b="0" dirty="0">
                <a:solidFill>
                  <a:srgbClr val="F8F8F2"/>
                </a:solidFill>
                <a:effectLst/>
                <a:latin typeface="Consolas" panose="020B0609020204030204" pitchFamily="49" charset="0"/>
              </a:rPr>
              <a:t> </a:t>
            </a:r>
            <a:r>
              <a:rPr lang="es-ES" sz="900" b="0" i="1" dirty="0" err="1">
                <a:solidFill>
                  <a:srgbClr val="50FA7B"/>
                </a:solidFill>
                <a:effectLst/>
                <a:latin typeface="Consolas" panose="020B0609020204030204" pitchFamily="49" charset="0"/>
              </a:rPr>
              <a:t>src</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./12F.js</a:t>
            </a:r>
            <a:r>
              <a:rPr lang="es-ES" sz="900" b="0" dirty="0">
                <a:solidFill>
                  <a:srgbClr val="E9F284"/>
                </a:solidFill>
                <a:effectLst/>
                <a:latin typeface="Consolas" panose="020B0609020204030204" pitchFamily="49" charset="0"/>
              </a:rPr>
              <a:t>"</a:t>
            </a:r>
            <a:r>
              <a:rPr lang="es-ES" sz="900" b="0" dirty="0">
                <a:solidFill>
                  <a:srgbClr val="F8F8F2"/>
                </a:solidFill>
                <a:effectLst/>
                <a:latin typeface="Consolas" panose="020B0609020204030204" pitchFamily="49" charset="0"/>
              </a:rPr>
              <a:t>&gt;&lt;/</a:t>
            </a:r>
            <a:r>
              <a:rPr lang="es-ES" sz="900" b="0" dirty="0">
                <a:solidFill>
                  <a:srgbClr val="FF79C6"/>
                </a:solidFill>
                <a:effectLst/>
                <a:latin typeface="Consolas" panose="020B0609020204030204" pitchFamily="49" charset="0"/>
              </a:rPr>
              <a:t>script</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&lt;/</a:t>
            </a:r>
            <a:r>
              <a:rPr lang="es-ES" sz="900" b="0" dirty="0">
                <a:solidFill>
                  <a:srgbClr val="FF79C6"/>
                </a:solidFill>
                <a:effectLst/>
                <a:latin typeface="Consolas" panose="020B0609020204030204" pitchFamily="49" charset="0"/>
              </a:rPr>
              <a:t>head</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&lt;</a:t>
            </a:r>
            <a:r>
              <a:rPr lang="es-ES" sz="900" b="0" dirty="0" err="1">
                <a:solidFill>
                  <a:srgbClr val="FF79C6"/>
                </a:solidFill>
                <a:effectLst/>
                <a:latin typeface="Consolas" panose="020B0609020204030204" pitchFamily="49" charset="0"/>
              </a:rPr>
              <a:t>body</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    &lt;</a:t>
            </a:r>
            <a:r>
              <a:rPr lang="es-ES" sz="900" b="0" dirty="0">
                <a:solidFill>
                  <a:srgbClr val="FF79C6"/>
                </a:solidFill>
                <a:effectLst/>
                <a:latin typeface="Consolas" panose="020B0609020204030204" pitchFamily="49" charset="0"/>
              </a:rPr>
              <a:t>script</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        </a:t>
            </a:r>
            <a:r>
              <a:rPr lang="es-ES" sz="900" b="0" dirty="0" err="1">
                <a:solidFill>
                  <a:srgbClr val="FF79C6"/>
                </a:solidFill>
                <a:effectLst/>
                <a:latin typeface="Consolas" panose="020B0609020204030204" pitchFamily="49" charset="0"/>
              </a:rPr>
              <a:t>let</a:t>
            </a:r>
            <a:r>
              <a:rPr lang="es-ES" sz="900" b="0" dirty="0">
                <a:solidFill>
                  <a:srgbClr val="F8F8F2"/>
                </a:solidFill>
                <a:effectLst/>
                <a:latin typeface="Consolas" panose="020B0609020204030204" pitchFamily="49" charset="0"/>
              </a:rPr>
              <a:t> lado1 </a:t>
            </a:r>
            <a:r>
              <a:rPr lang="es-ES" sz="900" b="0" dirty="0">
                <a:solidFill>
                  <a:srgbClr val="FF79C6"/>
                </a:solidFill>
                <a:effectLst/>
                <a:latin typeface="Consolas" panose="020B0609020204030204" pitchFamily="49" charset="0"/>
              </a:rPr>
              <a:t>=</a:t>
            </a:r>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15</a:t>
            </a:r>
            <a:endParaRPr lang="es-ES" sz="900" b="0" dirty="0">
              <a:solidFill>
                <a:srgbClr val="F8F8F2"/>
              </a:solidFill>
              <a:effectLst/>
              <a:latin typeface="Consolas" panose="020B0609020204030204" pitchFamily="49" charset="0"/>
            </a:endParaRPr>
          </a:p>
          <a:p>
            <a:r>
              <a:rPr lang="es-ES" sz="900" b="0" dirty="0">
                <a:solidFill>
                  <a:srgbClr val="F8F8F2"/>
                </a:solidFill>
                <a:effectLst/>
                <a:latin typeface="Consolas" panose="020B0609020204030204" pitchFamily="49" charset="0"/>
              </a:rPr>
              <a:t>        </a:t>
            </a:r>
            <a:r>
              <a:rPr lang="es-ES" sz="900" b="0" dirty="0" err="1">
                <a:solidFill>
                  <a:srgbClr val="FF79C6"/>
                </a:solidFill>
                <a:effectLst/>
                <a:latin typeface="Consolas" panose="020B0609020204030204" pitchFamily="49" charset="0"/>
              </a:rPr>
              <a:t>let</a:t>
            </a:r>
            <a:r>
              <a:rPr lang="es-ES" sz="900" b="0" dirty="0">
                <a:solidFill>
                  <a:srgbClr val="F8F8F2"/>
                </a:solidFill>
                <a:effectLst/>
                <a:latin typeface="Consolas" panose="020B0609020204030204" pitchFamily="49" charset="0"/>
              </a:rPr>
              <a:t> lado2 </a:t>
            </a:r>
            <a:r>
              <a:rPr lang="es-ES" sz="900" b="0" dirty="0">
                <a:solidFill>
                  <a:srgbClr val="FF79C6"/>
                </a:solidFill>
                <a:effectLst/>
                <a:latin typeface="Consolas" panose="020B0609020204030204" pitchFamily="49" charset="0"/>
              </a:rPr>
              <a:t>=</a:t>
            </a:r>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20</a:t>
            </a:r>
            <a:endParaRPr lang="es-ES" sz="900" b="0" dirty="0">
              <a:solidFill>
                <a:srgbClr val="F8F8F2"/>
              </a:solidFill>
              <a:effectLst/>
              <a:latin typeface="Consolas" panose="020B0609020204030204" pitchFamily="49" charset="0"/>
            </a:endParaRPr>
          </a:p>
          <a:p>
            <a:r>
              <a:rPr lang="es-ES" sz="900" b="0" dirty="0">
                <a:solidFill>
                  <a:srgbClr val="F8F8F2"/>
                </a:solidFill>
                <a:effectLst/>
                <a:latin typeface="Consolas" panose="020B0609020204030204" pitchFamily="49" charset="0"/>
              </a:rPr>
              <a:t>        </a:t>
            </a:r>
            <a:r>
              <a:rPr lang="es-ES" sz="900" b="0" dirty="0" err="1">
                <a:solidFill>
                  <a:srgbClr val="FF79C6"/>
                </a:solidFill>
                <a:effectLst/>
                <a:latin typeface="Consolas" panose="020B0609020204030204" pitchFamily="49" charset="0"/>
              </a:rPr>
              <a:t>let</a:t>
            </a:r>
            <a:r>
              <a:rPr lang="es-ES" sz="900" b="0" dirty="0">
                <a:solidFill>
                  <a:srgbClr val="F8F8F2"/>
                </a:solidFill>
                <a:effectLst/>
                <a:latin typeface="Consolas" panose="020B0609020204030204" pitchFamily="49" charset="0"/>
              </a:rPr>
              <a:t> lado3 </a:t>
            </a:r>
            <a:r>
              <a:rPr lang="es-ES" sz="900" b="0" dirty="0">
                <a:solidFill>
                  <a:srgbClr val="FF79C6"/>
                </a:solidFill>
                <a:effectLst/>
                <a:latin typeface="Consolas" panose="020B0609020204030204" pitchFamily="49" charset="0"/>
              </a:rPr>
              <a:t>=</a:t>
            </a:r>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35</a:t>
            </a:r>
            <a:endParaRPr lang="es-ES" sz="900" b="0" dirty="0">
              <a:solidFill>
                <a:srgbClr val="F8F8F2"/>
              </a:solidFill>
              <a:effectLst/>
              <a:latin typeface="Consolas" panose="020B0609020204030204" pitchFamily="49" charset="0"/>
            </a:endParaRPr>
          </a:p>
          <a:p>
            <a:br>
              <a:rPr lang="es-ES" sz="900" b="0" dirty="0">
                <a:solidFill>
                  <a:srgbClr val="F8F8F2"/>
                </a:solidFill>
                <a:effectLst/>
                <a:latin typeface="Consolas" panose="020B0609020204030204" pitchFamily="49" charset="0"/>
              </a:rPr>
            </a:br>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console</a:t>
            </a:r>
            <a:r>
              <a:rPr lang="es-ES" sz="900" b="0" dirty="0">
                <a:solidFill>
                  <a:srgbClr val="F8F8F2"/>
                </a:solidFill>
                <a:effectLst/>
                <a:latin typeface="Consolas" panose="020B0609020204030204" pitchFamily="49" charset="0"/>
              </a:rPr>
              <a:t>.</a:t>
            </a:r>
            <a:r>
              <a:rPr lang="es-ES" sz="900" b="0" dirty="0">
                <a:solidFill>
                  <a:srgbClr val="50FA7B"/>
                </a:solidFill>
                <a:effectLst/>
                <a:latin typeface="Consolas" panose="020B0609020204030204" pitchFamily="49" charset="0"/>
              </a:rPr>
              <a:t>log</a:t>
            </a:r>
            <a:r>
              <a:rPr lang="es-ES" sz="900" b="0" dirty="0">
                <a:solidFill>
                  <a:srgbClr val="F8F8F2"/>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El cuadrado 1 tiene un lado de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a:solidFill>
                  <a:srgbClr val="F8F8F2"/>
                </a:solidFill>
                <a:effectLst/>
                <a:latin typeface="Consolas" panose="020B0609020204030204" pitchFamily="49" charset="0"/>
              </a:rPr>
              <a:t>lado1</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 unidades y un </a:t>
            </a:r>
            <a:r>
              <a:rPr lang="es-ES" sz="900" b="0" dirty="0" err="1">
                <a:solidFill>
                  <a:srgbClr val="F1FA8C"/>
                </a:solidFill>
                <a:effectLst/>
                <a:latin typeface="Consolas" panose="020B0609020204030204" pitchFamily="49" charset="0"/>
              </a:rPr>
              <a:t>area</a:t>
            </a:r>
            <a:r>
              <a:rPr lang="es-ES" sz="900" b="0" dirty="0">
                <a:solidFill>
                  <a:srgbClr val="F1FA8C"/>
                </a:solidFill>
                <a:effectLst/>
                <a:latin typeface="Consolas" panose="020B0609020204030204" pitchFamily="49" charset="0"/>
              </a:rPr>
              <a:t> equivalente a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err="1">
                <a:solidFill>
                  <a:srgbClr val="50FA7B"/>
                </a:solidFill>
                <a:effectLst/>
                <a:latin typeface="Consolas" panose="020B0609020204030204" pitchFamily="49" charset="0"/>
              </a:rPr>
              <a:t>areacuad</a:t>
            </a:r>
            <a:r>
              <a:rPr lang="es-ES" sz="900" b="0" dirty="0">
                <a:solidFill>
                  <a:srgbClr val="F8F8F2"/>
                </a:solidFill>
                <a:effectLst/>
                <a:latin typeface="Consolas" panose="020B0609020204030204" pitchFamily="49" charset="0"/>
              </a:rPr>
              <a:t>(lado1));</a:t>
            </a:r>
          </a:p>
          <a:p>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console</a:t>
            </a:r>
            <a:r>
              <a:rPr lang="es-ES" sz="900" b="0" dirty="0">
                <a:solidFill>
                  <a:srgbClr val="F8F8F2"/>
                </a:solidFill>
                <a:effectLst/>
                <a:latin typeface="Consolas" panose="020B0609020204030204" pitchFamily="49" charset="0"/>
              </a:rPr>
              <a:t>.</a:t>
            </a:r>
            <a:r>
              <a:rPr lang="es-ES" sz="900" b="0" dirty="0">
                <a:solidFill>
                  <a:srgbClr val="50FA7B"/>
                </a:solidFill>
                <a:effectLst/>
                <a:latin typeface="Consolas" panose="020B0609020204030204" pitchFamily="49" charset="0"/>
              </a:rPr>
              <a:t>log</a:t>
            </a:r>
            <a:r>
              <a:rPr lang="es-ES" sz="900" b="0" dirty="0">
                <a:solidFill>
                  <a:srgbClr val="F8F8F2"/>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El cuadrado 2 tiene un lado de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a:solidFill>
                  <a:srgbClr val="F8F8F2"/>
                </a:solidFill>
                <a:effectLst/>
                <a:latin typeface="Consolas" panose="020B0609020204030204" pitchFamily="49" charset="0"/>
              </a:rPr>
              <a:t>lado2</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 unidades y un </a:t>
            </a:r>
            <a:r>
              <a:rPr lang="es-ES" sz="900" b="0" dirty="0" err="1">
                <a:solidFill>
                  <a:srgbClr val="F1FA8C"/>
                </a:solidFill>
                <a:effectLst/>
                <a:latin typeface="Consolas" panose="020B0609020204030204" pitchFamily="49" charset="0"/>
              </a:rPr>
              <a:t>areacuada</a:t>
            </a:r>
            <a:r>
              <a:rPr lang="es-ES" sz="900" b="0" dirty="0">
                <a:solidFill>
                  <a:srgbClr val="F1FA8C"/>
                </a:solidFill>
                <a:effectLst/>
                <a:latin typeface="Consolas" panose="020B0609020204030204" pitchFamily="49" charset="0"/>
              </a:rPr>
              <a:t> equivalente a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err="1">
                <a:solidFill>
                  <a:srgbClr val="50FA7B"/>
                </a:solidFill>
                <a:effectLst/>
                <a:latin typeface="Consolas" panose="020B0609020204030204" pitchFamily="49" charset="0"/>
              </a:rPr>
              <a:t>areacuad</a:t>
            </a:r>
            <a:r>
              <a:rPr lang="es-ES" sz="900" b="0" dirty="0">
                <a:solidFill>
                  <a:srgbClr val="F8F8F2"/>
                </a:solidFill>
                <a:effectLst/>
                <a:latin typeface="Consolas" panose="020B0609020204030204" pitchFamily="49" charset="0"/>
              </a:rPr>
              <a:t>(lado2));</a:t>
            </a:r>
          </a:p>
          <a:p>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console</a:t>
            </a:r>
            <a:r>
              <a:rPr lang="es-ES" sz="900" b="0" dirty="0">
                <a:solidFill>
                  <a:srgbClr val="F8F8F2"/>
                </a:solidFill>
                <a:effectLst/>
                <a:latin typeface="Consolas" panose="020B0609020204030204" pitchFamily="49" charset="0"/>
              </a:rPr>
              <a:t>.</a:t>
            </a:r>
            <a:r>
              <a:rPr lang="es-ES" sz="900" b="0" dirty="0">
                <a:solidFill>
                  <a:srgbClr val="50FA7B"/>
                </a:solidFill>
                <a:effectLst/>
                <a:latin typeface="Consolas" panose="020B0609020204030204" pitchFamily="49" charset="0"/>
              </a:rPr>
              <a:t>log</a:t>
            </a:r>
            <a:r>
              <a:rPr lang="es-ES" sz="900" b="0" dirty="0">
                <a:solidFill>
                  <a:srgbClr val="F8F8F2"/>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El cuadrado 3 tiene un lado de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a:solidFill>
                  <a:srgbClr val="F8F8F2"/>
                </a:solidFill>
                <a:effectLst/>
                <a:latin typeface="Consolas" panose="020B0609020204030204" pitchFamily="49" charset="0"/>
              </a:rPr>
              <a:t>lado3</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 unidades y un </a:t>
            </a:r>
            <a:r>
              <a:rPr lang="es-ES" sz="900" b="0" dirty="0" err="1">
                <a:solidFill>
                  <a:srgbClr val="F1FA8C"/>
                </a:solidFill>
                <a:effectLst/>
                <a:latin typeface="Consolas" panose="020B0609020204030204" pitchFamily="49" charset="0"/>
              </a:rPr>
              <a:t>areacuada</a:t>
            </a:r>
            <a:r>
              <a:rPr lang="es-ES" sz="900" b="0" dirty="0">
                <a:solidFill>
                  <a:srgbClr val="F1FA8C"/>
                </a:solidFill>
                <a:effectLst/>
                <a:latin typeface="Consolas" panose="020B0609020204030204" pitchFamily="49" charset="0"/>
              </a:rPr>
              <a:t> equivalente a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err="1">
                <a:solidFill>
                  <a:srgbClr val="50FA7B"/>
                </a:solidFill>
                <a:effectLst/>
                <a:latin typeface="Consolas" panose="020B0609020204030204" pitchFamily="49" charset="0"/>
              </a:rPr>
              <a:t>areacuad</a:t>
            </a:r>
            <a:r>
              <a:rPr lang="es-ES" sz="900" b="0" dirty="0">
                <a:solidFill>
                  <a:srgbClr val="F8F8F2"/>
                </a:solidFill>
                <a:effectLst/>
                <a:latin typeface="Consolas" panose="020B0609020204030204" pitchFamily="49" charset="0"/>
              </a:rPr>
              <a:t>(lado3));</a:t>
            </a:r>
          </a:p>
          <a:p>
            <a:r>
              <a:rPr lang="es-ES" sz="900" b="0" dirty="0">
                <a:solidFill>
                  <a:srgbClr val="F8F8F2"/>
                </a:solidFill>
                <a:effectLst/>
                <a:latin typeface="Consolas" panose="020B0609020204030204" pitchFamily="49" charset="0"/>
              </a:rPr>
              <a:t>        </a:t>
            </a:r>
            <a:r>
              <a:rPr lang="es-ES" sz="900" b="0" dirty="0">
                <a:solidFill>
                  <a:srgbClr val="BD93F9"/>
                </a:solidFill>
                <a:effectLst/>
                <a:latin typeface="Consolas" panose="020B0609020204030204" pitchFamily="49" charset="0"/>
              </a:rPr>
              <a:t>console</a:t>
            </a:r>
            <a:r>
              <a:rPr lang="es-ES" sz="900" b="0" dirty="0">
                <a:solidFill>
                  <a:srgbClr val="F8F8F2"/>
                </a:solidFill>
                <a:effectLst/>
                <a:latin typeface="Consolas" panose="020B0609020204030204" pitchFamily="49" charset="0"/>
              </a:rPr>
              <a:t>.</a:t>
            </a:r>
            <a:r>
              <a:rPr lang="es-ES" sz="900" b="0" dirty="0">
                <a:solidFill>
                  <a:srgbClr val="50FA7B"/>
                </a:solidFill>
                <a:effectLst/>
                <a:latin typeface="Consolas" panose="020B0609020204030204" pitchFamily="49" charset="0"/>
              </a:rPr>
              <a:t>log</a:t>
            </a:r>
            <a:r>
              <a:rPr lang="es-ES" sz="900" b="0" dirty="0">
                <a:solidFill>
                  <a:srgbClr val="F8F8F2"/>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El cuadrado con un lado de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err="1">
                <a:solidFill>
                  <a:srgbClr val="50FA7B"/>
                </a:solidFill>
                <a:effectLst/>
                <a:latin typeface="Consolas" panose="020B0609020204030204" pitchFamily="49" charset="0"/>
              </a:rPr>
              <a:t>may</a:t>
            </a:r>
            <a:r>
              <a:rPr lang="es-ES" sz="900" b="0" dirty="0">
                <a:solidFill>
                  <a:srgbClr val="F8F8F2"/>
                </a:solidFill>
                <a:effectLst/>
                <a:latin typeface="Consolas" panose="020B0609020204030204" pitchFamily="49" charset="0"/>
              </a:rPr>
              <a:t>(lado1,lado2,lado3)</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 unidades y un </a:t>
            </a:r>
            <a:r>
              <a:rPr lang="es-ES" sz="900" b="0" dirty="0" err="1">
                <a:solidFill>
                  <a:srgbClr val="F1FA8C"/>
                </a:solidFill>
                <a:effectLst/>
                <a:latin typeface="Consolas" panose="020B0609020204030204" pitchFamily="49" charset="0"/>
              </a:rPr>
              <a:t>areacuada</a:t>
            </a:r>
            <a:r>
              <a:rPr lang="es-ES" sz="900" b="0" dirty="0">
                <a:solidFill>
                  <a:srgbClr val="F1FA8C"/>
                </a:solidFill>
                <a:effectLst/>
                <a:latin typeface="Consolas" panose="020B0609020204030204" pitchFamily="49" charset="0"/>
              </a:rPr>
              <a:t> equivalente a </a:t>
            </a:r>
            <a:r>
              <a:rPr lang="es-ES" sz="900" b="0" dirty="0">
                <a:solidFill>
                  <a:srgbClr val="E9F284"/>
                </a:solidFill>
                <a:effectLst/>
                <a:latin typeface="Consolas" panose="020B0609020204030204" pitchFamily="49" charset="0"/>
              </a:rPr>
              <a:t>"</a:t>
            </a:r>
            <a:r>
              <a:rPr lang="es-ES" sz="900" b="0" dirty="0">
                <a:solidFill>
                  <a:srgbClr val="FF79C6"/>
                </a:solidFill>
                <a:effectLst/>
                <a:latin typeface="Consolas" panose="020B0609020204030204" pitchFamily="49" charset="0"/>
              </a:rPr>
              <a:t>+</a:t>
            </a:r>
            <a:r>
              <a:rPr lang="es-ES" sz="900" b="0" dirty="0" err="1">
                <a:solidFill>
                  <a:srgbClr val="50FA7B"/>
                </a:solidFill>
                <a:effectLst/>
                <a:latin typeface="Consolas" panose="020B0609020204030204" pitchFamily="49" charset="0"/>
              </a:rPr>
              <a:t>may</a:t>
            </a:r>
            <a:r>
              <a:rPr lang="es-ES" sz="900" b="0" dirty="0">
                <a:solidFill>
                  <a:srgbClr val="F8F8F2"/>
                </a:solidFill>
                <a:effectLst/>
                <a:latin typeface="Consolas" panose="020B0609020204030204" pitchFamily="49" charset="0"/>
              </a:rPr>
              <a:t>(</a:t>
            </a:r>
            <a:r>
              <a:rPr lang="es-ES" sz="900" b="0" dirty="0" err="1">
                <a:solidFill>
                  <a:srgbClr val="50FA7B"/>
                </a:solidFill>
                <a:effectLst/>
                <a:latin typeface="Consolas" panose="020B0609020204030204" pitchFamily="49" charset="0"/>
              </a:rPr>
              <a:t>areacuad</a:t>
            </a:r>
            <a:r>
              <a:rPr lang="es-ES" sz="900" b="0" dirty="0">
                <a:solidFill>
                  <a:srgbClr val="F8F8F2"/>
                </a:solidFill>
                <a:effectLst/>
                <a:latin typeface="Consolas" panose="020B0609020204030204" pitchFamily="49" charset="0"/>
              </a:rPr>
              <a:t>(lado1),</a:t>
            </a:r>
            <a:r>
              <a:rPr lang="es-ES" sz="900" b="0" dirty="0" err="1">
                <a:solidFill>
                  <a:srgbClr val="50FA7B"/>
                </a:solidFill>
                <a:effectLst/>
                <a:latin typeface="Consolas" panose="020B0609020204030204" pitchFamily="49" charset="0"/>
              </a:rPr>
              <a:t>areacuad</a:t>
            </a:r>
            <a:r>
              <a:rPr lang="es-ES" sz="900" b="0" dirty="0">
                <a:solidFill>
                  <a:srgbClr val="F8F8F2"/>
                </a:solidFill>
                <a:effectLst/>
                <a:latin typeface="Consolas" panose="020B0609020204030204" pitchFamily="49" charset="0"/>
              </a:rPr>
              <a:t>(lado2),</a:t>
            </a:r>
            <a:r>
              <a:rPr lang="es-ES" sz="900" b="0" dirty="0" err="1">
                <a:solidFill>
                  <a:srgbClr val="50FA7B"/>
                </a:solidFill>
                <a:effectLst/>
                <a:latin typeface="Consolas" panose="020B0609020204030204" pitchFamily="49" charset="0"/>
              </a:rPr>
              <a:t>areacuad</a:t>
            </a:r>
            <a:r>
              <a:rPr lang="es-ES" sz="900" b="0" dirty="0">
                <a:solidFill>
                  <a:srgbClr val="F8F8F2"/>
                </a:solidFill>
                <a:effectLst/>
                <a:latin typeface="Consolas" panose="020B0609020204030204" pitchFamily="49" charset="0"/>
              </a:rPr>
              <a:t>(lado3))</a:t>
            </a:r>
            <a:r>
              <a:rPr lang="es-ES" sz="900" b="0" dirty="0">
                <a:solidFill>
                  <a:srgbClr val="FF79C6"/>
                </a:solidFill>
                <a:effectLst/>
                <a:latin typeface="Consolas" panose="020B0609020204030204" pitchFamily="49" charset="0"/>
              </a:rPr>
              <a:t>+</a:t>
            </a:r>
            <a:r>
              <a:rPr lang="es-ES" sz="900" b="0" dirty="0">
                <a:solidFill>
                  <a:srgbClr val="E9F284"/>
                </a:solidFill>
                <a:effectLst/>
                <a:latin typeface="Consolas" panose="020B0609020204030204" pitchFamily="49" charset="0"/>
              </a:rPr>
              <a:t>"</a:t>
            </a:r>
            <a:r>
              <a:rPr lang="es-ES" sz="900" b="0" dirty="0">
                <a:solidFill>
                  <a:srgbClr val="F1FA8C"/>
                </a:solidFill>
                <a:effectLst/>
                <a:latin typeface="Consolas" panose="020B0609020204030204" pitchFamily="49" charset="0"/>
              </a:rPr>
              <a:t> es el de mayor </a:t>
            </a:r>
            <a:r>
              <a:rPr lang="es-ES" sz="900" b="0" dirty="0" err="1">
                <a:solidFill>
                  <a:srgbClr val="F1FA8C"/>
                </a:solidFill>
                <a:effectLst/>
                <a:latin typeface="Consolas" panose="020B0609020204030204" pitchFamily="49" charset="0"/>
              </a:rPr>
              <a:t>area</a:t>
            </a:r>
            <a:r>
              <a:rPr lang="es-ES" sz="900" b="0" dirty="0">
                <a:solidFill>
                  <a:srgbClr val="F1FA8C"/>
                </a:solidFill>
                <a:effectLst/>
                <a:latin typeface="Consolas" panose="020B0609020204030204" pitchFamily="49" charset="0"/>
              </a:rPr>
              <a:t> de los 3 cuadrados</a:t>
            </a:r>
            <a:r>
              <a:rPr lang="es-ES" sz="900" b="0" dirty="0">
                <a:solidFill>
                  <a:srgbClr val="E9F284"/>
                </a:solidFill>
                <a:effectLst/>
                <a:latin typeface="Consolas" panose="020B0609020204030204" pitchFamily="49" charset="0"/>
              </a:rPr>
              <a:t>"</a:t>
            </a:r>
            <a:r>
              <a:rPr lang="es-ES" sz="900" b="0" dirty="0">
                <a:solidFill>
                  <a:srgbClr val="F8F8F2"/>
                </a:solidFill>
                <a:effectLst/>
                <a:latin typeface="Consolas" panose="020B0609020204030204" pitchFamily="49" charset="0"/>
              </a:rPr>
              <a:t>);</a:t>
            </a:r>
          </a:p>
          <a:p>
            <a:r>
              <a:rPr lang="es-ES" sz="900" b="0" dirty="0">
                <a:solidFill>
                  <a:srgbClr val="F8F8F2"/>
                </a:solidFill>
                <a:effectLst/>
                <a:latin typeface="Consolas" panose="020B0609020204030204" pitchFamily="49" charset="0"/>
              </a:rPr>
              <a:t>    &lt;/</a:t>
            </a:r>
            <a:r>
              <a:rPr lang="es-ES" sz="900" b="0" dirty="0">
                <a:solidFill>
                  <a:srgbClr val="FF79C6"/>
                </a:solidFill>
                <a:effectLst/>
                <a:latin typeface="Consolas" panose="020B0609020204030204" pitchFamily="49" charset="0"/>
              </a:rPr>
              <a:t>script</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&lt;/</a:t>
            </a:r>
            <a:r>
              <a:rPr lang="es-ES" sz="900" b="0" dirty="0" err="1">
                <a:solidFill>
                  <a:srgbClr val="FF79C6"/>
                </a:solidFill>
                <a:effectLst/>
                <a:latin typeface="Consolas" panose="020B0609020204030204" pitchFamily="49" charset="0"/>
              </a:rPr>
              <a:t>body</a:t>
            </a:r>
            <a:r>
              <a:rPr lang="es-ES" sz="900" b="0" dirty="0">
                <a:solidFill>
                  <a:srgbClr val="F8F8F2"/>
                </a:solidFill>
                <a:effectLst/>
                <a:latin typeface="Consolas" panose="020B0609020204030204" pitchFamily="49" charset="0"/>
              </a:rPr>
              <a:t>&gt;</a:t>
            </a:r>
          </a:p>
          <a:p>
            <a:r>
              <a:rPr lang="es-ES" sz="900" b="0" dirty="0">
                <a:solidFill>
                  <a:srgbClr val="F8F8F2"/>
                </a:solidFill>
                <a:effectLst/>
                <a:latin typeface="Consolas" panose="020B0609020204030204" pitchFamily="49" charset="0"/>
              </a:rPr>
              <a:t>&lt;/</a:t>
            </a:r>
            <a:r>
              <a:rPr lang="es-ES" sz="900" b="0" dirty="0" err="1">
                <a:solidFill>
                  <a:srgbClr val="FF79C6"/>
                </a:solidFill>
                <a:effectLst/>
                <a:latin typeface="Consolas" panose="020B0609020204030204" pitchFamily="49" charset="0"/>
              </a:rPr>
              <a:t>html</a:t>
            </a:r>
            <a:r>
              <a:rPr lang="es-ES" sz="90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2273335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5" y="198714"/>
            <a:ext cx="7999385"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ln>
                  <a:solidFill>
                    <a:sysClr val="windowText" lastClr="000000"/>
                  </a:solidFill>
                </a:ln>
                <a:solidFill>
                  <a:srgbClr val="70E242"/>
                </a:solidFill>
                <a:latin typeface="Passion One" panose="02000506080000020004" pitchFamily="2" charset="0"/>
              </a:rPr>
              <a:t>FUNCION: </a:t>
            </a:r>
            <a:r>
              <a:rPr lang="es-ES" sz="1800" dirty="0">
                <a:ln>
                  <a:solidFill>
                    <a:sysClr val="windowText" lastClr="000000"/>
                  </a:solidFill>
                </a:ln>
                <a:solidFill>
                  <a:srgbClr val="70E242"/>
                </a:solidFill>
                <a:latin typeface="Passion One" panose="02000506080000020004" pitchFamily="2" charset="0"/>
              </a:rPr>
              <a:t>CALCULAR 3 EDADES, SU PROMEDIO Y SI ES MAYOR DE EDAD O NO</a:t>
            </a:r>
            <a:endParaRPr sz="20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1303260816"/>
              </p:ext>
            </p:extLst>
          </p:nvPr>
        </p:nvGraphicFramePr>
        <p:xfrm>
          <a:off x="2386996" y="3770358"/>
          <a:ext cx="3937748" cy="1239260"/>
        </p:xfrm>
        <a:graphic>
          <a:graphicData uri="http://schemas.openxmlformats.org/drawingml/2006/table">
            <a:tbl>
              <a:tblPr firstRow="1" bandRow="1">
                <a:tableStyleId>{3B4B98B0-60AC-42C2-AFA5-B58CD77FA1E5}</a:tableStyleId>
              </a:tblPr>
              <a:tblGrid>
                <a:gridCol w="1968874">
                  <a:extLst>
                    <a:ext uri="{9D8B030D-6E8A-4147-A177-3AD203B41FA5}">
                      <a16:colId xmlns:a16="http://schemas.microsoft.com/office/drawing/2014/main" val="1637154279"/>
                    </a:ext>
                  </a:extLst>
                </a:gridCol>
                <a:gridCol w="1968874">
                  <a:extLst>
                    <a:ext uri="{9D8B030D-6E8A-4147-A177-3AD203B41FA5}">
                      <a16:colId xmlns:a16="http://schemas.microsoft.com/office/drawing/2014/main" val="3120215241"/>
                    </a:ext>
                  </a:extLst>
                </a:gridCol>
              </a:tblGrid>
              <a:tr h="505710">
                <a:tc gridSpan="2">
                  <a:txBody>
                    <a:bodyPr/>
                    <a:lstStyle/>
                    <a:p>
                      <a:pPr algn="ctr"/>
                      <a:r>
                        <a:rPr lang="es-ES" sz="1000" dirty="0">
                          <a:solidFill>
                            <a:schemeClr val="bg1"/>
                          </a:solidFill>
                        </a:rPr>
                        <a:t>Esta función toma un parámetro </a:t>
                      </a:r>
                      <a:r>
                        <a:rPr lang="es-ES" sz="1000" dirty="0" err="1">
                          <a:solidFill>
                            <a:schemeClr val="bg1"/>
                          </a:solidFill>
                        </a:rPr>
                        <a:t>ped</a:t>
                      </a:r>
                      <a:r>
                        <a:rPr lang="es-ES" sz="1000" dirty="0">
                          <a:solidFill>
                            <a:schemeClr val="bg1"/>
                          </a:solidFill>
                        </a:rPr>
                        <a:t> que representa una edad. Luego, verifica si la edad es mayor que 17 y devuelve un mensaje indicando si la persona es mayor o menor de edad.</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ES" sz="900" dirty="0" err="1">
                          <a:solidFill>
                            <a:schemeClr val="bg1"/>
                          </a:solidFill>
                        </a:rPr>
                        <a:t>ed</a:t>
                      </a:r>
                      <a:endParaRPr lang="es-CO" sz="9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722820921"/>
                  </a:ext>
                </a:extLst>
              </a:tr>
            </a:tbl>
          </a:graphicData>
        </a:graphic>
      </p:graphicFrame>
      <p:graphicFrame>
        <p:nvGraphicFramePr>
          <p:cNvPr id="5" name="Tabla 4">
            <a:extLst>
              <a:ext uri="{FF2B5EF4-FFF2-40B4-BE49-F238E27FC236}">
                <a16:creationId xmlns:a16="http://schemas.microsoft.com/office/drawing/2014/main" id="{A0A3E21B-8184-5735-95CF-FB70C6264D8F}"/>
              </a:ext>
            </a:extLst>
          </p:cNvPr>
          <p:cNvGraphicFramePr>
            <a:graphicFrameLocks noGrp="1"/>
          </p:cNvGraphicFramePr>
          <p:nvPr>
            <p:extLst>
              <p:ext uri="{D42A27DB-BD31-4B8C-83A1-F6EECF244321}">
                <p14:modId xmlns:p14="http://schemas.microsoft.com/office/powerpoint/2010/main" val="3930124939"/>
              </p:ext>
            </p:extLst>
          </p:nvPr>
        </p:nvGraphicFramePr>
        <p:xfrm>
          <a:off x="930501" y="1064759"/>
          <a:ext cx="3547604" cy="2028940"/>
        </p:xfrm>
        <a:graphic>
          <a:graphicData uri="http://schemas.openxmlformats.org/drawingml/2006/table">
            <a:tbl>
              <a:tblPr firstRow="1" bandRow="1">
                <a:tableStyleId>{3B4B98B0-60AC-42C2-AFA5-B58CD77FA1E5}</a:tableStyleId>
              </a:tblPr>
              <a:tblGrid>
                <a:gridCol w="1667556">
                  <a:extLst>
                    <a:ext uri="{9D8B030D-6E8A-4147-A177-3AD203B41FA5}">
                      <a16:colId xmlns:a16="http://schemas.microsoft.com/office/drawing/2014/main" val="1233105224"/>
                    </a:ext>
                  </a:extLst>
                </a:gridCol>
                <a:gridCol w="1880048">
                  <a:extLst>
                    <a:ext uri="{9D8B030D-6E8A-4147-A177-3AD203B41FA5}">
                      <a16:colId xmlns:a16="http://schemas.microsoft.com/office/drawing/2014/main" val="352339387"/>
                    </a:ext>
                  </a:extLst>
                </a:gridCol>
              </a:tblGrid>
              <a:tr h="505710">
                <a:tc gridSpan="2">
                  <a:txBody>
                    <a:bodyPr/>
                    <a:lstStyle/>
                    <a:p>
                      <a:pPr algn="ctr"/>
                      <a:r>
                        <a:rPr lang="es-ES" sz="1100" dirty="0">
                          <a:solidFill>
                            <a:schemeClr val="bg1"/>
                          </a:solidFill>
                        </a:rPr>
                        <a:t>Propósito: Esta función toma un parámetro </a:t>
                      </a:r>
                      <a:r>
                        <a:rPr lang="es-ES" sz="1100" dirty="0" err="1">
                          <a:solidFill>
                            <a:schemeClr val="bg1"/>
                          </a:solidFill>
                        </a:rPr>
                        <a:t>pfecNa</a:t>
                      </a:r>
                      <a:r>
                        <a:rPr lang="es-ES" sz="1100" dirty="0">
                          <a:solidFill>
                            <a:schemeClr val="bg1"/>
                          </a:solidFill>
                        </a:rPr>
                        <a:t> que representa el año de nacimiento de una persona. Luego, calcula la edad de la persona restando el año de nacimiento del año actual. Finalmente, devuelve la edad calcula</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559890642"/>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3963492161"/>
                  </a:ext>
                </a:extLst>
              </a:tr>
              <a:tr h="166106">
                <a:tc>
                  <a:txBody>
                    <a:bodyPr/>
                    <a:lstStyle/>
                    <a:p>
                      <a:pPr algn="ctr"/>
                      <a:r>
                        <a:rPr lang="es-ES" sz="900" dirty="0" err="1">
                          <a:solidFill>
                            <a:schemeClr val="bg1"/>
                          </a:solidFill>
                        </a:rPr>
                        <a:t>fecNa</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4059605698"/>
                  </a:ext>
                </a:extLst>
              </a:tr>
              <a:tr h="309620">
                <a:tc>
                  <a:txBody>
                    <a:bodyPr/>
                    <a:lstStyle/>
                    <a:p>
                      <a:pPr algn="ctr"/>
                      <a:r>
                        <a:rPr lang="es-ES" sz="900" dirty="0" err="1">
                          <a:solidFill>
                            <a:schemeClr val="bg1"/>
                          </a:solidFill>
                        </a:rPr>
                        <a:t>fecAc</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3032526"/>
                  </a:ext>
                </a:extLst>
              </a:tr>
              <a:tr h="309620">
                <a:tc>
                  <a:txBody>
                    <a:bodyPr/>
                    <a:lstStyle/>
                    <a:p>
                      <a:pPr algn="ctr"/>
                      <a:r>
                        <a:rPr lang="es-CO" sz="900" dirty="0">
                          <a:solidFill>
                            <a:schemeClr val="bg1"/>
                          </a:solidFill>
                        </a:rPr>
                        <a:t>edad</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4481962"/>
                  </a:ext>
                </a:extLst>
              </a:tr>
            </a:tbl>
          </a:graphicData>
        </a:graphic>
      </p:graphicFrame>
      <p:sp>
        <p:nvSpPr>
          <p:cNvPr id="6" name="Google Shape;2649;p41">
            <a:extLst>
              <a:ext uri="{FF2B5EF4-FFF2-40B4-BE49-F238E27FC236}">
                <a16:creationId xmlns:a16="http://schemas.microsoft.com/office/drawing/2014/main" id="{E32C624B-3348-5CBA-1579-526E823429FB}"/>
              </a:ext>
            </a:extLst>
          </p:cNvPr>
          <p:cNvSpPr txBox="1">
            <a:spLocks/>
          </p:cNvSpPr>
          <p:nvPr/>
        </p:nvSpPr>
        <p:spPr>
          <a:xfrm>
            <a:off x="-1102672" y="55618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eda</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7" name="Tabla 6">
            <a:extLst>
              <a:ext uri="{FF2B5EF4-FFF2-40B4-BE49-F238E27FC236}">
                <a16:creationId xmlns:a16="http://schemas.microsoft.com/office/drawing/2014/main" id="{F14D378A-ECA7-776F-7B36-7A1BEDB5122D}"/>
              </a:ext>
            </a:extLst>
          </p:cNvPr>
          <p:cNvGraphicFramePr>
            <a:graphicFrameLocks noGrp="1"/>
          </p:cNvGraphicFramePr>
          <p:nvPr>
            <p:extLst>
              <p:ext uri="{D42A27DB-BD31-4B8C-83A1-F6EECF244321}">
                <p14:modId xmlns:p14="http://schemas.microsoft.com/office/powerpoint/2010/main" val="3096993538"/>
              </p:ext>
            </p:extLst>
          </p:nvPr>
        </p:nvGraphicFramePr>
        <p:xfrm>
          <a:off x="4696958" y="1057501"/>
          <a:ext cx="3547604" cy="2078946"/>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233105224"/>
                    </a:ext>
                  </a:extLst>
                </a:gridCol>
                <a:gridCol w="1773802">
                  <a:extLst>
                    <a:ext uri="{9D8B030D-6E8A-4147-A177-3AD203B41FA5}">
                      <a16:colId xmlns:a16="http://schemas.microsoft.com/office/drawing/2014/main" val="352339387"/>
                    </a:ext>
                  </a:extLst>
                </a:gridCol>
              </a:tblGrid>
              <a:tr h="743357">
                <a:tc gridSpan="2">
                  <a:txBody>
                    <a:bodyPr/>
                    <a:lstStyle/>
                    <a:p>
                      <a:pPr algn="ctr"/>
                      <a:r>
                        <a:rPr lang="es-ES" sz="1100" dirty="0">
                          <a:solidFill>
                            <a:schemeClr val="bg1"/>
                          </a:solidFill>
                        </a:rPr>
                        <a:t>:Esta función toma tres parámetros peda1, peda2 y peda3, que representan las edades de tres personas. Luego, calcula el promedio de estas edades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559890642"/>
                  </a:ext>
                </a:extLst>
              </a:tr>
              <a:tr h="24530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3963492161"/>
                  </a:ext>
                </a:extLst>
              </a:tr>
              <a:tr h="223007">
                <a:tc>
                  <a:txBody>
                    <a:bodyPr/>
                    <a:lstStyle/>
                    <a:p>
                      <a:pPr algn="ctr"/>
                      <a:r>
                        <a:rPr lang="es-ES" sz="900" dirty="0">
                          <a:solidFill>
                            <a:schemeClr val="bg1"/>
                          </a:solidFill>
                        </a:rPr>
                        <a:t>eda1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4059605698"/>
                  </a:ext>
                </a:extLst>
              </a:tr>
              <a:tr h="278962">
                <a:tc>
                  <a:txBody>
                    <a:bodyPr/>
                    <a:lstStyle/>
                    <a:p>
                      <a:pPr algn="ctr"/>
                      <a:r>
                        <a:rPr lang="es-ES" sz="900" dirty="0">
                          <a:solidFill>
                            <a:schemeClr val="bg1"/>
                          </a:solidFill>
                        </a:rPr>
                        <a:t>eda2</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3032526"/>
                  </a:ext>
                </a:extLst>
              </a:tr>
              <a:tr h="278962">
                <a:tc>
                  <a:txBody>
                    <a:bodyPr/>
                    <a:lstStyle/>
                    <a:p>
                      <a:pPr algn="ctr"/>
                      <a:r>
                        <a:rPr lang="es-CO" sz="900" dirty="0">
                          <a:solidFill>
                            <a:schemeClr val="bg1"/>
                          </a:solidFill>
                        </a:rPr>
                        <a:t>eda3</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4481962"/>
                  </a:ext>
                </a:extLst>
              </a:tr>
              <a:tr h="278962">
                <a:tc>
                  <a:txBody>
                    <a:bodyPr/>
                    <a:lstStyle/>
                    <a:p>
                      <a:pPr algn="ctr"/>
                      <a:r>
                        <a:rPr lang="es-ES" sz="900" dirty="0" err="1">
                          <a:solidFill>
                            <a:schemeClr val="bg1"/>
                          </a:solidFill>
                        </a:rPr>
                        <a:t>prom</a:t>
                      </a:r>
                      <a:endParaRPr lang="es-CO" sz="9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a:solidFill>
                            <a:schemeClr val="bg1"/>
                          </a:solidFill>
                        </a:rPr>
                        <a:t>FLOAT</a:t>
                      </a:r>
                      <a:endParaRPr lang="es-CO" sz="900" dirty="0">
                        <a:solidFill>
                          <a:schemeClr val="bg1"/>
                        </a:solidFill>
                      </a:endParaRPr>
                    </a:p>
                  </a:txBody>
                  <a:tcPr/>
                </a:tc>
                <a:extLst>
                  <a:ext uri="{0D108BD9-81ED-4DB2-BD59-A6C34878D82A}">
                    <a16:rowId xmlns:a16="http://schemas.microsoft.com/office/drawing/2014/main" val="2978158538"/>
                  </a:ext>
                </a:extLst>
              </a:tr>
            </a:tbl>
          </a:graphicData>
        </a:graphic>
      </p:graphicFrame>
      <p:sp>
        <p:nvSpPr>
          <p:cNvPr id="8" name="Google Shape;2649;p41">
            <a:extLst>
              <a:ext uri="{FF2B5EF4-FFF2-40B4-BE49-F238E27FC236}">
                <a16:creationId xmlns:a16="http://schemas.microsoft.com/office/drawing/2014/main" id="{02134A97-31EB-1BA4-3004-8630F06ECB47}"/>
              </a:ext>
            </a:extLst>
          </p:cNvPr>
          <p:cNvSpPr txBox="1">
            <a:spLocks/>
          </p:cNvSpPr>
          <p:nvPr/>
        </p:nvSpPr>
        <p:spPr>
          <a:xfrm>
            <a:off x="2634756" y="50538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pro </a:t>
            </a:r>
            <a:endParaRPr lang="es-ES" sz="3200" dirty="0">
              <a:ln>
                <a:solidFill>
                  <a:sysClr val="windowText" lastClr="000000"/>
                </a:solidFill>
              </a:ln>
              <a:solidFill>
                <a:srgbClr val="70E242"/>
              </a:solidFill>
              <a:latin typeface="Passion One" panose="02000506080000020004" pitchFamily="2" charset="0"/>
            </a:endParaRPr>
          </a:p>
        </p:txBody>
      </p:sp>
      <p:sp>
        <p:nvSpPr>
          <p:cNvPr id="9" name="Google Shape;2649;p41">
            <a:extLst>
              <a:ext uri="{FF2B5EF4-FFF2-40B4-BE49-F238E27FC236}">
                <a16:creationId xmlns:a16="http://schemas.microsoft.com/office/drawing/2014/main" id="{97CC0557-E9A5-A89D-4912-455AF2DB974E}"/>
              </a:ext>
            </a:extLst>
          </p:cNvPr>
          <p:cNvSpPr txBox="1">
            <a:spLocks/>
          </p:cNvSpPr>
          <p:nvPr/>
        </p:nvSpPr>
        <p:spPr>
          <a:xfrm>
            <a:off x="551956" y="321230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may</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1798544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a:t>
            </a:r>
            <a:r>
              <a:rPr lang="es-ES" sz="2400" dirty="0">
                <a:ln>
                  <a:solidFill>
                    <a:sysClr val="windowText" lastClr="000000"/>
                  </a:solidFill>
                </a:ln>
                <a:solidFill>
                  <a:srgbClr val="70E242"/>
                </a:solidFill>
                <a:latin typeface="Passion One" panose="02000506080000020004" pitchFamily="2" charset="0"/>
              </a:rPr>
              <a:t>CALCULAR 3 EDADES, SU PROMEDIO Y SI ES MAYOR DE EDAD O NO</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804940" y="800642"/>
          <a:ext cx="3937748" cy="4342858"/>
        </p:xfrm>
        <a:graphic>
          <a:graphicData uri="http://schemas.openxmlformats.org/drawingml/2006/table">
            <a:tbl>
              <a:tblPr firstRow="1" bandRow="1">
                <a:tableStyleId>{3B4B98B0-60AC-42C2-AFA5-B58CD77FA1E5}</a:tableStyleId>
              </a:tblPr>
              <a:tblGrid>
                <a:gridCol w="1968874">
                  <a:extLst>
                    <a:ext uri="{9D8B030D-6E8A-4147-A177-3AD203B41FA5}">
                      <a16:colId xmlns:a16="http://schemas.microsoft.com/office/drawing/2014/main" val="1637154279"/>
                    </a:ext>
                  </a:extLst>
                </a:gridCol>
                <a:gridCol w="1968874">
                  <a:extLst>
                    <a:ext uri="{9D8B030D-6E8A-4147-A177-3AD203B41FA5}">
                      <a16:colId xmlns:a16="http://schemas.microsoft.com/office/drawing/2014/main" val="3120215241"/>
                    </a:ext>
                  </a:extLst>
                </a:gridCol>
              </a:tblGrid>
              <a:tr h="505710">
                <a:tc gridSpan="2">
                  <a:txBody>
                    <a:bodyPr/>
                    <a:lstStyle/>
                    <a:p>
                      <a:pPr algn="ctr"/>
                      <a:r>
                        <a:rPr lang="es-ES" sz="1000" dirty="0">
                          <a:solidFill>
                            <a:schemeClr val="bg1"/>
                          </a:solidFill>
                        </a:rPr>
                        <a:t>DESCRIPCION: Este código calcula la edad de tres personas a partir de sus fechas de nacimiento, determina si cada una es mayor o menor de edad, y calcula el promedio de sus edades.</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23428">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09620">
                <a:tc>
                  <a:txBody>
                    <a:bodyPr/>
                    <a:lstStyle/>
                    <a:p>
                      <a:pPr algn="ctr"/>
                      <a:r>
                        <a:rPr lang="es-CO" sz="900" dirty="0">
                          <a:solidFill>
                            <a:schemeClr val="bg1"/>
                          </a:solidFill>
                        </a:rPr>
                        <a:t>fecNa1</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343810389"/>
                  </a:ext>
                </a:extLst>
              </a:tr>
              <a:tr h="309620">
                <a:tc>
                  <a:txBody>
                    <a:bodyPr/>
                    <a:lstStyle/>
                    <a:p>
                      <a:pPr algn="ctr"/>
                      <a:r>
                        <a:rPr lang="es-ES" sz="900" dirty="0">
                          <a:solidFill>
                            <a:schemeClr val="bg1"/>
                          </a:solidFill>
                        </a:rPr>
                        <a:t>fecNa2</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522065877"/>
                  </a:ext>
                </a:extLst>
              </a:tr>
              <a:tr h="285758">
                <a:tc>
                  <a:txBody>
                    <a:bodyPr/>
                    <a:lstStyle/>
                    <a:p>
                      <a:pPr algn="ctr"/>
                      <a:r>
                        <a:rPr lang="es-ES" sz="900" dirty="0">
                          <a:solidFill>
                            <a:schemeClr val="bg1"/>
                          </a:solidFill>
                        </a:rPr>
                        <a:t>fecNa3</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670553829"/>
                  </a:ext>
                </a:extLst>
              </a:tr>
              <a:tr h="166106">
                <a:tc>
                  <a:txBody>
                    <a:bodyPr/>
                    <a:lstStyle/>
                    <a:p>
                      <a:pPr algn="ctr"/>
                      <a:r>
                        <a:rPr lang="es-ES" sz="900" dirty="0" err="1">
                          <a:solidFill>
                            <a:schemeClr val="bg1"/>
                          </a:solidFill>
                        </a:rPr>
                        <a:t>fecNa</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595302426"/>
                  </a:ext>
                </a:extLst>
              </a:tr>
              <a:tr h="309620">
                <a:tc>
                  <a:txBody>
                    <a:bodyPr/>
                    <a:lstStyle/>
                    <a:p>
                      <a:pPr algn="ctr"/>
                      <a:r>
                        <a:rPr lang="es-ES" sz="900" dirty="0" err="1">
                          <a:solidFill>
                            <a:schemeClr val="bg1"/>
                          </a:solidFill>
                        </a:rPr>
                        <a:t>fecAc</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596978163"/>
                  </a:ext>
                </a:extLst>
              </a:tr>
              <a:tr h="309620">
                <a:tc>
                  <a:txBody>
                    <a:bodyPr/>
                    <a:lstStyle/>
                    <a:p>
                      <a:pPr algn="ctr"/>
                      <a:r>
                        <a:rPr lang="es-CO" sz="900" dirty="0">
                          <a:solidFill>
                            <a:schemeClr val="bg1"/>
                          </a:solidFill>
                        </a:rPr>
                        <a:t>edad</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303300943"/>
                  </a:ext>
                </a:extLst>
              </a:tr>
              <a:tr h="335702">
                <a:tc>
                  <a:txBody>
                    <a:bodyPr/>
                    <a:lstStyle/>
                    <a:p>
                      <a:pPr algn="ctr"/>
                      <a:r>
                        <a:rPr lang="es-ES" sz="900" dirty="0">
                          <a:solidFill>
                            <a:schemeClr val="bg1"/>
                          </a:solidFill>
                        </a:rPr>
                        <a:t>eda1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p>
                      <a:pPr algn="ctr"/>
                      <a:endParaRPr lang="es-CO" sz="900" dirty="0">
                        <a:solidFill>
                          <a:schemeClr val="bg1"/>
                        </a:solidFill>
                      </a:endParaRPr>
                    </a:p>
                  </a:txBody>
                  <a:tcPr/>
                </a:tc>
                <a:extLst>
                  <a:ext uri="{0D108BD9-81ED-4DB2-BD59-A6C34878D82A}">
                    <a16:rowId xmlns:a16="http://schemas.microsoft.com/office/drawing/2014/main" val="2694723548"/>
                  </a:ext>
                </a:extLst>
              </a:tr>
              <a:tr h="309620">
                <a:tc>
                  <a:txBody>
                    <a:bodyPr/>
                    <a:lstStyle/>
                    <a:p>
                      <a:pPr algn="ctr"/>
                      <a:r>
                        <a:rPr lang="es-ES" sz="900" dirty="0">
                          <a:solidFill>
                            <a:schemeClr val="bg1"/>
                          </a:solidFill>
                        </a:rPr>
                        <a:t>eda2</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p>
                      <a:pPr algn="ctr"/>
                      <a:endParaRPr lang="es-CO" sz="900" dirty="0">
                        <a:solidFill>
                          <a:schemeClr val="bg1"/>
                        </a:solidFill>
                      </a:endParaRPr>
                    </a:p>
                  </a:txBody>
                  <a:tcPr/>
                </a:tc>
                <a:extLst>
                  <a:ext uri="{0D108BD9-81ED-4DB2-BD59-A6C34878D82A}">
                    <a16:rowId xmlns:a16="http://schemas.microsoft.com/office/drawing/2014/main" val="1843621223"/>
                  </a:ext>
                </a:extLst>
              </a:tr>
              <a:tr h="309620">
                <a:tc>
                  <a:txBody>
                    <a:bodyPr/>
                    <a:lstStyle/>
                    <a:p>
                      <a:pPr algn="ctr"/>
                      <a:r>
                        <a:rPr lang="es-CO" sz="900" dirty="0">
                          <a:solidFill>
                            <a:schemeClr val="bg1"/>
                          </a:solidFill>
                        </a:rPr>
                        <a:t>eda3</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980055190"/>
                  </a:ext>
                </a:extLst>
              </a:tr>
              <a:tr h="309620">
                <a:tc>
                  <a:txBody>
                    <a:bodyPr/>
                    <a:lstStyle/>
                    <a:p>
                      <a:pPr algn="ctr"/>
                      <a:r>
                        <a:rPr lang="es-ES" sz="900" dirty="0" err="1">
                          <a:solidFill>
                            <a:schemeClr val="bg1"/>
                          </a:solidFill>
                        </a:rPr>
                        <a:t>ed</a:t>
                      </a:r>
                      <a:endParaRPr lang="es-CO" sz="9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722820921"/>
                  </a:ext>
                </a:extLst>
              </a:tr>
              <a:tr h="309620">
                <a:tc>
                  <a:txBody>
                    <a:bodyPr/>
                    <a:lstStyle/>
                    <a:p>
                      <a:pPr algn="ctr"/>
                      <a:r>
                        <a:rPr lang="es-ES" sz="900" dirty="0" err="1">
                          <a:solidFill>
                            <a:schemeClr val="bg1"/>
                          </a:solidFill>
                        </a:rPr>
                        <a:t>prom</a:t>
                      </a:r>
                      <a:endParaRPr lang="es-CO" sz="9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a:solidFill>
                            <a:schemeClr val="bg1"/>
                          </a:solidFill>
                        </a:rPr>
                        <a:t>FLOAT</a:t>
                      </a:r>
                      <a:endParaRPr lang="es-CO" sz="900" dirty="0">
                        <a:solidFill>
                          <a:schemeClr val="bg1"/>
                        </a:solidFill>
                      </a:endParaRPr>
                    </a:p>
                  </a:txBody>
                  <a:tcPr/>
                </a:tc>
                <a:extLst>
                  <a:ext uri="{0D108BD9-81ED-4DB2-BD59-A6C34878D82A}">
                    <a16:rowId xmlns:a16="http://schemas.microsoft.com/office/drawing/2014/main" val="2912542106"/>
                  </a:ext>
                </a:extLst>
              </a:tr>
            </a:tbl>
          </a:graphicData>
        </a:graphic>
      </p:graphicFrame>
      <p:pic>
        <p:nvPicPr>
          <p:cNvPr id="3" name="Imagen 2">
            <a:extLst>
              <a:ext uri="{FF2B5EF4-FFF2-40B4-BE49-F238E27FC236}">
                <a16:creationId xmlns:a16="http://schemas.microsoft.com/office/drawing/2014/main" id="{2384E5D3-92D3-2908-7C91-284F85491EB6}"/>
              </a:ext>
            </a:extLst>
          </p:cNvPr>
          <p:cNvPicPr>
            <a:picLocks noChangeAspect="1"/>
          </p:cNvPicPr>
          <p:nvPr/>
        </p:nvPicPr>
        <p:blipFill>
          <a:blip r:embed="rId3"/>
          <a:stretch>
            <a:fillRect/>
          </a:stretch>
        </p:blipFill>
        <p:spPr>
          <a:xfrm>
            <a:off x="4841153" y="2065282"/>
            <a:ext cx="3754207" cy="1695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26625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CALCULAR EL ÁREA DE 3 CUADRADOS E IMPRIMIR CUÁL TIENE EL MAYOR ÁREA</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C5191F90-4F0B-66D7-70B0-379D8487BA69}"/>
              </a:ext>
            </a:extLst>
          </p:cNvPr>
          <p:cNvSpPr txBox="1"/>
          <p:nvPr/>
        </p:nvSpPr>
        <p:spPr>
          <a:xfrm>
            <a:off x="661416" y="1030123"/>
            <a:ext cx="3874008" cy="3831818"/>
          </a:xfrm>
          <a:prstGeom prst="rect">
            <a:avLst/>
          </a:prstGeom>
          <a:noFill/>
        </p:spPr>
        <p:txBody>
          <a:bodyPr wrap="square">
            <a:spAutoFit/>
          </a:bodyPr>
          <a:lstStyle/>
          <a:p>
            <a:r>
              <a:rPr lang="es-CO" sz="900" b="0" dirty="0">
                <a:solidFill>
                  <a:srgbClr val="F8F8F2"/>
                </a:solidFill>
                <a:effectLst/>
                <a:latin typeface="Consolas" panose="020B0609020204030204" pitchFamily="49" charset="0"/>
              </a:rPr>
              <a:t>&lt;!</a:t>
            </a:r>
            <a:r>
              <a:rPr lang="es-CO" sz="900" b="0" dirty="0">
                <a:solidFill>
                  <a:srgbClr val="FF79C6"/>
                </a:solidFill>
                <a:effectLst/>
                <a:latin typeface="Consolas" panose="020B0609020204030204" pitchFamily="49" charset="0"/>
              </a:rPr>
              <a:t>DOCTYPE</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html</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html</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lang</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a:solidFill>
                  <a:srgbClr val="FF79C6"/>
                </a:solidFill>
                <a:effectLst/>
                <a:latin typeface="Consolas" panose="020B0609020204030204" pitchFamily="49" charset="0"/>
              </a:rPr>
              <a:t>head</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meta</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charset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UTF-8</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meta</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name</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viewport</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content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width</a:t>
            </a:r>
            <a:r>
              <a:rPr lang="es-CO" sz="900" b="0" dirty="0">
                <a:solidFill>
                  <a:srgbClr val="F1FA8C"/>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device-width</a:t>
            </a:r>
            <a:r>
              <a:rPr lang="es-CO" sz="900" b="0" dirty="0">
                <a:solidFill>
                  <a:srgbClr val="F1FA8C"/>
                </a:solidFill>
                <a:effectLst/>
                <a:latin typeface="Consolas" panose="020B0609020204030204" pitchFamily="49" charset="0"/>
              </a:rPr>
              <a:t>, </a:t>
            </a:r>
            <a:r>
              <a:rPr lang="es-CO" sz="900" b="0" dirty="0" err="1">
                <a:solidFill>
                  <a:srgbClr val="F1FA8C"/>
                </a:solidFill>
                <a:effectLst/>
                <a:latin typeface="Consolas" panose="020B0609020204030204" pitchFamily="49" charset="0"/>
              </a:rPr>
              <a:t>initial-scale</a:t>
            </a:r>
            <a:r>
              <a:rPr lang="es-CO" sz="900" b="0" dirty="0">
                <a:solidFill>
                  <a:srgbClr val="F1FA8C"/>
                </a:solidFill>
                <a:effectLst/>
                <a:latin typeface="Consolas" panose="020B0609020204030204" pitchFamily="49" charset="0"/>
              </a:rPr>
              <a:t>=1.0</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err="1">
                <a:solidFill>
                  <a:srgbClr val="FF79C6"/>
                </a:solidFill>
                <a:effectLst/>
                <a:latin typeface="Consolas" panose="020B0609020204030204" pitchFamily="49" charset="0"/>
              </a:rPr>
              <a:t>title</a:t>
            </a:r>
            <a:r>
              <a:rPr lang="es-CO" sz="900" b="0" dirty="0">
                <a:solidFill>
                  <a:srgbClr val="F8F8F2"/>
                </a:solidFill>
                <a:effectLst/>
                <a:latin typeface="Consolas" panose="020B0609020204030204" pitchFamily="49" charset="0"/>
              </a:rPr>
              <a:t>&gt;</a:t>
            </a:r>
            <a:r>
              <a:rPr lang="es-CO" sz="900" b="0" dirty="0" err="1">
                <a:solidFill>
                  <a:srgbClr val="F8F8F2"/>
                </a:solidFill>
                <a:effectLst/>
                <a:latin typeface="Consolas" panose="020B0609020204030204" pitchFamily="49" charset="0"/>
              </a:rPr>
              <a:t>Document</a:t>
            </a:r>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title</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src</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./13F.js</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a:solidFill>
                  <a:srgbClr val="FF79C6"/>
                </a:solidFill>
                <a:effectLst/>
                <a:latin typeface="Consolas" panose="020B0609020204030204" pitchFamily="49" charset="0"/>
              </a:rPr>
              <a:t>head</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body</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fecNa1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2006</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fecNa2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2004</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fecNa3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2003</a:t>
            </a:r>
            <a:endParaRPr lang="es-CO" sz="900" b="0" dirty="0">
              <a:solidFill>
                <a:srgbClr val="F8F8F2"/>
              </a:solidFill>
              <a:effectLst/>
              <a:latin typeface="Consolas" panose="020B0609020204030204" pitchFamily="49" charset="0"/>
            </a:endParaRPr>
          </a:p>
          <a:p>
            <a:br>
              <a:rPr lang="es-CO" sz="900" b="0" dirty="0">
                <a:solidFill>
                  <a:srgbClr val="F8F8F2"/>
                </a:solidFill>
                <a:effectLst/>
                <a:latin typeface="Consolas" panose="020B0609020204030204" pitchFamily="49" charset="0"/>
              </a:rPr>
            </a:b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La persona numero 1 con una edad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(fecNa1)</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may</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(fecNa1)));</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La persona numero 2 con una edad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(fecNa2)</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may</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(fecNa2)));</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La persona numero 3 con una edad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(fecNa3)</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may</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(fecNa3)));</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El promedio de edad de las 3 personas es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50FA7B"/>
                </a:solidFill>
                <a:effectLst/>
                <a:latin typeface="Consolas" panose="020B0609020204030204" pitchFamily="49" charset="0"/>
              </a:rPr>
              <a:t>pro</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(fecNa1),</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(fecNa2),</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(fecNa3))</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y el promedio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may</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pro</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(fecNa1),</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(fecNa2),</a:t>
            </a:r>
            <a:r>
              <a:rPr lang="es-CO" sz="900" b="0" dirty="0" err="1">
                <a:solidFill>
                  <a:srgbClr val="50FA7B"/>
                </a:solidFill>
                <a:effectLst/>
                <a:latin typeface="Consolas" panose="020B0609020204030204" pitchFamily="49" charset="0"/>
              </a:rPr>
              <a:t>eda</a:t>
            </a:r>
            <a:r>
              <a:rPr lang="es-CO" sz="900" b="0" dirty="0">
                <a:solidFill>
                  <a:srgbClr val="F8F8F2"/>
                </a:solidFill>
                <a:effectLst/>
                <a:latin typeface="Consolas" panose="020B0609020204030204" pitchFamily="49" charset="0"/>
              </a:rPr>
              <a:t>(fecNa3))));</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body</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html</a:t>
            </a:r>
            <a:r>
              <a:rPr lang="es-CO" sz="900"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763B050B-D28D-A43D-DB59-820ACA32A368}"/>
              </a:ext>
            </a:extLst>
          </p:cNvPr>
          <p:cNvSpPr txBox="1"/>
          <p:nvPr/>
        </p:nvSpPr>
        <p:spPr>
          <a:xfrm>
            <a:off x="4879848" y="1091083"/>
            <a:ext cx="8247888" cy="4093428"/>
          </a:xfrm>
          <a:prstGeom prst="rect">
            <a:avLst/>
          </a:prstGeom>
          <a:noFill/>
        </p:spPr>
        <p:txBody>
          <a:bodyPr wrap="square">
            <a:spAutoFit/>
          </a:bodyPr>
          <a:lstStyle/>
          <a:p>
            <a:r>
              <a:rPr lang="es-CO" sz="1000" b="0" dirty="0" err="1">
                <a:solidFill>
                  <a:srgbClr val="FF79C6"/>
                </a:solidFill>
                <a:effectLst/>
                <a:latin typeface="Consolas" panose="020B0609020204030204" pitchFamily="49" charset="0"/>
              </a:rPr>
              <a:t>function</a:t>
            </a:r>
            <a:r>
              <a:rPr lang="es-CO" sz="1000" b="0" dirty="0">
                <a:solidFill>
                  <a:srgbClr val="F8F8F2"/>
                </a:solidFill>
                <a:effectLst/>
                <a:latin typeface="Consolas" panose="020B0609020204030204" pitchFamily="49" charset="0"/>
              </a:rPr>
              <a:t> </a:t>
            </a:r>
            <a:r>
              <a:rPr lang="es-CO" sz="1000" b="0" dirty="0" err="1">
                <a:solidFill>
                  <a:srgbClr val="50FA7B"/>
                </a:solidFill>
                <a:effectLst/>
                <a:latin typeface="Consolas" panose="020B0609020204030204" pitchFamily="49" charset="0"/>
              </a:rPr>
              <a:t>eda</a:t>
            </a:r>
            <a:r>
              <a:rPr lang="es-CO" sz="1000" b="0" dirty="0">
                <a:solidFill>
                  <a:srgbClr val="F8F8F2"/>
                </a:solidFill>
                <a:effectLst/>
                <a:latin typeface="Consolas" panose="020B0609020204030204" pitchFamily="49" charset="0"/>
              </a:rPr>
              <a:t>(</a:t>
            </a:r>
            <a:r>
              <a:rPr lang="es-CO" sz="1000" b="0" i="1" dirty="0" err="1">
                <a:solidFill>
                  <a:srgbClr val="FFB86C"/>
                </a:solidFill>
                <a:effectLst/>
                <a:latin typeface="Consolas" panose="020B0609020204030204" pitchFamily="49" charset="0"/>
              </a:rPr>
              <a:t>pfecNa</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fecNa</a:t>
            </a:r>
            <a:r>
              <a:rPr lang="es-CO" sz="1000" b="0" dirty="0">
                <a:solidFill>
                  <a:srgbClr val="F8F8F2"/>
                </a:solidFill>
                <a:effectLst/>
                <a:latin typeface="Consolas" panose="020B0609020204030204" pitchFamily="49" charset="0"/>
              </a:rPr>
              <a:t>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err="1">
                <a:solidFill>
                  <a:srgbClr val="FFB86C"/>
                </a:solidFill>
                <a:effectLst/>
                <a:latin typeface="Consolas" panose="020B0609020204030204" pitchFamily="49" charset="0"/>
              </a:rPr>
              <a:t>pfecNa</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fecAc</a:t>
            </a:r>
            <a:r>
              <a:rPr lang="es-CO" sz="1000" b="0" dirty="0">
                <a:solidFill>
                  <a:srgbClr val="F8F8F2"/>
                </a:solidFill>
                <a:effectLst/>
                <a:latin typeface="Consolas" panose="020B0609020204030204" pitchFamily="49" charset="0"/>
              </a:rPr>
              <a:t>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2024</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edad;</a:t>
            </a:r>
          </a:p>
          <a:p>
            <a:r>
              <a:rPr lang="es-CO" sz="1000" b="0" dirty="0">
                <a:solidFill>
                  <a:srgbClr val="F8F8F2"/>
                </a:solidFill>
                <a:effectLst/>
                <a:latin typeface="Consolas" panose="020B0609020204030204" pitchFamily="49" charset="0"/>
              </a:rPr>
              <a:t>    edad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fecAc</a:t>
            </a:r>
            <a:r>
              <a:rPr lang="es-CO" sz="1000" b="0" dirty="0">
                <a:solidFill>
                  <a:srgbClr val="F8F8F2"/>
                </a:solidFill>
                <a:effectLst/>
                <a:latin typeface="Consolas" panose="020B0609020204030204" pitchFamily="49" charset="0"/>
              </a:rPr>
              <a:t>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fecNa</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return</a:t>
            </a:r>
            <a:r>
              <a:rPr lang="es-CO" sz="1000" b="0" dirty="0">
                <a:solidFill>
                  <a:srgbClr val="F8F8F2"/>
                </a:solidFill>
                <a:effectLst/>
                <a:latin typeface="Consolas" panose="020B0609020204030204" pitchFamily="49" charset="0"/>
              </a:rPr>
              <a:t> edad;</a:t>
            </a:r>
          </a:p>
          <a:p>
            <a:r>
              <a:rPr lang="es-CO" sz="1000" b="0" dirty="0">
                <a:solidFill>
                  <a:srgbClr val="F8F8F2"/>
                </a:solidFill>
                <a:effectLst/>
                <a:latin typeface="Consolas" panose="020B0609020204030204" pitchFamily="49" charset="0"/>
              </a:rPr>
              <a:t>}</a:t>
            </a:r>
          </a:p>
          <a:p>
            <a:br>
              <a:rPr lang="es-CO" sz="1000" b="0" dirty="0">
                <a:solidFill>
                  <a:srgbClr val="F8F8F2"/>
                </a:solidFill>
                <a:effectLst/>
                <a:latin typeface="Consolas" panose="020B0609020204030204" pitchFamily="49" charset="0"/>
              </a:rPr>
            </a:br>
            <a:r>
              <a:rPr lang="es-CO" sz="1000" b="0" dirty="0" err="1">
                <a:solidFill>
                  <a:srgbClr val="FF79C6"/>
                </a:solidFill>
                <a:effectLst/>
                <a:latin typeface="Consolas" panose="020B0609020204030204" pitchFamily="49" charset="0"/>
              </a:rPr>
              <a:t>function</a:t>
            </a:r>
            <a:r>
              <a:rPr lang="es-CO" sz="1000" b="0" dirty="0">
                <a:solidFill>
                  <a:srgbClr val="F8F8F2"/>
                </a:solidFill>
                <a:effectLst/>
                <a:latin typeface="Consolas" panose="020B0609020204030204" pitchFamily="49" charset="0"/>
              </a:rPr>
              <a:t> </a:t>
            </a:r>
            <a:r>
              <a:rPr lang="es-CO" sz="1000" b="0" dirty="0">
                <a:solidFill>
                  <a:srgbClr val="50FA7B"/>
                </a:solidFill>
                <a:effectLst/>
                <a:latin typeface="Consolas" panose="020B0609020204030204" pitchFamily="49" charset="0"/>
              </a:rPr>
              <a:t>pro</a:t>
            </a:r>
            <a:r>
              <a:rPr lang="es-CO" sz="1000" b="0" dirty="0">
                <a:solidFill>
                  <a:srgbClr val="F8F8F2"/>
                </a:solidFill>
                <a:effectLst/>
                <a:latin typeface="Consolas" panose="020B0609020204030204" pitchFamily="49" charset="0"/>
              </a:rPr>
              <a:t>(</a:t>
            </a:r>
            <a:r>
              <a:rPr lang="es-CO" sz="1000" b="0" i="1" dirty="0">
                <a:solidFill>
                  <a:srgbClr val="FFB86C"/>
                </a:solidFill>
                <a:effectLst/>
                <a:latin typeface="Consolas" panose="020B0609020204030204" pitchFamily="49" charset="0"/>
              </a:rPr>
              <a:t>peda1</a:t>
            </a:r>
            <a:r>
              <a:rPr lang="es-CO" sz="1000" b="0" dirty="0">
                <a:solidFill>
                  <a:srgbClr val="F8F8F2"/>
                </a:solidFill>
                <a:effectLst/>
                <a:latin typeface="Consolas" panose="020B0609020204030204" pitchFamily="49" charset="0"/>
              </a:rPr>
              <a:t>, </a:t>
            </a:r>
            <a:r>
              <a:rPr lang="es-CO" sz="1000" b="0" i="1" dirty="0">
                <a:solidFill>
                  <a:srgbClr val="FFB86C"/>
                </a:solidFill>
                <a:effectLst/>
                <a:latin typeface="Consolas" panose="020B0609020204030204" pitchFamily="49" charset="0"/>
              </a:rPr>
              <a:t>peda2</a:t>
            </a:r>
            <a:r>
              <a:rPr lang="es-CO" sz="1000" b="0" dirty="0">
                <a:solidFill>
                  <a:srgbClr val="F8F8F2"/>
                </a:solidFill>
                <a:effectLst/>
                <a:latin typeface="Consolas" panose="020B0609020204030204" pitchFamily="49" charset="0"/>
              </a:rPr>
              <a:t>, </a:t>
            </a:r>
            <a:r>
              <a:rPr lang="es-CO" sz="1000" b="0" i="1" dirty="0">
                <a:solidFill>
                  <a:srgbClr val="FFB86C"/>
                </a:solidFill>
                <a:effectLst/>
                <a:latin typeface="Consolas" panose="020B0609020204030204" pitchFamily="49" charset="0"/>
              </a:rPr>
              <a:t>peda3</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eda1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a:solidFill>
                  <a:srgbClr val="FFB86C"/>
                </a:solidFill>
                <a:effectLst/>
                <a:latin typeface="Consolas" panose="020B0609020204030204" pitchFamily="49" charset="0"/>
              </a:rPr>
              <a:t>peda1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eda2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a:solidFill>
                  <a:srgbClr val="FFB86C"/>
                </a:solidFill>
                <a:effectLst/>
                <a:latin typeface="Consolas" panose="020B0609020204030204" pitchFamily="49" charset="0"/>
              </a:rPr>
              <a:t>peda2</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eda3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a:solidFill>
                  <a:srgbClr val="FFB86C"/>
                </a:solidFill>
                <a:effectLst/>
                <a:latin typeface="Consolas" panose="020B0609020204030204" pitchFamily="49" charset="0"/>
              </a:rPr>
              <a:t>peda3</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prom</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prom</a:t>
            </a:r>
            <a:r>
              <a:rPr lang="es-CO" sz="1000" b="0" dirty="0">
                <a:solidFill>
                  <a:srgbClr val="F8F8F2"/>
                </a:solidFill>
                <a:effectLst/>
                <a:latin typeface="Consolas" panose="020B0609020204030204" pitchFamily="49" charset="0"/>
              </a:rPr>
              <a:t>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(eda1</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eda2</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eda3)</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3</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return</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prom</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a:t>
            </a:r>
          </a:p>
          <a:p>
            <a:br>
              <a:rPr lang="es-CO" sz="1000" b="0" dirty="0">
                <a:solidFill>
                  <a:srgbClr val="F8F8F2"/>
                </a:solidFill>
                <a:effectLst/>
                <a:latin typeface="Consolas" panose="020B0609020204030204" pitchFamily="49" charset="0"/>
              </a:rPr>
            </a:br>
            <a:r>
              <a:rPr lang="es-CO" sz="1000" b="0" dirty="0" err="1">
                <a:solidFill>
                  <a:srgbClr val="FF79C6"/>
                </a:solidFill>
                <a:effectLst/>
                <a:latin typeface="Consolas" panose="020B0609020204030204" pitchFamily="49" charset="0"/>
              </a:rPr>
              <a:t>function</a:t>
            </a:r>
            <a:r>
              <a:rPr lang="es-CO" sz="1000" b="0" dirty="0">
                <a:solidFill>
                  <a:srgbClr val="F8F8F2"/>
                </a:solidFill>
                <a:effectLst/>
                <a:latin typeface="Consolas" panose="020B0609020204030204" pitchFamily="49" charset="0"/>
              </a:rPr>
              <a:t> </a:t>
            </a:r>
            <a:r>
              <a:rPr lang="es-CO" sz="1000" b="0" dirty="0" err="1">
                <a:solidFill>
                  <a:srgbClr val="50FA7B"/>
                </a:solidFill>
                <a:effectLst/>
                <a:latin typeface="Consolas" panose="020B0609020204030204" pitchFamily="49" charset="0"/>
              </a:rPr>
              <a:t>may</a:t>
            </a:r>
            <a:r>
              <a:rPr lang="es-CO" sz="1000" b="0" dirty="0">
                <a:solidFill>
                  <a:srgbClr val="F8F8F2"/>
                </a:solidFill>
                <a:effectLst/>
                <a:latin typeface="Consolas" panose="020B0609020204030204" pitchFamily="49" charset="0"/>
              </a:rPr>
              <a:t>(</a:t>
            </a:r>
            <a:r>
              <a:rPr lang="es-CO" sz="1000" b="0" i="1" dirty="0" err="1">
                <a:solidFill>
                  <a:srgbClr val="FFB86C"/>
                </a:solidFill>
                <a:effectLst/>
                <a:latin typeface="Consolas" panose="020B0609020204030204" pitchFamily="49" charset="0"/>
              </a:rPr>
              <a:t>ped</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a:t>
            </a:r>
            <a:r>
              <a:rPr lang="es-CO" sz="1000" b="0" dirty="0" err="1">
                <a:solidFill>
                  <a:srgbClr val="F8F8F2"/>
                </a:solidFill>
                <a:effectLst/>
                <a:latin typeface="Consolas" panose="020B0609020204030204" pitchFamily="49" charset="0"/>
              </a:rPr>
              <a:t>ed</a:t>
            </a:r>
            <a:r>
              <a:rPr lang="es-CO" sz="1000" b="0" dirty="0">
                <a:solidFill>
                  <a:srgbClr val="F8F8F2"/>
                </a:solidFill>
                <a:effectLst/>
                <a:latin typeface="Consolas" panose="020B0609020204030204" pitchFamily="49" charset="0"/>
              </a:rPr>
              <a:t> </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err="1">
                <a:solidFill>
                  <a:srgbClr val="FFB86C"/>
                </a:solidFill>
                <a:effectLst/>
                <a:latin typeface="Consolas" panose="020B0609020204030204" pitchFamily="49" charset="0"/>
              </a:rPr>
              <a:t>ped</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if</a:t>
            </a:r>
            <a:r>
              <a:rPr lang="es-CO" sz="1000" b="0" dirty="0">
                <a:solidFill>
                  <a:srgbClr val="F8F8F2"/>
                </a:solidFill>
                <a:effectLst/>
                <a:latin typeface="Consolas" panose="020B0609020204030204" pitchFamily="49" charset="0"/>
              </a:rPr>
              <a:t> (</a:t>
            </a:r>
            <a:r>
              <a:rPr lang="es-CO" sz="1000" b="0" dirty="0" err="1">
                <a:solidFill>
                  <a:srgbClr val="8BE9FD"/>
                </a:solidFill>
                <a:effectLst/>
                <a:latin typeface="Consolas" panose="020B0609020204030204" pitchFamily="49" charset="0"/>
              </a:rPr>
              <a:t>parseInt</a:t>
            </a:r>
            <a:r>
              <a:rPr lang="es-CO" sz="1000" b="0" dirty="0">
                <a:solidFill>
                  <a:srgbClr val="F8F8F2"/>
                </a:solidFill>
                <a:effectLst/>
                <a:latin typeface="Consolas" panose="020B0609020204030204" pitchFamily="49" charset="0"/>
              </a:rPr>
              <a:t>(</a:t>
            </a:r>
            <a:r>
              <a:rPr lang="es-CO" sz="1000" b="0" dirty="0" err="1">
                <a:solidFill>
                  <a:srgbClr val="F8F8F2"/>
                </a:solidFill>
                <a:effectLst/>
                <a:latin typeface="Consolas" panose="020B0609020204030204" pitchFamily="49" charset="0"/>
              </a:rPr>
              <a:t>ed</a:t>
            </a:r>
            <a:r>
              <a:rPr lang="es-CO" sz="1000" b="0" dirty="0">
                <a:solidFill>
                  <a:srgbClr val="F8F8F2"/>
                </a:solidFill>
                <a:effectLst/>
                <a:latin typeface="Consolas" panose="020B0609020204030204" pitchFamily="49" charset="0"/>
              </a:rPr>
              <a:t>)</a:t>
            </a:r>
            <a:r>
              <a:rPr lang="es-CO" sz="1000" b="0" dirty="0">
                <a:solidFill>
                  <a:srgbClr val="FF79C6"/>
                </a:solidFill>
                <a:effectLst/>
                <a:latin typeface="Consolas" panose="020B0609020204030204" pitchFamily="49" charset="0"/>
              </a:rPr>
              <a:t>&gt;</a:t>
            </a:r>
            <a:r>
              <a:rPr lang="es-CO" sz="1000" b="0" dirty="0">
                <a:solidFill>
                  <a:srgbClr val="BD93F9"/>
                </a:solidFill>
                <a:effectLst/>
                <a:latin typeface="Consolas" panose="020B0609020204030204" pitchFamily="49" charset="0"/>
              </a:rPr>
              <a:t>17</a:t>
            </a:r>
            <a:r>
              <a:rPr lang="es-CO" sz="1000" b="0" dirty="0">
                <a:solidFill>
                  <a:srgbClr val="F8F8F2"/>
                </a:solidFill>
                <a:effectLst/>
                <a:latin typeface="Consolas" panose="020B0609020204030204" pitchFamily="49" charset="0"/>
              </a:rPr>
              <a:t>) {</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return</a:t>
            </a:r>
            <a:r>
              <a:rPr lang="es-CO" sz="1000" b="0" dirty="0">
                <a:solidFill>
                  <a:srgbClr val="F8F8F2"/>
                </a:solidFill>
                <a:effectLst/>
                <a:latin typeface="Consolas" panose="020B0609020204030204" pitchFamily="49" charset="0"/>
              </a:rPr>
              <a:t> </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es mayor de edad</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else</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return</a:t>
            </a:r>
            <a:r>
              <a:rPr lang="es-CO" sz="1000" b="0" dirty="0">
                <a:solidFill>
                  <a:srgbClr val="F8F8F2"/>
                </a:solidFill>
                <a:effectLst/>
                <a:latin typeface="Consolas" panose="020B0609020204030204" pitchFamily="49" charset="0"/>
              </a:rPr>
              <a:t> </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es menor de edad</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p>
          <a:p>
            <a:r>
              <a:rPr lang="es-CO"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941380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493794" y="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a:t>
            </a:r>
            <a:r>
              <a:rPr lang="es-ES" sz="2400" dirty="0">
                <a:ln>
                  <a:solidFill>
                    <a:sysClr val="windowText" lastClr="000000"/>
                  </a:solidFill>
                </a:ln>
                <a:solidFill>
                  <a:srgbClr val="70E242"/>
                </a:solidFill>
                <a:latin typeface="Passion One" panose="02000506080000020004" pitchFamily="2" charset="0"/>
              </a:rPr>
              <a:t>CALCULAR LA NOTA DE UNA PERSONA</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2" name="Tabla 1">
            <a:extLst>
              <a:ext uri="{FF2B5EF4-FFF2-40B4-BE49-F238E27FC236}">
                <a16:creationId xmlns:a16="http://schemas.microsoft.com/office/drawing/2014/main" id="{A7182CBC-4C87-FBA9-A71D-1584D750F15D}"/>
              </a:ext>
            </a:extLst>
          </p:cNvPr>
          <p:cNvGraphicFramePr>
            <a:graphicFrameLocks noGrp="1"/>
          </p:cNvGraphicFramePr>
          <p:nvPr>
            <p:extLst>
              <p:ext uri="{D42A27DB-BD31-4B8C-83A1-F6EECF244321}">
                <p14:modId xmlns:p14="http://schemas.microsoft.com/office/powerpoint/2010/main" val="1108332991"/>
              </p:ext>
            </p:extLst>
          </p:nvPr>
        </p:nvGraphicFramePr>
        <p:xfrm>
          <a:off x="930501" y="1064759"/>
          <a:ext cx="3547604" cy="2028940"/>
        </p:xfrm>
        <a:graphic>
          <a:graphicData uri="http://schemas.openxmlformats.org/drawingml/2006/table">
            <a:tbl>
              <a:tblPr firstRow="1" bandRow="1">
                <a:tableStyleId>{3B4B98B0-60AC-42C2-AFA5-B58CD77FA1E5}</a:tableStyleId>
              </a:tblPr>
              <a:tblGrid>
                <a:gridCol w="1667556">
                  <a:extLst>
                    <a:ext uri="{9D8B030D-6E8A-4147-A177-3AD203B41FA5}">
                      <a16:colId xmlns:a16="http://schemas.microsoft.com/office/drawing/2014/main" val="1233105224"/>
                    </a:ext>
                  </a:extLst>
                </a:gridCol>
                <a:gridCol w="1880048">
                  <a:extLst>
                    <a:ext uri="{9D8B030D-6E8A-4147-A177-3AD203B41FA5}">
                      <a16:colId xmlns:a16="http://schemas.microsoft.com/office/drawing/2014/main" val="352339387"/>
                    </a:ext>
                  </a:extLst>
                </a:gridCol>
              </a:tblGrid>
              <a:tr h="505710">
                <a:tc gridSpan="2">
                  <a:txBody>
                    <a:bodyPr/>
                    <a:lstStyle/>
                    <a:p>
                      <a:pPr algn="ctr"/>
                      <a:r>
                        <a:rPr lang="es-ES" sz="1100" dirty="0">
                          <a:solidFill>
                            <a:schemeClr val="bg1"/>
                          </a:solidFill>
                        </a:rPr>
                        <a:t> Esta función toma dos parámetros </a:t>
                      </a:r>
                      <a:r>
                        <a:rPr lang="es-ES" sz="1100" dirty="0" err="1">
                          <a:solidFill>
                            <a:schemeClr val="bg1"/>
                          </a:solidFill>
                        </a:rPr>
                        <a:t>pnot</a:t>
                      </a:r>
                      <a:r>
                        <a:rPr lang="es-ES" sz="1100" dirty="0">
                          <a:solidFill>
                            <a:schemeClr val="bg1"/>
                          </a:solidFill>
                        </a:rPr>
                        <a:t> y </a:t>
                      </a:r>
                      <a:r>
                        <a:rPr lang="es-ES" sz="1100" dirty="0" err="1">
                          <a:solidFill>
                            <a:schemeClr val="bg1"/>
                          </a:solidFill>
                        </a:rPr>
                        <a:t>pporc</a:t>
                      </a:r>
                      <a:r>
                        <a:rPr lang="es-ES" sz="1100" dirty="0">
                          <a:solidFill>
                            <a:schemeClr val="bg1"/>
                          </a:solidFill>
                        </a:rPr>
                        <a:t>, que representan una nota y un porcentaje respectivamente. Luego, calcula la nota ponderada multiplicando la nota por el porcentaje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559890642"/>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3963492161"/>
                  </a:ext>
                </a:extLst>
              </a:tr>
              <a:tr h="166106">
                <a:tc>
                  <a:txBody>
                    <a:bodyPr/>
                    <a:lstStyle/>
                    <a:p>
                      <a:pPr algn="ctr"/>
                      <a:r>
                        <a:rPr lang="es-ES" sz="900" dirty="0" err="1">
                          <a:solidFill>
                            <a:schemeClr val="bg1"/>
                          </a:solidFill>
                        </a:rPr>
                        <a:t>not</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4059605698"/>
                  </a:ext>
                </a:extLst>
              </a:tr>
              <a:tr h="309620">
                <a:tc>
                  <a:txBody>
                    <a:bodyPr/>
                    <a:lstStyle/>
                    <a:p>
                      <a:pPr algn="ctr"/>
                      <a:r>
                        <a:rPr lang="es-ES" sz="900" dirty="0" err="1">
                          <a:solidFill>
                            <a:schemeClr val="bg1"/>
                          </a:solidFill>
                        </a:rPr>
                        <a:t>porce</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3032526"/>
                  </a:ext>
                </a:extLst>
              </a:tr>
              <a:tr h="309620">
                <a:tc>
                  <a:txBody>
                    <a:bodyPr/>
                    <a:lstStyle/>
                    <a:p>
                      <a:pPr algn="ctr"/>
                      <a:r>
                        <a:rPr lang="es-ES" sz="900" dirty="0">
                          <a:solidFill>
                            <a:schemeClr val="bg1"/>
                          </a:solidFill>
                        </a:rPr>
                        <a:t>r</a:t>
                      </a:r>
                      <a:r>
                        <a:rPr lang="es-CO" sz="900" dirty="0" err="1">
                          <a:solidFill>
                            <a:schemeClr val="bg1"/>
                          </a:solidFill>
                        </a:rPr>
                        <a:t>not</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4481962"/>
                  </a:ext>
                </a:extLst>
              </a:tr>
            </a:tbl>
          </a:graphicData>
        </a:graphic>
      </p:graphicFrame>
      <p:sp>
        <p:nvSpPr>
          <p:cNvPr id="3" name="Google Shape;2649;p41">
            <a:extLst>
              <a:ext uri="{FF2B5EF4-FFF2-40B4-BE49-F238E27FC236}">
                <a16:creationId xmlns:a16="http://schemas.microsoft.com/office/drawing/2014/main" id="{0CB9200B-1FAF-4141-5C42-31B1E085B0B1}"/>
              </a:ext>
            </a:extLst>
          </p:cNvPr>
          <p:cNvSpPr txBox="1">
            <a:spLocks/>
          </p:cNvSpPr>
          <p:nvPr/>
        </p:nvSpPr>
        <p:spPr>
          <a:xfrm>
            <a:off x="2671042" y="52715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suma</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8" name="Tabla 7">
            <a:extLst>
              <a:ext uri="{FF2B5EF4-FFF2-40B4-BE49-F238E27FC236}">
                <a16:creationId xmlns:a16="http://schemas.microsoft.com/office/drawing/2014/main" id="{C0BB0489-9442-8292-5382-7C4A94CBC2F2}"/>
              </a:ext>
            </a:extLst>
          </p:cNvPr>
          <p:cNvGraphicFramePr>
            <a:graphicFrameLocks noGrp="1"/>
          </p:cNvGraphicFramePr>
          <p:nvPr>
            <p:extLst>
              <p:ext uri="{D42A27DB-BD31-4B8C-83A1-F6EECF244321}">
                <p14:modId xmlns:p14="http://schemas.microsoft.com/office/powerpoint/2010/main" val="566565223"/>
              </p:ext>
            </p:extLst>
          </p:nvPr>
        </p:nvGraphicFramePr>
        <p:xfrm>
          <a:off x="4696958" y="1115559"/>
          <a:ext cx="3547604" cy="2009541"/>
        </p:xfrm>
        <a:graphic>
          <a:graphicData uri="http://schemas.openxmlformats.org/drawingml/2006/table">
            <a:tbl>
              <a:tblPr firstRow="1" bandRow="1">
                <a:tableStyleId>{3B4B98B0-60AC-42C2-AFA5-B58CD77FA1E5}</a:tableStyleId>
              </a:tblPr>
              <a:tblGrid>
                <a:gridCol w="1667556">
                  <a:extLst>
                    <a:ext uri="{9D8B030D-6E8A-4147-A177-3AD203B41FA5}">
                      <a16:colId xmlns:a16="http://schemas.microsoft.com/office/drawing/2014/main" val="1233105224"/>
                    </a:ext>
                  </a:extLst>
                </a:gridCol>
                <a:gridCol w="1880048">
                  <a:extLst>
                    <a:ext uri="{9D8B030D-6E8A-4147-A177-3AD203B41FA5}">
                      <a16:colId xmlns:a16="http://schemas.microsoft.com/office/drawing/2014/main" val="352339387"/>
                    </a:ext>
                  </a:extLst>
                </a:gridCol>
              </a:tblGrid>
              <a:tr h="843681">
                <a:tc gridSpan="2">
                  <a:txBody>
                    <a:bodyPr/>
                    <a:lstStyle/>
                    <a:p>
                      <a:pPr algn="ctr"/>
                      <a:r>
                        <a:rPr lang="es-ES" sz="1050" dirty="0">
                          <a:solidFill>
                            <a:schemeClr val="bg1"/>
                          </a:solidFill>
                        </a:rPr>
                        <a:t>Esta función toma tres parámetros </a:t>
                      </a:r>
                      <a:r>
                        <a:rPr lang="es-ES" sz="1050" dirty="0" err="1">
                          <a:solidFill>
                            <a:schemeClr val="bg1"/>
                          </a:solidFill>
                        </a:rPr>
                        <a:t>pnumUno</a:t>
                      </a:r>
                      <a:r>
                        <a:rPr lang="es-ES" sz="1050" dirty="0">
                          <a:solidFill>
                            <a:schemeClr val="bg1"/>
                          </a:solidFill>
                        </a:rPr>
                        <a:t>, </a:t>
                      </a:r>
                      <a:r>
                        <a:rPr lang="es-ES" sz="1050" dirty="0" err="1">
                          <a:solidFill>
                            <a:schemeClr val="bg1"/>
                          </a:solidFill>
                        </a:rPr>
                        <a:t>pnumDos</a:t>
                      </a:r>
                      <a:r>
                        <a:rPr lang="es-ES" sz="1050" dirty="0">
                          <a:solidFill>
                            <a:schemeClr val="bg1"/>
                          </a:solidFill>
                        </a:rPr>
                        <a:t> y </a:t>
                      </a:r>
                      <a:r>
                        <a:rPr lang="es-ES" sz="1050" dirty="0" err="1">
                          <a:solidFill>
                            <a:schemeClr val="bg1"/>
                          </a:solidFill>
                        </a:rPr>
                        <a:t>pnumTre</a:t>
                      </a:r>
                      <a:r>
                        <a:rPr lang="es-ES" sz="1050" dirty="0">
                          <a:solidFill>
                            <a:schemeClr val="bg1"/>
                          </a:solidFill>
                        </a:rPr>
                        <a:t>, que representan tres números. Luego, suma estos números y devuelve el resultado.</a:t>
                      </a:r>
                      <a:endParaRPr lang="es-CO" sz="105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559890642"/>
                  </a:ext>
                </a:extLst>
              </a:tr>
              <a:tr h="237961">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3963492161"/>
                  </a:ext>
                </a:extLst>
              </a:tr>
              <a:tr h="216328">
                <a:tc>
                  <a:txBody>
                    <a:bodyPr/>
                    <a:lstStyle/>
                    <a:p>
                      <a:pPr algn="ctr"/>
                      <a:r>
                        <a:rPr lang="es-ES" sz="900" dirty="0" err="1">
                          <a:solidFill>
                            <a:schemeClr val="bg1"/>
                          </a:solidFill>
                        </a:rPr>
                        <a:t>numUno</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4059605698"/>
                  </a:ext>
                </a:extLst>
              </a:tr>
              <a:tr h="216328">
                <a:tc>
                  <a:txBody>
                    <a:bodyPr/>
                    <a:lstStyle/>
                    <a:p>
                      <a:pPr algn="ctr"/>
                      <a:r>
                        <a:rPr lang="es-ES" sz="900" dirty="0" err="1">
                          <a:solidFill>
                            <a:schemeClr val="bg1"/>
                          </a:solidFill>
                        </a:rPr>
                        <a:t>numDos</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3032526"/>
                  </a:ext>
                </a:extLst>
              </a:tr>
              <a:tr h="216328">
                <a:tc>
                  <a:txBody>
                    <a:bodyPr/>
                    <a:lstStyle/>
                    <a:p>
                      <a:pPr algn="ctr"/>
                      <a:r>
                        <a:rPr lang="es-ES" sz="900" dirty="0" err="1">
                          <a:solidFill>
                            <a:schemeClr val="bg1"/>
                          </a:solidFill>
                        </a:rPr>
                        <a:t>numTre</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003173773"/>
                  </a:ext>
                </a:extLst>
              </a:tr>
              <a:tr h="216328">
                <a:tc>
                  <a:txBody>
                    <a:bodyPr/>
                    <a:lstStyle/>
                    <a:p>
                      <a:pPr algn="ctr"/>
                      <a:r>
                        <a:rPr lang="es-ES" sz="900" dirty="0">
                          <a:solidFill>
                            <a:schemeClr val="bg1"/>
                          </a:solidFill>
                        </a:rPr>
                        <a:t>r</a:t>
                      </a:r>
                      <a:r>
                        <a:rPr lang="es-CO" sz="900" dirty="0" err="1">
                          <a:solidFill>
                            <a:schemeClr val="bg1"/>
                          </a:solidFill>
                        </a:rPr>
                        <a:t>not</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4481962"/>
                  </a:ext>
                </a:extLst>
              </a:tr>
            </a:tbl>
          </a:graphicData>
        </a:graphic>
      </p:graphicFrame>
      <p:sp>
        <p:nvSpPr>
          <p:cNvPr id="10" name="Google Shape;2649;p41">
            <a:extLst>
              <a:ext uri="{FF2B5EF4-FFF2-40B4-BE49-F238E27FC236}">
                <a16:creationId xmlns:a16="http://schemas.microsoft.com/office/drawing/2014/main" id="{848D9C8F-BF04-4BB3-837B-0EE9E54F5DAF}"/>
              </a:ext>
            </a:extLst>
          </p:cNvPr>
          <p:cNvSpPr txBox="1">
            <a:spLocks/>
          </p:cNvSpPr>
          <p:nvPr/>
        </p:nvSpPr>
        <p:spPr>
          <a:xfrm>
            <a:off x="-964786" y="5489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pornot</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13" name="Tabla 12">
            <a:extLst>
              <a:ext uri="{FF2B5EF4-FFF2-40B4-BE49-F238E27FC236}">
                <a16:creationId xmlns:a16="http://schemas.microsoft.com/office/drawing/2014/main" id="{6B78AE03-3271-F675-ABDC-CF1C6708AB3A}"/>
              </a:ext>
            </a:extLst>
          </p:cNvPr>
          <p:cNvGraphicFramePr>
            <a:graphicFrameLocks noGrp="1"/>
          </p:cNvGraphicFramePr>
          <p:nvPr>
            <p:extLst>
              <p:ext uri="{D42A27DB-BD31-4B8C-83A1-F6EECF244321}">
                <p14:modId xmlns:p14="http://schemas.microsoft.com/office/powerpoint/2010/main" val="551075956"/>
              </p:ext>
            </p:extLst>
          </p:nvPr>
        </p:nvGraphicFramePr>
        <p:xfrm>
          <a:off x="2853644" y="3652780"/>
          <a:ext cx="3547604" cy="1323080"/>
        </p:xfrm>
        <a:graphic>
          <a:graphicData uri="http://schemas.openxmlformats.org/drawingml/2006/table">
            <a:tbl>
              <a:tblPr firstRow="1" bandRow="1">
                <a:tableStyleId>{3B4B98B0-60AC-42C2-AFA5-B58CD77FA1E5}</a:tableStyleId>
              </a:tblPr>
              <a:tblGrid>
                <a:gridCol w="1667556">
                  <a:extLst>
                    <a:ext uri="{9D8B030D-6E8A-4147-A177-3AD203B41FA5}">
                      <a16:colId xmlns:a16="http://schemas.microsoft.com/office/drawing/2014/main" val="1233105224"/>
                    </a:ext>
                  </a:extLst>
                </a:gridCol>
                <a:gridCol w="1880048">
                  <a:extLst>
                    <a:ext uri="{9D8B030D-6E8A-4147-A177-3AD203B41FA5}">
                      <a16:colId xmlns:a16="http://schemas.microsoft.com/office/drawing/2014/main" val="352339387"/>
                    </a:ext>
                  </a:extLst>
                </a:gridCol>
              </a:tblGrid>
              <a:tr h="505710">
                <a:tc gridSpan="2">
                  <a:txBody>
                    <a:bodyPr/>
                    <a:lstStyle/>
                    <a:p>
                      <a:pPr algn="ctr"/>
                      <a:r>
                        <a:rPr lang="es-ES" sz="1100" dirty="0">
                          <a:solidFill>
                            <a:schemeClr val="bg1"/>
                          </a:solidFill>
                        </a:rPr>
                        <a:t> Esta función toma un parámetro </a:t>
                      </a:r>
                      <a:r>
                        <a:rPr lang="es-ES" sz="1100" dirty="0" err="1">
                          <a:solidFill>
                            <a:schemeClr val="bg1"/>
                          </a:solidFill>
                        </a:rPr>
                        <a:t>psuma</a:t>
                      </a:r>
                      <a:r>
                        <a:rPr lang="es-ES" sz="1100" dirty="0">
                          <a:solidFill>
                            <a:schemeClr val="bg1"/>
                          </a:solidFill>
                        </a:rPr>
                        <a:t>, que representa una suma de notas. Luego, verifica el valor de la suma y devuelve un mensaje indicando si la nota final es superior, buena, media o mala.</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559890642"/>
                  </a:ext>
                </a:extLst>
              </a:tr>
              <a:tr h="223428">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3963492161"/>
                  </a:ext>
                </a:extLst>
              </a:tr>
              <a:tr h="309620">
                <a:tc>
                  <a:txBody>
                    <a:bodyPr/>
                    <a:lstStyle/>
                    <a:p>
                      <a:pPr algn="ctr"/>
                      <a:r>
                        <a:rPr lang="es-ES" sz="900" dirty="0">
                          <a:solidFill>
                            <a:schemeClr val="bg1"/>
                          </a:solidFill>
                        </a:rPr>
                        <a:t>suma</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3824481962"/>
                  </a:ext>
                </a:extLst>
              </a:tr>
            </a:tbl>
          </a:graphicData>
        </a:graphic>
      </p:graphicFrame>
      <p:sp>
        <p:nvSpPr>
          <p:cNvPr id="14" name="Google Shape;2649;p41">
            <a:extLst>
              <a:ext uri="{FF2B5EF4-FFF2-40B4-BE49-F238E27FC236}">
                <a16:creationId xmlns:a16="http://schemas.microsoft.com/office/drawing/2014/main" id="{064FE483-050A-2D00-730D-E4DC77EF92FB}"/>
              </a:ext>
            </a:extLst>
          </p:cNvPr>
          <p:cNvSpPr txBox="1">
            <a:spLocks/>
          </p:cNvSpPr>
          <p:nvPr/>
        </p:nvSpPr>
        <p:spPr>
          <a:xfrm>
            <a:off x="922071" y="311795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3200" dirty="0" err="1">
                <a:ln>
                  <a:solidFill>
                    <a:sysClr val="windowText" lastClr="000000"/>
                  </a:solidFill>
                </a:ln>
                <a:solidFill>
                  <a:srgbClr val="70E242"/>
                </a:solidFill>
                <a:latin typeface="Passion One" panose="02000506080000020004" pitchFamily="2" charset="0"/>
              </a:rPr>
              <a:t>may</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944718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493794" y="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a:t>
            </a:r>
            <a:r>
              <a:rPr lang="es-ES" sz="2400" dirty="0">
                <a:ln>
                  <a:solidFill>
                    <a:sysClr val="windowText" lastClr="000000"/>
                  </a:solidFill>
                </a:ln>
                <a:solidFill>
                  <a:srgbClr val="70E242"/>
                </a:solidFill>
                <a:latin typeface="Passion One" panose="02000506080000020004" pitchFamily="2" charset="0"/>
              </a:rPr>
              <a:t>CALCULAR LA NOTA DE UNA PERSONA</a:t>
            </a:r>
            <a:endParaRPr sz="2800" dirty="0">
              <a:ln>
                <a:solidFill>
                  <a:sysClr val="windowText" lastClr="000000"/>
                </a:solidFill>
              </a:ln>
              <a:solidFill>
                <a:srgbClr val="70E242"/>
              </a:solidFill>
              <a:latin typeface="Passion One" panose="02000506080000020004" pitchFamily="2" charset="0"/>
            </a:endParaRPr>
          </a:p>
        </p:txBody>
      </p:sp>
      <p:pic>
        <p:nvPicPr>
          <p:cNvPr id="7" name="Imagen 6">
            <a:extLst>
              <a:ext uri="{FF2B5EF4-FFF2-40B4-BE49-F238E27FC236}">
                <a16:creationId xmlns:a16="http://schemas.microsoft.com/office/drawing/2014/main" id="{326BD920-69AB-6600-3842-69F7918F553C}"/>
              </a:ext>
            </a:extLst>
          </p:cNvPr>
          <p:cNvPicPr>
            <a:picLocks noChangeAspect="1"/>
          </p:cNvPicPr>
          <p:nvPr/>
        </p:nvPicPr>
        <p:blipFill>
          <a:blip r:embed="rId3"/>
          <a:stretch>
            <a:fillRect/>
          </a:stretch>
        </p:blipFill>
        <p:spPr>
          <a:xfrm>
            <a:off x="890016" y="1207008"/>
            <a:ext cx="5413248" cy="2886108"/>
          </a:xfrm>
          <a:prstGeom prst="rect">
            <a:avLst/>
          </a:prstGeom>
        </p:spPr>
      </p:pic>
      <p:pic>
        <p:nvPicPr>
          <p:cNvPr id="9" name="Imagen 8">
            <a:extLst>
              <a:ext uri="{FF2B5EF4-FFF2-40B4-BE49-F238E27FC236}">
                <a16:creationId xmlns:a16="http://schemas.microsoft.com/office/drawing/2014/main" id="{591B831B-ED30-1DF3-2695-A2BE49399F30}"/>
              </a:ext>
            </a:extLst>
          </p:cNvPr>
          <p:cNvPicPr>
            <a:picLocks noChangeAspect="1"/>
          </p:cNvPicPr>
          <p:nvPr/>
        </p:nvPicPr>
        <p:blipFill>
          <a:blip r:embed="rId4"/>
          <a:stretch>
            <a:fillRect/>
          </a:stretch>
        </p:blipFill>
        <p:spPr>
          <a:xfrm>
            <a:off x="841248" y="4137068"/>
            <a:ext cx="5462016" cy="809496"/>
          </a:xfrm>
          <a:prstGeom prst="rect">
            <a:avLst/>
          </a:prstGeom>
        </p:spPr>
      </p:pic>
      <p:pic>
        <p:nvPicPr>
          <p:cNvPr id="11" name="Imagen 10">
            <a:extLst>
              <a:ext uri="{FF2B5EF4-FFF2-40B4-BE49-F238E27FC236}">
                <a16:creationId xmlns:a16="http://schemas.microsoft.com/office/drawing/2014/main" id="{945EE836-5565-F6D6-A947-7C93DCF39377}"/>
              </a:ext>
            </a:extLst>
          </p:cNvPr>
          <p:cNvPicPr>
            <a:picLocks noChangeAspect="1"/>
          </p:cNvPicPr>
          <p:nvPr/>
        </p:nvPicPr>
        <p:blipFill>
          <a:blip r:embed="rId5"/>
          <a:stretch>
            <a:fillRect/>
          </a:stretch>
        </p:blipFill>
        <p:spPr>
          <a:xfrm>
            <a:off x="6547928" y="1689365"/>
            <a:ext cx="2036064" cy="2492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2685;p43">
            <a:extLst>
              <a:ext uri="{FF2B5EF4-FFF2-40B4-BE49-F238E27FC236}">
                <a16:creationId xmlns:a16="http://schemas.microsoft.com/office/drawing/2014/main" id="{152F3015-DB17-CB79-47C8-96823CC99555}"/>
              </a:ext>
            </a:extLst>
          </p:cNvPr>
          <p:cNvSpPr txBox="1">
            <a:spLocks/>
          </p:cNvSpPr>
          <p:nvPr/>
        </p:nvSpPr>
        <p:spPr>
          <a:xfrm>
            <a:off x="1012432" y="594059"/>
            <a:ext cx="5693168" cy="4671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a:solidFill>
                  <a:schemeClr val="bg1"/>
                </a:solidFill>
              </a:rPr>
              <a:t>calcular el porcentaje de tres notas y determinar la calidad total de esas notas en función de su suma.</a:t>
            </a:r>
            <a:endParaRPr lang="en-US" dirty="0">
              <a:solidFill>
                <a:schemeClr val="bg1"/>
              </a:solidFill>
            </a:endParaRPr>
          </a:p>
        </p:txBody>
      </p:sp>
    </p:spTree>
    <p:extLst>
      <p:ext uri="{BB962C8B-B14F-4D97-AF65-F5344CB8AC3E}">
        <p14:creationId xmlns:p14="http://schemas.microsoft.com/office/powerpoint/2010/main" val="3409802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CALCULAR LA NOTA DE UNA PERSONA</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4" name="CuadroTexto 3">
            <a:extLst>
              <a:ext uri="{FF2B5EF4-FFF2-40B4-BE49-F238E27FC236}">
                <a16:creationId xmlns:a16="http://schemas.microsoft.com/office/drawing/2014/main" id="{5E33F0C9-CEBF-3188-9041-4768059CB623}"/>
              </a:ext>
            </a:extLst>
          </p:cNvPr>
          <p:cNvSpPr txBox="1"/>
          <p:nvPr/>
        </p:nvSpPr>
        <p:spPr>
          <a:xfrm>
            <a:off x="661416" y="946630"/>
            <a:ext cx="8247888" cy="4108817"/>
          </a:xfrm>
          <a:prstGeom prst="rect">
            <a:avLst/>
          </a:prstGeom>
          <a:noFill/>
        </p:spPr>
        <p:txBody>
          <a:bodyPr wrap="square">
            <a:spAutoFit/>
          </a:bodyPr>
          <a:lstStyle/>
          <a:p>
            <a:r>
              <a:rPr lang="es-CO" sz="900" b="0" dirty="0">
                <a:solidFill>
                  <a:srgbClr val="F8F8F2"/>
                </a:solidFill>
                <a:effectLst/>
                <a:latin typeface="Consolas" panose="020B0609020204030204" pitchFamily="49" charset="0"/>
              </a:rPr>
              <a:t>&lt;!</a:t>
            </a:r>
            <a:r>
              <a:rPr lang="es-CO" sz="900" b="0" dirty="0">
                <a:solidFill>
                  <a:srgbClr val="FF79C6"/>
                </a:solidFill>
                <a:effectLst/>
                <a:latin typeface="Consolas" panose="020B0609020204030204" pitchFamily="49" charset="0"/>
              </a:rPr>
              <a:t>DOCTYPE</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html</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html</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lang</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en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a:solidFill>
                  <a:srgbClr val="FF79C6"/>
                </a:solidFill>
                <a:effectLst/>
                <a:latin typeface="Consolas" panose="020B0609020204030204" pitchFamily="49" charset="0"/>
              </a:rPr>
              <a:t>head</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meta</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charset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UTF-8</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meta</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name</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viewport</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content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width</a:t>
            </a:r>
            <a:r>
              <a:rPr lang="es-CO" sz="900" b="0" dirty="0">
                <a:solidFill>
                  <a:srgbClr val="F1FA8C"/>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device-width</a:t>
            </a:r>
            <a:r>
              <a:rPr lang="es-CO" sz="900" b="0" dirty="0">
                <a:solidFill>
                  <a:srgbClr val="F1FA8C"/>
                </a:solidFill>
                <a:effectLst/>
                <a:latin typeface="Consolas" panose="020B0609020204030204" pitchFamily="49" charset="0"/>
              </a:rPr>
              <a:t>, </a:t>
            </a:r>
            <a:r>
              <a:rPr lang="es-CO" sz="900" b="0" dirty="0" err="1">
                <a:solidFill>
                  <a:srgbClr val="F1FA8C"/>
                </a:solidFill>
                <a:effectLst/>
                <a:latin typeface="Consolas" panose="020B0609020204030204" pitchFamily="49" charset="0"/>
              </a:rPr>
              <a:t>initial-scale</a:t>
            </a:r>
            <a:r>
              <a:rPr lang="es-CO" sz="900" b="0" dirty="0">
                <a:solidFill>
                  <a:srgbClr val="F1FA8C"/>
                </a:solidFill>
                <a:effectLst/>
                <a:latin typeface="Consolas" panose="020B0609020204030204" pitchFamily="49" charset="0"/>
              </a:rPr>
              <a:t>=1.0</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err="1">
                <a:solidFill>
                  <a:srgbClr val="FF79C6"/>
                </a:solidFill>
                <a:effectLst/>
                <a:latin typeface="Consolas" panose="020B0609020204030204" pitchFamily="49" charset="0"/>
              </a:rPr>
              <a:t>title</a:t>
            </a:r>
            <a:r>
              <a:rPr lang="es-CO" sz="900" b="0" dirty="0">
                <a:solidFill>
                  <a:srgbClr val="F8F8F2"/>
                </a:solidFill>
                <a:effectLst/>
                <a:latin typeface="Consolas" panose="020B0609020204030204" pitchFamily="49" charset="0"/>
              </a:rPr>
              <a:t>&gt;</a:t>
            </a:r>
            <a:r>
              <a:rPr lang="es-CO" sz="900" b="0" dirty="0" err="1">
                <a:solidFill>
                  <a:srgbClr val="F8F8F2"/>
                </a:solidFill>
                <a:effectLst/>
                <a:latin typeface="Consolas" panose="020B0609020204030204" pitchFamily="49" charset="0"/>
              </a:rPr>
              <a:t>Document</a:t>
            </a:r>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title</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 </a:t>
            </a:r>
            <a:r>
              <a:rPr lang="es-CO" sz="900" b="0" i="1" dirty="0" err="1">
                <a:solidFill>
                  <a:srgbClr val="50FA7B"/>
                </a:solidFill>
                <a:effectLst/>
                <a:latin typeface="Consolas" panose="020B0609020204030204" pitchFamily="49" charset="0"/>
              </a:rPr>
              <a:t>src</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./15F.js</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&gt;&lt;/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a:solidFill>
                  <a:srgbClr val="FF79C6"/>
                </a:solidFill>
                <a:effectLst/>
                <a:latin typeface="Consolas" panose="020B0609020204030204" pitchFamily="49" charset="0"/>
              </a:rPr>
              <a:t>head</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body</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not1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5</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pornot1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15</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not2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7</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pornot2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15</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not3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9</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pornot3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70</a:t>
            </a:r>
            <a:endParaRPr lang="es-CO" sz="900" b="0" dirty="0">
              <a:solidFill>
                <a:srgbClr val="F8F8F2"/>
              </a:solidFill>
              <a:effectLst/>
              <a:latin typeface="Consolas" panose="020B0609020204030204" pitchFamily="49" charset="0"/>
            </a:endParaRPr>
          </a:p>
          <a:p>
            <a:br>
              <a:rPr lang="es-CO" sz="900" b="0" dirty="0">
                <a:solidFill>
                  <a:srgbClr val="F8F8F2"/>
                </a:solidFill>
                <a:effectLst/>
                <a:latin typeface="Consolas" panose="020B0609020204030204" pitchFamily="49" charset="0"/>
              </a:rPr>
            </a:br>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p1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pornot1</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100</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pornot2</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100</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p3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pornot3</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100</a:t>
            </a:r>
            <a:r>
              <a:rPr lang="es-CO" sz="900" b="0" dirty="0">
                <a:solidFill>
                  <a:srgbClr val="F8F8F2"/>
                </a:solidFill>
                <a:effectLst/>
                <a:latin typeface="Consolas" panose="020B0609020204030204" pitchFamily="49" charset="0"/>
              </a:rPr>
              <a:t>;</a:t>
            </a:r>
          </a:p>
          <a:p>
            <a:br>
              <a:rPr lang="es-CO" sz="900" b="0" dirty="0">
                <a:solidFill>
                  <a:srgbClr val="F8F8F2"/>
                </a:solidFill>
                <a:effectLst/>
                <a:latin typeface="Consolas" panose="020B0609020204030204" pitchFamily="49" charset="0"/>
              </a:rPr>
            </a:br>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La nota 1 es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not1</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la cual tiene un porcentaje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pornot1</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La nota 2 es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not2</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la cual tiene un porcentaje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pornot2</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La nota 3 es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not3</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la cual tiene un porcentaje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pornot3</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Su nota final es de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50FA7B"/>
                </a:solidFill>
                <a:effectLst/>
                <a:latin typeface="Consolas" panose="020B0609020204030204" pitchFamily="49" charset="0"/>
              </a:rPr>
              <a:t>suma</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pornot</a:t>
            </a:r>
            <a:r>
              <a:rPr lang="es-CO" sz="900" b="0" dirty="0">
                <a:solidFill>
                  <a:srgbClr val="F8F8F2"/>
                </a:solidFill>
                <a:effectLst/>
                <a:latin typeface="Consolas" panose="020B0609020204030204" pitchFamily="49" charset="0"/>
              </a:rPr>
              <a:t>(not1,p1),</a:t>
            </a:r>
            <a:r>
              <a:rPr lang="es-CO" sz="900" b="0" dirty="0" err="1">
                <a:solidFill>
                  <a:srgbClr val="50FA7B"/>
                </a:solidFill>
                <a:effectLst/>
                <a:latin typeface="Consolas" panose="020B0609020204030204" pitchFamily="49" charset="0"/>
              </a:rPr>
              <a:t>pornot</a:t>
            </a:r>
            <a:r>
              <a:rPr lang="es-CO" sz="900" b="0" dirty="0">
                <a:solidFill>
                  <a:srgbClr val="F8F8F2"/>
                </a:solidFill>
                <a:effectLst/>
                <a:latin typeface="Consolas" panose="020B0609020204030204" pitchFamily="49" charset="0"/>
              </a:rPr>
              <a:t>(not2,p2),</a:t>
            </a:r>
            <a:r>
              <a:rPr lang="es-CO" sz="900" b="0" dirty="0" err="1">
                <a:solidFill>
                  <a:srgbClr val="50FA7B"/>
                </a:solidFill>
                <a:effectLst/>
                <a:latin typeface="Consolas" panose="020B0609020204030204" pitchFamily="49" charset="0"/>
              </a:rPr>
              <a:t>pornot</a:t>
            </a:r>
            <a:r>
              <a:rPr lang="es-CO" sz="900" b="0" dirty="0">
                <a:solidFill>
                  <a:srgbClr val="F8F8F2"/>
                </a:solidFill>
                <a:effectLst/>
                <a:latin typeface="Consolas" panose="020B0609020204030204" pitchFamily="49" charset="0"/>
              </a:rPr>
              <a:t>(not3,p3)));</a:t>
            </a:r>
          </a:p>
          <a:p>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console</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log</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may</a:t>
            </a:r>
            <a:r>
              <a:rPr lang="es-CO" sz="900" b="0" dirty="0">
                <a:solidFill>
                  <a:srgbClr val="F8F8F2"/>
                </a:solidFill>
                <a:effectLst/>
                <a:latin typeface="Consolas" panose="020B0609020204030204" pitchFamily="49" charset="0"/>
              </a:rPr>
              <a:t>(</a:t>
            </a:r>
            <a:r>
              <a:rPr lang="es-CO" sz="900" b="0" dirty="0">
                <a:solidFill>
                  <a:srgbClr val="50FA7B"/>
                </a:solidFill>
                <a:effectLst/>
                <a:latin typeface="Consolas" panose="020B0609020204030204" pitchFamily="49" charset="0"/>
              </a:rPr>
              <a:t>suma</a:t>
            </a:r>
            <a:r>
              <a:rPr lang="es-CO" sz="900" b="0" dirty="0">
                <a:solidFill>
                  <a:srgbClr val="F8F8F2"/>
                </a:solidFill>
                <a:effectLst/>
                <a:latin typeface="Consolas" panose="020B0609020204030204" pitchFamily="49" charset="0"/>
              </a:rPr>
              <a:t>(</a:t>
            </a:r>
            <a:r>
              <a:rPr lang="es-CO" sz="900" b="0" dirty="0" err="1">
                <a:solidFill>
                  <a:srgbClr val="50FA7B"/>
                </a:solidFill>
                <a:effectLst/>
                <a:latin typeface="Consolas" panose="020B0609020204030204" pitchFamily="49" charset="0"/>
              </a:rPr>
              <a:t>pornot</a:t>
            </a:r>
            <a:r>
              <a:rPr lang="es-CO" sz="900" b="0" dirty="0">
                <a:solidFill>
                  <a:srgbClr val="F8F8F2"/>
                </a:solidFill>
                <a:effectLst/>
                <a:latin typeface="Consolas" panose="020B0609020204030204" pitchFamily="49" charset="0"/>
              </a:rPr>
              <a:t>(not1,p1),</a:t>
            </a:r>
            <a:r>
              <a:rPr lang="es-CO" sz="900" b="0" dirty="0" err="1">
                <a:solidFill>
                  <a:srgbClr val="50FA7B"/>
                </a:solidFill>
                <a:effectLst/>
                <a:latin typeface="Consolas" panose="020B0609020204030204" pitchFamily="49" charset="0"/>
              </a:rPr>
              <a:t>pornot</a:t>
            </a:r>
            <a:r>
              <a:rPr lang="es-CO" sz="900" b="0" dirty="0">
                <a:solidFill>
                  <a:srgbClr val="F8F8F2"/>
                </a:solidFill>
                <a:effectLst/>
                <a:latin typeface="Consolas" panose="020B0609020204030204" pitchFamily="49" charset="0"/>
              </a:rPr>
              <a:t>(not2,p2),</a:t>
            </a:r>
            <a:r>
              <a:rPr lang="es-CO" sz="900" b="0" dirty="0" err="1">
                <a:solidFill>
                  <a:srgbClr val="50FA7B"/>
                </a:solidFill>
                <a:effectLst/>
                <a:latin typeface="Consolas" panose="020B0609020204030204" pitchFamily="49" charset="0"/>
              </a:rPr>
              <a:t>pornot</a:t>
            </a:r>
            <a:r>
              <a:rPr lang="es-CO" sz="900" b="0" dirty="0">
                <a:solidFill>
                  <a:srgbClr val="F8F8F2"/>
                </a:solidFill>
                <a:effectLst/>
                <a:latin typeface="Consolas" panose="020B0609020204030204" pitchFamily="49" charset="0"/>
              </a:rPr>
              <a:t>(not3,p3))));</a:t>
            </a:r>
          </a:p>
          <a:p>
            <a:r>
              <a:rPr lang="es-CO" sz="900" b="0" dirty="0">
                <a:solidFill>
                  <a:srgbClr val="F8F8F2"/>
                </a:solidFill>
                <a:effectLst/>
                <a:latin typeface="Consolas" panose="020B0609020204030204" pitchFamily="49" charset="0"/>
              </a:rPr>
              <a:t>    &lt;/</a:t>
            </a:r>
            <a:r>
              <a:rPr lang="es-CO" sz="900" b="0" dirty="0">
                <a:solidFill>
                  <a:srgbClr val="FF79C6"/>
                </a:solidFill>
                <a:effectLst/>
                <a:latin typeface="Consolas" panose="020B0609020204030204" pitchFamily="49" charset="0"/>
              </a:rPr>
              <a:t>script</a:t>
            </a:r>
            <a:r>
              <a:rPr lang="es-CO" sz="900" b="0" dirty="0">
                <a:solidFill>
                  <a:srgbClr val="F8F8F2"/>
                </a:solidFill>
                <a:effectLst/>
                <a:latin typeface="Consolas" panose="020B0609020204030204" pitchFamily="49" charset="0"/>
              </a:rPr>
              <a:t>&gt;</a:t>
            </a:r>
          </a:p>
          <a:p>
            <a:r>
              <a:rPr lang="es-CO" sz="900" b="0" dirty="0">
                <a:solidFill>
                  <a:srgbClr val="F8F8F2"/>
                </a:solidFill>
                <a:effectLst/>
                <a:latin typeface="Consolas" panose="020B0609020204030204" pitchFamily="49" charset="0"/>
              </a:rPr>
              <a:t>&lt;/</a:t>
            </a:r>
            <a:r>
              <a:rPr lang="es-CO" sz="900" b="0" dirty="0" err="1">
                <a:solidFill>
                  <a:srgbClr val="FF79C6"/>
                </a:solidFill>
                <a:effectLst/>
                <a:latin typeface="Consolas" panose="020B0609020204030204" pitchFamily="49" charset="0"/>
              </a:rPr>
              <a:t>body</a:t>
            </a:r>
            <a:r>
              <a:rPr lang="es-CO" sz="90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2085021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CALCULAR LA NOTA DE UNA PERSONA</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445631" y="40744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1AEE7028-3C89-749D-B91C-DBA6E051337A}"/>
              </a:ext>
            </a:extLst>
          </p:cNvPr>
          <p:cNvSpPr txBox="1"/>
          <p:nvPr/>
        </p:nvSpPr>
        <p:spPr>
          <a:xfrm>
            <a:off x="697992" y="613279"/>
            <a:ext cx="9336024" cy="4647426"/>
          </a:xfrm>
          <a:prstGeom prst="rect">
            <a:avLst/>
          </a:prstGeom>
          <a:noFill/>
        </p:spPr>
        <p:txBody>
          <a:bodyPr wrap="square">
            <a:spAutoFit/>
          </a:bodyPr>
          <a:lstStyle/>
          <a:p>
            <a:br>
              <a:rPr lang="es-CO" sz="800" b="0" dirty="0">
                <a:solidFill>
                  <a:srgbClr val="F8F8F2"/>
                </a:solidFill>
                <a:effectLst/>
                <a:latin typeface="Consolas" panose="020B0609020204030204" pitchFamily="49" charset="0"/>
              </a:rPr>
            </a:br>
            <a:r>
              <a:rPr lang="es-CO" sz="800" b="0" dirty="0" err="1">
                <a:solidFill>
                  <a:srgbClr val="FF79C6"/>
                </a:solidFill>
                <a:effectLst/>
                <a:latin typeface="Consolas" panose="020B0609020204030204" pitchFamily="49" charset="0"/>
              </a:rPr>
              <a:t>function</a:t>
            </a:r>
            <a:r>
              <a:rPr lang="es-CO" sz="800" b="0" dirty="0">
                <a:solidFill>
                  <a:srgbClr val="F8F8F2"/>
                </a:solidFill>
                <a:effectLst/>
                <a:latin typeface="Consolas" panose="020B0609020204030204" pitchFamily="49" charset="0"/>
              </a:rPr>
              <a:t> </a:t>
            </a:r>
            <a:r>
              <a:rPr lang="es-CO" sz="800" b="0" dirty="0" err="1">
                <a:solidFill>
                  <a:srgbClr val="50FA7B"/>
                </a:solidFill>
                <a:effectLst/>
                <a:latin typeface="Consolas" panose="020B0609020204030204" pitchFamily="49" charset="0"/>
              </a:rPr>
              <a:t>pornot</a:t>
            </a:r>
            <a:r>
              <a:rPr lang="es-CO" sz="800" b="0" dirty="0">
                <a:solidFill>
                  <a:srgbClr val="F8F8F2"/>
                </a:solidFill>
                <a:effectLst/>
                <a:latin typeface="Consolas" panose="020B0609020204030204" pitchFamily="49" charset="0"/>
              </a:rPr>
              <a:t>(</a:t>
            </a:r>
            <a:r>
              <a:rPr lang="es-CO" sz="800" b="0" i="1" dirty="0" err="1">
                <a:solidFill>
                  <a:srgbClr val="FFB86C"/>
                </a:solidFill>
                <a:effectLst/>
                <a:latin typeface="Consolas" panose="020B0609020204030204" pitchFamily="49" charset="0"/>
              </a:rPr>
              <a:t>pnot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pporc</a:t>
            </a:r>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not</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pnot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porce</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pporc</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rnot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rnot</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not</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porce</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return</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rnot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a:t>
            </a:r>
          </a:p>
          <a:p>
            <a:br>
              <a:rPr lang="es-CO" sz="800" b="0" dirty="0">
                <a:solidFill>
                  <a:srgbClr val="F8F8F2"/>
                </a:solidFill>
                <a:effectLst/>
                <a:latin typeface="Consolas" panose="020B0609020204030204" pitchFamily="49" charset="0"/>
              </a:rPr>
            </a:br>
            <a:r>
              <a:rPr lang="es-CO" sz="800" b="0" dirty="0" err="1">
                <a:solidFill>
                  <a:srgbClr val="FF79C6"/>
                </a:solidFill>
                <a:effectLst/>
                <a:latin typeface="Consolas" panose="020B0609020204030204" pitchFamily="49" charset="0"/>
              </a:rPr>
              <a:t>function</a:t>
            </a:r>
            <a:r>
              <a:rPr lang="es-CO" sz="800" b="0" dirty="0">
                <a:solidFill>
                  <a:srgbClr val="F8F8F2"/>
                </a:solidFill>
                <a:effectLst/>
                <a:latin typeface="Consolas" panose="020B0609020204030204" pitchFamily="49" charset="0"/>
              </a:rPr>
              <a:t> </a:t>
            </a:r>
            <a:r>
              <a:rPr lang="es-CO" sz="800" b="0" dirty="0">
                <a:solidFill>
                  <a:srgbClr val="50FA7B"/>
                </a:solidFill>
                <a:effectLst/>
                <a:latin typeface="Consolas" panose="020B0609020204030204" pitchFamily="49" charset="0"/>
              </a:rPr>
              <a:t>suma</a:t>
            </a:r>
            <a:r>
              <a:rPr lang="es-CO" sz="800" b="0" dirty="0">
                <a:solidFill>
                  <a:srgbClr val="F8F8F2"/>
                </a:solidFill>
                <a:effectLst/>
                <a:latin typeface="Consolas" panose="020B0609020204030204" pitchFamily="49" charset="0"/>
              </a:rPr>
              <a:t>(</a:t>
            </a:r>
            <a:r>
              <a:rPr lang="es-CO" sz="800" b="0" i="1" dirty="0" err="1">
                <a:solidFill>
                  <a:srgbClr val="FFB86C"/>
                </a:solidFill>
                <a:effectLst/>
                <a:latin typeface="Consolas" panose="020B0609020204030204" pitchFamily="49" charset="0"/>
              </a:rPr>
              <a:t>pnumUno</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pnumDos</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pnumTre</a:t>
            </a:r>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numUno</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pnumUno</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numDos</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pnumDos</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numTre</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pnumTre</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sumar;</a:t>
            </a:r>
          </a:p>
          <a:p>
            <a:r>
              <a:rPr lang="es-CO" sz="800" b="0" dirty="0">
                <a:solidFill>
                  <a:srgbClr val="F8F8F2"/>
                </a:solidFill>
                <a:effectLst/>
                <a:latin typeface="Consolas" panose="020B0609020204030204" pitchFamily="49" charset="0"/>
              </a:rPr>
              <a:t>    sumar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numUno</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numDos</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dirty="0" err="1">
                <a:solidFill>
                  <a:srgbClr val="F8F8F2"/>
                </a:solidFill>
                <a:effectLst/>
                <a:latin typeface="Consolas" panose="020B0609020204030204" pitchFamily="49" charset="0"/>
              </a:rPr>
              <a:t>numTre</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return</a:t>
            </a:r>
            <a:r>
              <a:rPr lang="es-CO" sz="800" b="0" dirty="0">
                <a:solidFill>
                  <a:srgbClr val="F8F8F2"/>
                </a:solidFill>
                <a:effectLst/>
                <a:latin typeface="Consolas" panose="020B0609020204030204" pitchFamily="49" charset="0"/>
              </a:rPr>
              <a:t> sumar;</a:t>
            </a:r>
          </a:p>
          <a:p>
            <a:r>
              <a:rPr lang="es-CO" sz="800" b="0" dirty="0">
                <a:solidFill>
                  <a:srgbClr val="F8F8F2"/>
                </a:solidFill>
                <a:effectLst/>
                <a:latin typeface="Consolas" panose="020B0609020204030204" pitchFamily="49" charset="0"/>
              </a:rPr>
              <a:t>}</a:t>
            </a:r>
          </a:p>
          <a:p>
            <a:br>
              <a:rPr lang="es-CO" sz="800" b="0" dirty="0">
                <a:solidFill>
                  <a:srgbClr val="F8F8F2"/>
                </a:solidFill>
                <a:effectLst/>
                <a:latin typeface="Consolas" panose="020B0609020204030204" pitchFamily="49" charset="0"/>
              </a:rPr>
            </a:br>
            <a:r>
              <a:rPr lang="es-CO" sz="800" b="0" dirty="0" err="1">
                <a:solidFill>
                  <a:srgbClr val="FF79C6"/>
                </a:solidFill>
                <a:effectLst/>
                <a:latin typeface="Consolas" panose="020B0609020204030204" pitchFamily="49" charset="0"/>
              </a:rPr>
              <a:t>function</a:t>
            </a:r>
            <a:r>
              <a:rPr lang="es-CO" sz="800" b="0" dirty="0">
                <a:solidFill>
                  <a:srgbClr val="F8F8F2"/>
                </a:solidFill>
                <a:effectLst/>
                <a:latin typeface="Consolas" panose="020B0609020204030204" pitchFamily="49" charset="0"/>
              </a:rPr>
              <a:t> </a:t>
            </a:r>
            <a:r>
              <a:rPr lang="es-CO" sz="800" b="0" dirty="0" err="1">
                <a:solidFill>
                  <a:srgbClr val="50FA7B"/>
                </a:solidFill>
                <a:effectLst/>
                <a:latin typeface="Consolas" panose="020B0609020204030204" pitchFamily="49" charset="0"/>
              </a:rPr>
              <a:t>may</a:t>
            </a:r>
            <a:r>
              <a:rPr lang="es-CO" sz="800" b="0" dirty="0">
                <a:solidFill>
                  <a:srgbClr val="F8F8F2"/>
                </a:solidFill>
                <a:effectLst/>
                <a:latin typeface="Consolas" panose="020B0609020204030204" pitchFamily="49" charset="0"/>
              </a:rPr>
              <a:t>(</a:t>
            </a:r>
            <a:r>
              <a:rPr lang="es-CO" sz="800" b="0" i="1" dirty="0" err="1">
                <a:solidFill>
                  <a:srgbClr val="FFB86C"/>
                </a:solidFill>
                <a:effectLst/>
                <a:latin typeface="Consolas" panose="020B0609020204030204" pitchFamily="49" charset="0"/>
              </a:rPr>
              <a:t>psuma</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let</a:t>
            </a:r>
            <a:r>
              <a:rPr lang="es-CO" sz="800" b="0" dirty="0">
                <a:solidFill>
                  <a:srgbClr val="F8F8F2"/>
                </a:solidFill>
                <a:effectLst/>
                <a:latin typeface="Consolas" panose="020B0609020204030204" pitchFamily="49" charset="0"/>
              </a:rPr>
              <a:t> suma </a:t>
            </a:r>
            <a:r>
              <a:rPr lang="es-CO" sz="800" b="0" dirty="0">
                <a:solidFill>
                  <a:srgbClr val="FF79C6"/>
                </a:solidFill>
                <a:effectLst/>
                <a:latin typeface="Consolas" panose="020B0609020204030204" pitchFamily="49" charset="0"/>
              </a:rPr>
              <a:t>=</a:t>
            </a:r>
            <a:r>
              <a:rPr lang="es-CO" sz="800" b="0" dirty="0">
                <a:solidFill>
                  <a:srgbClr val="F8F8F2"/>
                </a:solidFill>
                <a:effectLst/>
                <a:latin typeface="Consolas" panose="020B0609020204030204" pitchFamily="49" charset="0"/>
              </a:rPr>
              <a:t> </a:t>
            </a:r>
            <a:r>
              <a:rPr lang="es-CO" sz="800" b="0" i="1" dirty="0" err="1">
                <a:solidFill>
                  <a:srgbClr val="FFB86C"/>
                </a:solidFill>
                <a:effectLst/>
                <a:latin typeface="Consolas" panose="020B0609020204030204" pitchFamily="49" charset="0"/>
              </a:rPr>
              <a:t>psuma</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if</a:t>
            </a:r>
            <a:r>
              <a:rPr lang="es-CO" sz="800" b="0" dirty="0">
                <a:solidFill>
                  <a:srgbClr val="F8F8F2"/>
                </a:solidFill>
                <a:effectLst/>
                <a:latin typeface="Consolas" panose="020B0609020204030204" pitchFamily="49" charset="0"/>
              </a:rPr>
              <a:t> (suma</a:t>
            </a:r>
            <a:r>
              <a:rPr lang="es-CO" sz="800" b="0" dirty="0">
                <a:solidFill>
                  <a:srgbClr val="FF79C6"/>
                </a:solidFill>
                <a:effectLst/>
                <a:latin typeface="Consolas" panose="020B0609020204030204" pitchFamily="49" charset="0"/>
              </a:rPr>
              <a:t>&gt;</a:t>
            </a:r>
            <a:r>
              <a:rPr lang="es-CO" sz="800" b="0" dirty="0">
                <a:solidFill>
                  <a:srgbClr val="BD93F9"/>
                </a:solidFill>
                <a:effectLst/>
                <a:latin typeface="Consolas" panose="020B0609020204030204" pitchFamily="49" charset="0"/>
              </a:rPr>
              <a:t>4.5</a:t>
            </a:r>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return</a:t>
            </a:r>
            <a:r>
              <a:rPr lang="es-CO" sz="800" b="0" dirty="0">
                <a:solidFill>
                  <a:srgbClr val="F8F8F2"/>
                </a:solidFill>
                <a:effectLst/>
                <a:latin typeface="Consolas" panose="020B0609020204030204" pitchFamily="49" charset="0"/>
              </a:rPr>
              <a:t> </a:t>
            </a:r>
            <a:r>
              <a:rPr lang="es-CO" sz="800" b="0" dirty="0">
                <a:solidFill>
                  <a:srgbClr val="E9F284"/>
                </a:solidFill>
                <a:effectLst/>
                <a:latin typeface="Consolas" panose="020B0609020204030204" pitchFamily="49" charset="0"/>
              </a:rPr>
              <a:t>"</a:t>
            </a:r>
            <a:r>
              <a:rPr lang="es-CO" sz="800" b="0" dirty="0">
                <a:solidFill>
                  <a:srgbClr val="F1FA8C"/>
                </a:solidFill>
                <a:effectLst/>
                <a:latin typeface="Consolas" panose="020B0609020204030204" pitchFamily="49" charset="0"/>
              </a:rPr>
              <a:t>Su nota final es superior</a:t>
            </a:r>
            <a:r>
              <a:rPr lang="es-CO" sz="800" b="0" dirty="0">
                <a:solidFill>
                  <a:srgbClr val="E9F284"/>
                </a:solidFill>
                <a:effectLst/>
                <a:latin typeface="Consolas" panose="020B0609020204030204" pitchFamily="49" charset="0"/>
              </a:rPr>
              <a: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else</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if</a:t>
            </a:r>
            <a:r>
              <a:rPr lang="es-CO" sz="800" b="0" dirty="0">
                <a:solidFill>
                  <a:srgbClr val="F8F8F2"/>
                </a:solidFill>
                <a:effectLst/>
                <a:latin typeface="Consolas" panose="020B0609020204030204" pitchFamily="49" charset="0"/>
              </a:rPr>
              <a:t> (suma</a:t>
            </a:r>
            <a:r>
              <a:rPr lang="es-CO" sz="800" b="0" dirty="0">
                <a:solidFill>
                  <a:srgbClr val="FF79C6"/>
                </a:solidFill>
                <a:effectLst/>
                <a:latin typeface="Consolas" panose="020B0609020204030204" pitchFamily="49" charset="0"/>
              </a:rPr>
              <a:t>&lt;=</a:t>
            </a:r>
            <a:r>
              <a:rPr lang="es-CO" sz="800" b="0" dirty="0">
                <a:solidFill>
                  <a:srgbClr val="BD93F9"/>
                </a:solidFill>
                <a:effectLst/>
                <a:latin typeface="Consolas" panose="020B0609020204030204" pitchFamily="49" charset="0"/>
              </a:rPr>
              <a:t>4.5</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&amp;&amp;</a:t>
            </a:r>
            <a:r>
              <a:rPr lang="es-CO" sz="800" b="0" dirty="0">
                <a:solidFill>
                  <a:srgbClr val="F8F8F2"/>
                </a:solidFill>
                <a:effectLst/>
                <a:latin typeface="Consolas" panose="020B0609020204030204" pitchFamily="49" charset="0"/>
              </a:rPr>
              <a:t> suma</a:t>
            </a:r>
            <a:r>
              <a:rPr lang="es-CO" sz="800" b="0" dirty="0">
                <a:solidFill>
                  <a:srgbClr val="FF79C6"/>
                </a:solidFill>
                <a:effectLst/>
                <a:latin typeface="Consolas" panose="020B0609020204030204" pitchFamily="49" charset="0"/>
              </a:rPr>
              <a:t>&gt;</a:t>
            </a:r>
            <a:r>
              <a:rPr lang="es-CO" sz="800" b="0" dirty="0">
                <a:solidFill>
                  <a:srgbClr val="BD93F9"/>
                </a:solidFill>
                <a:effectLst/>
                <a:latin typeface="Consolas" panose="020B0609020204030204" pitchFamily="49" charset="0"/>
              </a:rPr>
              <a:t>3.5</a:t>
            </a:r>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return</a:t>
            </a:r>
            <a:r>
              <a:rPr lang="es-CO" sz="800" b="0" dirty="0">
                <a:solidFill>
                  <a:srgbClr val="F8F8F2"/>
                </a:solidFill>
                <a:effectLst/>
                <a:latin typeface="Consolas" panose="020B0609020204030204" pitchFamily="49" charset="0"/>
              </a:rPr>
              <a:t> </a:t>
            </a:r>
            <a:r>
              <a:rPr lang="es-CO" sz="800" b="0" dirty="0">
                <a:solidFill>
                  <a:srgbClr val="E9F284"/>
                </a:solidFill>
                <a:effectLst/>
                <a:latin typeface="Consolas" panose="020B0609020204030204" pitchFamily="49" charset="0"/>
              </a:rPr>
              <a:t>"</a:t>
            </a:r>
            <a:r>
              <a:rPr lang="es-CO" sz="800" b="0" dirty="0">
                <a:solidFill>
                  <a:srgbClr val="F1FA8C"/>
                </a:solidFill>
                <a:effectLst/>
                <a:latin typeface="Consolas" panose="020B0609020204030204" pitchFamily="49" charset="0"/>
              </a:rPr>
              <a:t>Su nota final es buena</a:t>
            </a:r>
            <a:r>
              <a:rPr lang="es-CO" sz="800" b="0" dirty="0">
                <a:solidFill>
                  <a:srgbClr val="E9F284"/>
                </a:solidFill>
                <a:effectLst/>
                <a:latin typeface="Consolas" panose="020B0609020204030204" pitchFamily="49" charset="0"/>
              </a:rPr>
              <a: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else</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if</a:t>
            </a:r>
            <a:r>
              <a:rPr lang="es-CO" sz="800" b="0" dirty="0">
                <a:solidFill>
                  <a:srgbClr val="F8F8F2"/>
                </a:solidFill>
                <a:effectLst/>
                <a:latin typeface="Consolas" panose="020B0609020204030204" pitchFamily="49" charset="0"/>
              </a:rPr>
              <a:t> (suma</a:t>
            </a:r>
            <a:r>
              <a:rPr lang="es-CO" sz="800" b="0" dirty="0">
                <a:solidFill>
                  <a:srgbClr val="FF79C6"/>
                </a:solidFill>
                <a:effectLst/>
                <a:latin typeface="Consolas" panose="020B0609020204030204" pitchFamily="49" charset="0"/>
              </a:rPr>
              <a:t>&lt;=</a:t>
            </a:r>
            <a:r>
              <a:rPr lang="es-CO" sz="800" b="0" dirty="0">
                <a:solidFill>
                  <a:srgbClr val="BD93F9"/>
                </a:solidFill>
                <a:effectLst/>
                <a:latin typeface="Consolas" panose="020B0609020204030204" pitchFamily="49" charset="0"/>
              </a:rPr>
              <a:t>3.5</a:t>
            </a:r>
            <a:r>
              <a:rPr lang="es-CO" sz="800" b="0" dirty="0">
                <a:solidFill>
                  <a:srgbClr val="F8F8F2"/>
                </a:solidFill>
                <a:effectLst/>
                <a:latin typeface="Consolas" panose="020B0609020204030204" pitchFamily="49" charset="0"/>
              </a:rPr>
              <a:t> </a:t>
            </a:r>
            <a:r>
              <a:rPr lang="es-CO" sz="800" b="0" dirty="0">
                <a:solidFill>
                  <a:srgbClr val="FF79C6"/>
                </a:solidFill>
                <a:effectLst/>
                <a:latin typeface="Consolas" panose="020B0609020204030204" pitchFamily="49" charset="0"/>
              </a:rPr>
              <a:t>&amp;&amp;</a:t>
            </a:r>
            <a:r>
              <a:rPr lang="es-CO" sz="800" b="0" dirty="0">
                <a:solidFill>
                  <a:srgbClr val="F8F8F2"/>
                </a:solidFill>
                <a:effectLst/>
                <a:latin typeface="Consolas" panose="020B0609020204030204" pitchFamily="49" charset="0"/>
              </a:rPr>
              <a:t> suma</a:t>
            </a:r>
            <a:r>
              <a:rPr lang="es-CO" sz="800" b="0" dirty="0">
                <a:solidFill>
                  <a:srgbClr val="FF79C6"/>
                </a:solidFill>
                <a:effectLst/>
                <a:latin typeface="Consolas" panose="020B0609020204030204" pitchFamily="49" charset="0"/>
              </a:rPr>
              <a:t>&gt;</a:t>
            </a:r>
            <a:r>
              <a:rPr lang="es-CO" sz="800" b="0" dirty="0">
                <a:solidFill>
                  <a:srgbClr val="BD93F9"/>
                </a:solidFill>
                <a:effectLst/>
                <a:latin typeface="Consolas" panose="020B0609020204030204" pitchFamily="49" charset="0"/>
              </a:rPr>
              <a:t>3</a:t>
            </a:r>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return</a:t>
            </a:r>
            <a:r>
              <a:rPr lang="es-CO" sz="800" b="0" dirty="0">
                <a:solidFill>
                  <a:srgbClr val="F8F8F2"/>
                </a:solidFill>
                <a:effectLst/>
                <a:latin typeface="Consolas" panose="020B0609020204030204" pitchFamily="49" charset="0"/>
              </a:rPr>
              <a:t> </a:t>
            </a:r>
            <a:r>
              <a:rPr lang="es-CO" sz="800" b="0" dirty="0">
                <a:solidFill>
                  <a:srgbClr val="E9F284"/>
                </a:solidFill>
                <a:effectLst/>
                <a:latin typeface="Consolas" panose="020B0609020204030204" pitchFamily="49" charset="0"/>
              </a:rPr>
              <a:t>"</a:t>
            </a:r>
            <a:r>
              <a:rPr lang="es-CO" sz="800" b="0" dirty="0">
                <a:solidFill>
                  <a:srgbClr val="F1FA8C"/>
                </a:solidFill>
                <a:effectLst/>
                <a:latin typeface="Consolas" panose="020B0609020204030204" pitchFamily="49" charset="0"/>
              </a:rPr>
              <a:t>Su nota final es media</a:t>
            </a:r>
            <a:r>
              <a:rPr lang="es-CO" sz="800" b="0" dirty="0">
                <a:solidFill>
                  <a:srgbClr val="E9F284"/>
                </a:solidFill>
                <a:effectLst/>
                <a:latin typeface="Consolas" panose="020B0609020204030204" pitchFamily="49" charset="0"/>
              </a:rPr>
              <a: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else</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r>
              <a:rPr lang="es-CO" sz="800" b="0" dirty="0" err="1">
                <a:solidFill>
                  <a:srgbClr val="FF79C6"/>
                </a:solidFill>
                <a:effectLst/>
                <a:latin typeface="Consolas" panose="020B0609020204030204" pitchFamily="49" charset="0"/>
              </a:rPr>
              <a:t>return</a:t>
            </a:r>
            <a:r>
              <a:rPr lang="es-CO" sz="800" b="0" dirty="0">
                <a:solidFill>
                  <a:srgbClr val="F8F8F2"/>
                </a:solidFill>
                <a:effectLst/>
                <a:latin typeface="Consolas" panose="020B0609020204030204" pitchFamily="49" charset="0"/>
              </a:rPr>
              <a:t> </a:t>
            </a:r>
            <a:r>
              <a:rPr lang="es-CO" sz="800" b="0" dirty="0">
                <a:solidFill>
                  <a:srgbClr val="E9F284"/>
                </a:solidFill>
                <a:effectLst/>
                <a:latin typeface="Consolas" panose="020B0609020204030204" pitchFamily="49" charset="0"/>
              </a:rPr>
              <a:t>"</a:t>
            </a:r>
            <a:r>
              <a:rPr lang="es-CO" sz="800" b="0" dirty="0">
                <a:solidFill>
                  <a:srgbClr val="F1FA8C"/>
                </a:solidFill>
                <a:effectLst/>
                <a:latin typeface="Consolas" panose="020B0609020204030204" pitchFamily="49" charset="0"/>
              </a:rPr>
              <a:t>Su nota final es mala</a:t>
            </a:r>
            <a:r>
              <a:rPr lang="es-CO" sz="800" b="0" dirty="0">
                <a:solidFill>
                  <a:srgbClr val="E9F284"/>
                </a:solidFill>
                <a:effectLst/>
                <a:latin typeface="Consolas" panose="020B0609020204030204" pitchFamily="49" charset="0"/>
              </a:rPr>
              <a:t>"</a:t>
            </a:r>
            <a:r>
              <a:rPr lang="es-CO" sz="800" b="0" dirty="0">
                <a:solidFill>
                  <a:srgbClr val="F8F8F2"/>
                </a:solidFill>
                <a:effectLst/>
                <a:latin typeface="Consolas" panose="020B0609020204030204" pitchFamily="49" charset="0"/>
              </a:rPr>
              <a:t>;</a:t>
            </a:r>
          </a:p>
          <a:p>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    }</a:t>
            </a:r>
          </a:p>
          <a:p>
            <a:r>
              <a:rPr lang="es-CO" sz="8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35410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CONTAR-WHILE</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1502386677"/>
              </p:ext>
            </p:extLst>
          </p:nvPr>
        </p:nvGraphicFramePr>
        <p:xfrm>
          <a:off x="821776" y="1897276"/>
          <a:ext cx="3547604" cy="111469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Esta función toma un parámetro </a:t>
                      </a:r>
                      <a:r>
                        <a:rPr lang="es-ES" sz="1100" dirty="0" err="1">
                          <a:solidFill>
                            <a:schemeClr val="bg1"/>
                          </a:solidFill>
                        </a:rPr>
                        <a:t>pinicio</a:t>
                      </a:r>
                      <a:r>
                        <a:rPr lang="es-ES" sz="1100" dirty="0">
                          <a:solidFill>
                            <a:schemeClr val="bg1"/>
                          </a:solidFill>
                        </a:rPr>
                        <a:t> y simplemente lo devuelve sin realizar ninguna operación adicional.</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2" name="Tabla 4">
            <a:extLst>
              <a:ext uri="{FF2B5EF4-FFF2-40B4-BE49-F238E27FC236}">
                <a16:creationId xmlns:a16="http://schemas.microsoft.com/office/drawing/2014/main" id="{ED12BA21-FC16-04B2-6629-02AE92D481A8}"/>
              </a:ext>
            </a:extLst>
          </p:cNvPr>
          <p:cNvGraphicFramePr>
            <a:graphicFrameLocks noGrp="1"/>
          </p:cNvGraphicFramePr>
          <p:nvPr>
            <p:extLst>
              <p:ext uri="{D42A27DB-BD31-4B8C-83A1-F6EECF244321}">
                <p14:modId xmlns:p14="http://schemas.microsoft.com/office/powerpoint/2010/main" val="1360563416"/>
              </p:ext>
            </p:extLst>
          </p:nvPr>
        </p:nvGraphicFramePr>
        <p:xfrm>
          <a:off x="4776919" y="1933561"/>
          <a:ext cx="3547604" cy="109728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 Al igual que la función con, esta función toma un parámetro </a:t>
                      </a:r>
                      <a:r>
                        <a:rPr lang="es-ES" sz="1100" dirty="0" err="1">
                          <a:solidFill>
                            <a:schemeClr val="bg1"/>
                          </a:solidFill>
                        </a:rPr>
                        <a:t>pinicio</a:t>
                      </a:r>
                      <a:r>
                        <a:rPr lang="es-ES" sz="1100" dirty="0">
                          <a:solidFill>
                            <a:schemeClr val="bg1"/>
                          </a:solidFill>
                        </a:rPr>
                        <a:t> y simplemente lo devuelve sin realizar ninguna operación adicional.</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5" name="Google Shape;2649;p41">
            <a:extLst>
              <a:ext uri="{FF2B5EF4-FFF2-40B4-BE49-F238E27FC236}">
                <a16:creationId xmlns:a16="http://schemas.microsoft.com/office/drawing/2014/main" id="{F0C134EC-7790-EB8D-01C3-6A399A6F1F79}"/>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con </a:t>
            </a:r>
            <a:endParaRPr lang="es-ES" sz="3200" dirty="0">
              <a:ln>
                <a:solidFill>
                  <a:sysClr val="windowText" lastClr="000000"/>
                </a:solidFill>
              </a:ln>
              <a:solidFill>
                <a:srgbClr val="70E242"/>
              </a:solidFill>
              <a:latin typeface="Passion One" panose="02000506080000020004" pitchFamily="2" charset="0"/>
            </a:endParaRPr>
          </a:p>
        </p:txBody>
      </p:sp>
      <p:sp>
        <p:nvSpPr>
          <p:cNvPr id="6" name="Google Shape;2649;p41">
            <a:extLst>
              <a:ext uri="{FF2B5EF4-FFF2-40B4-BE49-F238E27FC236}">
                <a16:creationId xmlns:a16="http://schemas.microsoft.com/office/drawing/2014/main" id="{4F21C494-CC11-0E14-B938-E48C1B5118D2}"/>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conExp</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03613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5" name="Google Shape;2649;p41">
            <a:extLst>
              <a:ext uri="{FF2B5EF4-FFF2-40B4-BE49-F238E27FC236}">
                <a16:creationId xmlns:a16="http://schemas.microsoft.com/office/drawing/2014/main" id="{6AB926AA-1D51-58B7-193A-B6F9A3390B4B}"/>
              </a:ext>
            </a:extLst>
          </p:cNvPr>
          <p:cNvSpPr txBox="1">
            <a:spLocks/>
          </p:cNvSpPr>
          <p:nvPr/>
        </p:nvSpPr>
        <p:spPr>
          <a:xfrm>
            <a:off x="550214" y="1042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dirty="0">
                <a:ln>
                  <a:solidFill>
                    <a:sysClr val="windowText" lastClr="000000"/>
                  </a:solidFill>
                </a:ln>
                <a:solidFill>
                  <a:srgbClr val="70E242"/>
                </a:solidFill>
                <a:latin typeface="Passion One" panose="02000506080000020004" pitchFamily="2" charset="0"/>
              </a:rPr>
              <a:t>FUNCION: SUMA</a:t>
            </a:r>
          </a:p>
        </p:txBody>
      </p:sp>
      <p:pic>
        <p:nvPicPr>
          <p:cNvPr id="6" name="Imagen 5">
            <a:extLst>
              <a:ext uri="{FF2B5EF4-FFF2-40B4-BE49-F238E27FC236}">
                <a16:creationId xmlns:a16="http://schemas.microsoft.com/office/drawing/2014/main" id="{351E8A66-CF11-E585-6D85-FB1E5EB90371}"/>
              </a:ext>
            </a:extLst>
          </p:cNvPr>
          <p:cNvPicPr>
            <a:picLocks noChangeAspect="1"/>
          </p:cNvPicPr>
          <p:nvPr/>
        </p:nvPicPr>
        <p:blipFill>
          <a:blip r:embed="rId3"/>
          <a:stretch>
            <a:fillRect/>
          </a:stretch>
        </p:blipFill>
        <p:spPr>
          <a:xfrm>
            <a:off x="1556741" y="3555808"/>
            <a:ext cx="6477057" cy="10405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0" name="Tabla 4">
            <a:extLst>
              <a:ext uri="{FF2B5EF4-FFF2-40B4-BE49-F238E27FC236}">
                <a16:creationId xmlns:a16="http://schemas.microsoft.com/office/drawing/2014/main" id="{D23C3CBD-DD26-115D-12C6-D489B23AB656}"/>
              </a:ext>
            </a:extLst>
          </p:cNvPr>
          <p:cNvGraphicFramePr>
            <a:graphicFrameLocks noGrp="1"/>
          </p:cNvGraphicFramePr>
          <p:nvPr>
            <p:extLst>
              <p:ext uri="{D42A27DB-BD31-4B8C-83A1-F6EECF244321}">
                <p14:modId xmlns:p14="http://schemas.microsoft.com/office/powerpoint/2010/main" val="698448327"/>
              </p:ext>
            </p:extLst>
          </p:nvPr>
        </p:nvGraphicFramePr>
        <p:xfrm>
          <a:off x="1597152" y="706374"/>
          <a:ext cx="6217920" cy="2670809"/>
        </p:xfrm>
        <a:graphic>
          <a:graphicData uri="http://schemas.openxmlformats.org/drawingml/2006/table">
            <a:tbl>
              <a:tblPr firstRow="1" bandRow="1">
                <a:tableStyleId>{3B4B98B0-60AC-42C2-AFA5-B58CD77FA1E5}</a:tableStyleId>
              </a:tblPr>
              <a:tblGrid>
                <a:gridCol w="3108960">
                  <a:extLst>
                    <a:ext uri="{9D8B030D-6E8A-4147-A177-3AD203B41FA5}">
                      <a16:colId xmlns:a16="http://schemas.microsoft.com/office/drawing/2014/main" val="1637154279"/>
                    </a:ext>
                  </a:extLst>
                </a:gridCol>
                <a:gridCol w="3108960">
                  <a:extLst>
                    <a:ext uri="{9D8B030D-6E8A-4147-A177-3AD203B41FA5}">
                      <a16:colId xmlns:a16="http://schemas.microsoft.com/office/drawing/2014/main" val="3120215241"/>
                    </a:ext>
                  </a:extLst>
                </a:gridCol>
              </a:tblGrid>
              <a:tr h="849698">
                <a:tc gridSpan="2">
                  <a:txBody>
                    <a:bodyPr/>
                    <a:lstStyle/>
                    <a:p>
                      <a:pPr algn="ctr"/>
                      <a:r>
                        <a:rPr lang="es-ES" dirty="0">
                          <a:solidFill>
                            <a:schemeClr val="bg1"/>
                          </a:solidFill>
                        </a:rPr>
                        <a:t>DESCRIPCION: El código realiza la suma de dos números predefinidos y muestra el resultado en la consola del navegador utilizando funciones para sumar los números proporcionados como argumentos.</a:t>
                      </a:r>
                      <a:endParaRPr lang="es-CO"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430750">
                <a:tc>
                  <a:txBody>
                    <a:bodyPr/>
                    <a:lstStyle/>
                    <a:p>
                      <a:pPr algn="ctr"/>
                      <a:r>
                        <a:rPr lang="es-ES" b="1" dirty="0">
                          <a:solidFill>
                            <a:schemeClr val="bg1"/>
                          </a:solidFill>
                          <a:latin typeface="Arial Black" panose="020B0A04020102020204" pitchFamily="34" charset="0"/>
                        </a:rPr>
                        <a:t>VARIABLE</a:t>
                      </a:r>
                      <a:endParaRPr lang="es-CO" b="1" dirty="0">
                        <a:solidFill>
                          <a:schemeClr val="bg1"/>
                        </a:solidFill>
                        <a:latin typeface="Arial Black" panose="020B0A04020102020204" pitchFamily="34" charset="0"/>
                      </a:endParaRPr>
                    </a:p>
                  </a:txBody>
                  <a:tcPr/>
                </a:tc>
                <a:tc>
                  <a:txBody>
                    <a:bodyPr/>
                    <a:lstStyle/>
                    <a:p>
                      <a:pPr algn="ctr"/>
                      <a:r>
                        <a:rPr lang="es-ES" b="1" dirty="0">
                          <a:solidFill>
                            <a:schemeClr val="bg1"/>
                          </a:solidFill>
                          <a:latin typeface="Arial Black" panose="020B0A04020102020204" pitchFamily="34" charset="0"/>
                        </a:rPr>
                        <a:t>TIPO</a:t>
                      </a:r>
                      <a:endParaRPr lang="es-CO"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54041">
                <a:tc>
                  <a:txBody>
                    <a:bodyPr/>
                    <a:lstStyle/>
                    <a:p>
                      <a:pPr algn="ctr"/>
                      <a:r>
                        <a:rPr lang="es-ES" dirty="0">
                          <a:solidFill>
                            <a:schemeClr val="bg1"/>
                          </a:solidFill>
                        </a:rPr>
                        <a:t>numero1</a:t>
                      </a: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txBody>
                  <a:tcPr/>
                </a:tc>
                <a:extLst>
                  <a:ext uri="{0D108BD9-81ED-4DB2-BD59-A6C34878D82A}">
                    <a16:rowId xmlns:a16="http://schemas.microsoft.com/office/drawing/2014/main" val="1343810389"/>
                  </a:ext>
                </a:extLst>
              </a:tr>
              <a:tr h="354041">
                <a:tc>
                  <a:txBody>
                    <a:bodyPr/>
                    <a:lstStyle/>
                    <a:p>
                      <a:pPr algn="ctr"/>
                      <a:r>
                        <a:rPr lang="es-CO" dirty="0">
                          <a:solidFill>
                            <a:schemeClr val="bg1"/>
                          </a:solidFill>
                        </a:rPr>
                        <a:t>numero2</a:t>
                      </a:r>
                    </a:p>
                    <a:p>
                      <a:pPr algn="ct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p>
                      <a:pPr algn="ctr"/>
                      <a:endParaRPr lang="es-CO" dirty="0">
                        <a:solidFill>
                          <a:schemeClr val="bg1"/>
                        </a:solidFill>
                      </a:endParaRPr>
                    </a:p>
                  </a:txBody>
                  <a:tcPr/>
                </a:tc>
                <a:extLst>
                  <a:ext uri="{0D108BD9-81ED-4DB2-BD59-A6C34878D82A}">
                    <a16:rowId xmlns:a16="http://schemas.microsoft.com/office/drawing/2014/main" val="1624951629"/>
                  </a:ext>
                </a:extLst>
              </a:tr>
              <a:tr h="354041">
                <a:tc>
                  <a:txBody>
                    <a:bodyPr/>
                    <a:lstStyle/>
                    <a:p>
                      <a:pPr algn="ctr"/>
                      <a:r>
                        <a:rPr lang="es-ES" dirty="0" err="1">
                          <a:solidFill>
                            <a:schemeClr val="bg1"/>
                          </a:solidFill>
                        </a:rPr>
                        <a:t>resul</a:t>
                      </a:r>
                      <a:endParaRPr lang="es-CO" dirty="0">
                        <a:solidFill>
                          <a:schemeClr val="bg1"/>
                        </a:solidFill>
                      </a:endParaRPr>
                    </a:p>
                  </a:txBody>
                  <a:tcPr/>
                </a:tc>
                <a:tc>
                  <a:txBody>
                    <a:bodyPr/>
                    <a:lstStyle/>
                    <a:p>
                      <a:pPr algn="ctr"/>
                      <a:r>
                        <a:rPr lang="es-ES" dirty="0">
                          <a:solidFill>
                            <a:schemeClr val="bg1"/>
                          </a:solidFill>
                        </a:rPr>
                        <a:t>INT</a:t>
                      </a:r>
                      <a:endParaRPr lang="es-CO" dirty="0">
                        <a:solidFill>
                          <a:schemeClr val="bg1"/>
                        </a:solidFill>
                      </a:endParaRPr>
                    </a:p>
                    <a:p>
                      <a:pPr algn="ctr"/>
                      <a:endParaRPr lang="es-CO" dirty="0">
                        <a:solidFill>
                          <a:schemeClr val="bg1"/>
                        </a:solidFill>
                      </a:endParaRPr>
                    </a:p>
                  </a:txBody>
                  <a:tcPr/>
                </a:tc>
                <a:extLst>
                  <a:ext uri="{0D108BD9-81ED-4DB2-BD59-A6C34878D82A}">
                    <a16:rowId xmlns:a16="http://schemas.microsoft.com/office/drawing/2014/main" val="1796096151"/>
                  </a:ext>
                </a:extLst>
              </a:tr>
            </a:tbl>
          </a:graphicData>
        </a:graphic>
      </p:graphicFrame>
    </p:spTree>
    <p:extLst>
      <p:ext uri="{BB962C8B-B14F-4D97-AF65-F5344CB8AC3E}">
        <p14:creationId xmlns:p14="http://schemas.microsoft.com/office/powerpoint/2010/main" val="712962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CONTAR-WHILE</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2621548" y="823218"/>
          <a:ext cx="3547604" cy="118110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DESCRIPCION: El código cuenta desde cero hasta el número tres utilizando un bucle </a:t>
                      </a:r>
                      <a:r>
                        <a:rPr lang="es-ES" sz="1100" dirty="0" err="1">
                          <a:solidFill>
                            <a:schemeClr val="bg1"/>
                          </a:solidFill>
                        </a:rPr>
                        <a:t>while</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0">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131502">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131502">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bl>
          </a:graphicData>
        </a:graphic>
      </p:graphicFrame>
      <p:pic>
        <p:nvPicPr>
          <p:cNvPr id="3" name="Imagen 2">
            <a:extLst>
              <a:ext uri="{FF2B5EF4-FFF2-40B4-BE49-F238E27FC236}">
                <a16:creationId xmlns:a16="http://schemas.microsoft.com/office/drawing/2014/main" id="{3FCCFF7E-987E-C065-D5E7-61D4722C9E64}"/>
              </a:ext>
            </a:extLst>
          </p:cNvPr>
          <p:cNvPicPr>
            <a:picLocks noChangeAspect="1"/>
          </p:cNvPicPr>
          <p:nvPr/>
        </p:nvPicPr>
        <p:blipFill>
          <a:blip r:embed="rId3"/>
          <a:stretch>
            <a:fillRect/>
          </a:stretch>
        </p:blipFill>
        <p:spPr>
          <a:xfrm>
            <a:off x="2027468" y="2322015"/>
            <a:ext cx="4763476" cy="2104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1156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CONTAR-WHILE</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841D1E4F-26CF-8725-3375-3D647D82294A}"/>
              </a:ext>
            </a:extLst>
          </p:cNvPr>
          <p:cNvSpPr txBox="1"/>
          <p:nvPr/>
        </p:nvSpPr>
        <p:spPr>
          <a:xfrm>
            <a:off x="551688" y="896183"/>
            <a:ext cx="4325112" cy="4247317"/>
          </a:xfrm>
          <a:prstGeom prst="rect">
            <a:avLst/>
          </a:prstGeom>
          <a:noFill/>
        </p:spPr>
        <p:txBody>
          <a:bodyPr wrap="square">
            <a:spAutoFit/>
          </a:bodyPr>
          <a:lstStyle/>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DOCTYPE</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lang</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en</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head</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meta</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charset</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UTF-8</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meta</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name</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viewport</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content</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width</a:t>
            </a:r>
            <a:r>
              <a:rPr lang="es-CO" sz="1000" b="0" dirty="0">
                <a:solidFill>
                  <a:srgbClr val="F1FA8C"/>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device-width</a:t>
            </a:r>
            <a:r>
              <a:rPr lang="es-CO" sz="1000" b="0" dirty="0">
                <a:solidFill>
                  <a:srgbClr val="F1FA8C"/>
                </a:solidFill>
                <a:effectLst/>
                <a:latin typeface="Consolas" panose="020B0609020204030204" pitchFamily="49" charset="0"/>
              </a:rPr>
              <a:t>, </a:t>
            </a:r>
            <a:r>
              <a:rPr lang="es-CO" sz="1000" b="0" dirty="0" err="1">
                <a:solidFill>
                  <a:srgbClr val="F1FA8C"/>
                </a:solidFill>
                <a:effectLst/>
                <a:latin typeface="Consolas" panose="020B0609020204030204" pitchFamily="49" charset="0"/>
              </a:rPr>
              <a:t>initial-scale</a:t>
            </a:r>
            <a:r>
              <a:rPr lang="es-CO" sz="1000" b="0" dirty="0">
                <a:solidFill>
                  <a:srgbClr val="F1FA8C"/>
                </a:solidFill>
                <a:effectLst/>
                <a:latin typeface="Consolas" panose="020B0609020204030204" pitchFamily="49" charset="0"/>
              </a:rPr>
              <a:t>=1.0</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err="1">
                <a:solidFill>
                  <a:srgbClr val="FF79C6"/>
                </a:solidFill>
                <a:effectLst/>
                <a:latin typeface="Consolas" panose="020B0609020204030204" pitchFamily="49" charset="0"/>
              </a:rPr>
              <a:t>title</a:t>
            </a:r>
            <a:r>
              <a:rPr lang="es-CO" sz="1000" b="0" dirty="0">
                <a:solidFill>
                  <a:srgbClr val="F8F8F2"/>
                </a:solidFill>
                <a:effectLst/>
                <a:latin typeface="Consolas" panose="020B0609020204030204" pitchFamily="49" charset="0"/>
              </a:rPr>
              <a:t>&gt;Contar </a:t>
            </a:r>
            <a:r>
              <a:rPr lang="es-CO" sz="1000" b="0" dirty="0" err="1">
                <a:solidFill>
                  <a:srgbClr val="F8F8F2"/>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title</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src</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./16F.js</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head</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body</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0</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fin</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4</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&lt;</a:t>
            </a:r>
            <a:r>
              <a:rPr lang="es-CO" sz="1000" b="0" dirty="0">
                <a:solidFill>
                  <a:srgbClr val="F8F8F2"/>
                </a:solidFill>
                <a:effectLst/>
                <a:latin typeface="Consolas" panose="020B0609020204030204" pitchFamily="49" charset="0"/>
              </a:rPr>
              <a:t>fin){</a:t>
            </a:r>
          </a:p>
          <a:p>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console</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log</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con</a:t>
            </a:r>
            <a:r>
              <a:rPr lang="es-CO" sz="1000" b="0" dirty="0">
                <a:solidFill>
                  <a:srgbClr val="F8F8F2"/>
                </a:solidFill>
                <a:effectLst/>
                <a:latin typeface="Consolas" panose="020B0609020204030204" pitchFamily="49" charset="0"/>
              </a:rPr>
              <a:t>(inicio));</a:t>
            </a:r>
          </a:p>
          <a:p>
            <a:r>
              <a:rPr lang="es-CO" sz="1000" b="0" dirty="0">
                <a:solidFill>
                  <a:srgbClr val="F8F8F2"/>
                </a:solidFill>
                <a:effectLst/>
                <a:latin typeface="Consolas" panose="020B0609020204030204" pitchFamily="49" charset="0"/>
              </a:rPr>
              <a:t>        }</a:t>
            </a:r>
          </a:p>
          <a:p>
            <a:br>
              <a:rPr lang="es-CO" sz="1000" b="0" dirty="0">
                <a:solidFill>
                  <a:srgbClr val="F8F8F2"/>
                </a:solidFill>
                <a:effectLst/>
                <a:latin typeface="Consolas" panose="020B0609020204030204" pitchFamily="49" charset="0"/>
              </a:rPr>
            </a:br>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0</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fin</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4</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&lt;</a:t>
            </a:r>
            <a:r>
              <a:rPr lang="es-CO" sz="1000" b="0" dirty="0">
                <a:solidFill>
                  <a:srgbClr val="F8F8F2"/>
                </a:solidFill>
                <a:effectLst/>
                <a:latin typeface="Consolas" panose="020B0609020204030204" pitchFamily="49" charset="0"/>
              </a:rPr>
              <a:t>fin){</a:t>
            </a:r>
          </a:p>
          <a:p>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console</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log</a:t>
            </a:r>
            <a:r>
              <a:rPr lang="es-CO" sz="1000" b="0" dirty="0">
                <a:solidFill>
                  <a:srgbClr val="F8F8F2"/>
                </a:solidFill>
                <a:effectLst/>
                <a:latin typeface="Consolas" panose="020B0609020204030204" pitchFamily="49" charset="0"/>
              </a:rPr>
              <a:t>(</a:t>
            </a:r>
            <a:r>
              <a:rPr lang="es-CO" sz="1000" b="0" dirty="0" err="1">
                <a:solidFill>
                  <a:srgbClr val="50FA7B"/>
                </a:solidFill>
                <a:effectLst/>
                <a:latin typeface="Consolas" panose="020B0609020204030204" pitchFamily="49" charset="0"/>
              </a:rPr>
              <a:t>conExp</a:t>
            </a:r>
            <a:r>
              <a:rPr lang="es-CO" sz="1000" b="0" dirty="0">
                <a:solidFill>
                  <a:srgbClr val="F8F8F2"/>
                </a:solidFill>
                <a:effectLst/>
                <a:latin typeface="Consolas" panose="020B0609020204030204" pitchFamily="49" charset="0"/>
              </a:rPr>
              <a:t>(inicio));</a:t>
            </a:r>
          </a:p>
          <a:p>
            <a:r>
              <a:rPr lang="es-CO" sz="1000" b="0" dirty="0">
                <a:solidFill>
                  <a:srgbClr val="F8F8F2"/>
                </a:solidFill>
                <a:effectLst/>
                <a:latin typeface="Consolas" panose="020B0609020204030204" pitchFamily="49" charset="0"/>
              </a:rPr>
              <a:t>        }</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body</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&gt;</a:t>
            </a:r>
          </a:p>
        </p:txBody>
      </p:sp>
      <p:sp>
        <p:nvSpPr>
          <p:cNvPr id="9" name="CuadroTexto 8">
            <a:extLst>
              <a:ext uri="{FF2B5EF4-FFF2-40B4-BE49-F238E27FC236}">
                <a16:creationId xmlns:a16="http://schemas.microsoft.com/office/drawing/2014/main" id="{9480E835-00A3-9171-8D26-F79B9B606E56}"/>
              </a:ext>
            </a:extLst>
          </p:cNvPr>
          <p:cNvSpPr txBox="1"/>
          <p:nvPr/>
        </p:nvSpPr>
        <p:spPr>
          <a:xfrm>
            <a:off x="5489448" y="1252050"/>
            <a:ext cx="8247888" cy="2031325"/>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con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conExp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264712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CONTAR-FOR</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821776" y="1897276"/>
          <a:ext cx="3547604" cy="111469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Esta función toma un parámetro </a:t>
                      </a:r>
                      <a:r>
                        <a:rPr lang="es-ES" sz="1100" dirty="0" err="1">
                          <a:solidFill>
                            <a:schemeClr val="bg1"/>
                          </a:solidFill>
                        </a:rPr>
                        <a:t>pinicio</a:t>
                      </a:r>
                      <a:r>
                        <a:rPr lang="es-ES" sz="1100" dirty="0">
                          <a:solidFill>
                            <a:schemeClr val="bg1"/>
                          </a:solidFill>
                        </a:rPr>
                        <a:t> y simplemente lo devuelve sin realizar ninguna operación adicional.</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2" name="Tabla 4">
            <a:extLst>
              <a:ext uri="{FF2B5EF4-FFF2-40B4-BE49-F238E27FC236}">
                <a16:creationId xmlns:a16="http://schemas.microsoft.com/office/drawing/2014/main" id="{ED12BA21-FC16-04B2-6629-02AE92D481A8}"/>
              </a:ext>
            </a:extLst>
          </p:cNvPr>
          <p:cNvGraphicFramePr>
            <a:graphicFrameLocks noGrp="1"/>
          </p:cNvGraphicFramePr>
          <p:nvPr/>
        </p:nvGraphicFramePr>
        <p:xfrm>
          <a:off x="4776919" y="1933561"/>
          <a:ext cx="3547604" cy="109728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 Al igual que la función con, esta función toma un parámetro </a:t>
                      </a:r>
                      <a:r>
                        <a:rPr lang="es-ES" sz="1100" dirty="0" err="1">
                          <a:solidFill>
                            <a:schemeClr val="bg1"/>
                          </a:solidFill>
                        </a:rPr>
                        <a:t>pinicio</a:t>
                      </a:r>
                      <a:r>
                        <a:rPr lang="es-ES" sz="1100" dirty="0">
                          <a:solidFill>
                            <a:schemeClr val="bg1"/>
                          </a:solidFill>
                        </a:rPr>
                        <a:t> y simplemente lo devuelve sin realizar ninguna operación adicional.</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5" name="Google Shape;2649;p41">
            <a:extLst>
              <a:ext uri="{FF2B5EF4-FFF2-40B4-BE49-F238E27FC236}">
                <a16:creationId xmlns:a16="http://schemas.microsoft.com/office/drawing/2014/main" id="{F0C134EC-7790-EB8D-01C3-6A399A6F1F79}"/>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con </a:t>
            </a:r>
            <a:endParaRPr lang="es-ES" sz="3200" dirty="0">
              <a:ln>
                <a:solidFill>
                  <a:sysClr val="windowText" lastClr="000000"/>
                </a:solidFill>
              </a:ln>
              <a:solidFill>
                <a:srgbClr val="70E242"/>
              </a:solidFill>
              <a:latin typeface="Passion One" panose="02000506080000020004" pitchFamily="2" charset="0"/>
            </a:endParaRPr>
          </a:p>
        </p:txBody>
      </p:sp>
      <p:sp>
        <p:nvSpPr>
          <p:cNvPr id="6" name="Google Shape;2649;p41">
            <a:extLst>
              <a:ext uri="{FF2B5EF4-FFF2-40B4-BE49-F238E27FC236}">
                <a16:creationId xmlns:a16="http://schemas.microsoft.com/office/drawing/2014/main" id="{4F21C494-CC11-0E14-B938-E48C1B5118D2}"/>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conExp</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2991761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CONTAR-FOR</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3141396095"/>
              </p:ext>
            </p:extLst>
          </p:nvPr>
        </p:nvGraphicFramePr>
        <p:xfrm>
          <a:off x="2621548" y="823218"/>
          <a:ext cx="3718292" cy="1468878"/>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El código cuenta desde uno hasta el número siete utilizando un bucle </a:t>
                      </a:r>
                      <a:r>
                        <a:rPr lang="es-ES" sz="1100" dirty="0" err="1">
                          <a:solidFill>
                            <a:schemeClr val="bg1"/>
                          </a:solidFill>
                        </a:rPr>
                        <a:t>for</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bl>
          </a:graphicData>
        </a:graphic>
      </p:graphicFrame>
      <p:pic>
        <p:nvPicPr>
          <p:cNvPr id="5" name="Imagen 4">
            <a:extLst>
              <a:ext uri="{FF2B5EF4-FFF2-40B4-BE49-F238E27FC236}">
                <a16:creationId xmlns:a16="http://schemas.microsoft.com/office/drawing/2014/main" id="{A5C9A257-3F52-36C9-B496-82BCBECA9C33}"/>
              </a:ext>
            </a:extLst>
          </p:cNvPr>
          <p:cNvPicPr>
            <a:picLocks noChangeAspect="1"/>
          </p:cNvPicPr>
          <p:nvPr/>
        </p:nvPicPr>
        <p:blipFill>
          <a:blip r:embed="rId3"/>
          <a:stretch>
            <a:fillRect/>
          </a:stretch>
        </p:blipFill>
        <p:spPr>
          <a:xfrm>
            <a:off x="1680759" y="2496723"/>
            <a:ext cx="5782482" cy="2295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0345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CONTAR-WHILE</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D89BE679-B0C6-D6DC-73EB-88CCF1F6F16D}"/>
              </a:ext>
            </a:extLst>
          </p:cNvPr>
          <p:cNvSpPr txBox="1"/>
          <p:nvPr/>
        </p:nvSpPr>
        <p:spPr>
          <a:xfrm>
            <a:off x="801624" y="1073027"/>
            <a:ext cx="4636008" cy="3477875"/>
          </a:xfrm>
          <a:prstGeom prst="rect">
            <a:avLst/>
          </a:prstGeom>
          <a:noFill/>
        </p:spPr>
        <p:txBody>
          <a:bodyPr wrap="square">
            <a:spAutoFit/>
          </a:bodyPr>
          <a:lstStyle/>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DOCTYPE</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lang</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en</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charset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UTF-8</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name</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viewport</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content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width</a:t>
            </a:r>
            <a:r>
              <a:rPr lang="es-CO" sz="1200" b="0" dirty="0">
                <a:solidFill>
                  <a:srgbClr val="F1FA8C"/>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device-width</a:t>
            </a:r>
            <a:r>
              <a:rPr lang="es-CO" sz="1200" b="0" dirty="0">
                <a:solidFill>
                  <a:srgbClr val="F1FA8C"/>
                </a:solidFill>
                <a:effectLst/>
                <a:latin typeface="Consolas" panose="020B0609020204030204" pitchFamily="49" charset="0"/>
              </a:rPr>
              <a:t>, </a:t>
            </a:r>
            <a:r>
              <a:rPr lang="es-CO" sz="1200" b="0" dirty="0" err="1">
                <a:solidFill>
                  <a:srgbClr val="F1FA8C"/>
                </a:solidFill>
                <a:effectLst/>
                <a:latin typeface="Consolas" panose="020B0609020204030204" pitchFamily="49" charset="0"/>
              </a:rPr>
              <a:t>initial-scale</a:t>
            </a:r>
            <a:r>
              <a:rPr lang="es-CO" sz="1200" b="0" dirty="0">
                <a:solidFill>
                  <a:srgbClr val="F1FA8C"/>
                </a:solidFill>
                <a:effectLst/>
                <a:latin typeface="Consolas" panose="020B0609020204030204" pitchFamily="49" charset="0"/>
              </a:rPr>
              <a:t>=1.0</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&gt;Contar hasta el 5 (</a:t>
            </a:r>
            <a:r>
              <a:rPr lang="es-CO" sz="1200" b="0" dirty="0" err="1">
                <a:solidFill>
                  <a:srgbClr val="F8F8F2"/>
                </a:solidFill>
                <a:effectLst/>
                <a:latin typeface="Consolas" panose="020B0609020204030204" pitchFamily="49" charset="0"/>
              </a:rPr>
              <a:t>for</a:t>
            </a:r>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src</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./17F.js</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fin</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7</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for</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1</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&lt;=</a:t>
            </a:r>
            <a:r>
              <a:rPr lang="es-CO" sz="1200" b="0" dirty="0" err="1">
                <a:solidFill>
                  <a:srgbClr val="F8F8F2"/>
                </a:solidFill>
                <a:effectLst/>
                <a:latin typeface="Consolas" panose="020B0609020204030204" pitchFamily="49" charset="0"/>
              </a:rPr>
              <a:t>fin;inicio</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console</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con</a:t>
            </a:r>
            <a:r>
              <a:rPr lang="es-CO" sz="1200" b="0" dirty="0">
                <a:solidFill>
                  <a:srgbClr val="F8F8F2"/>
                </a:solidFill>
                <a:effectLst/>
                <a:latin typeface="Consolas" panose="020B0609020204030204" pitchFamily="49" charset="0"/>
              </a:rPr>
              <a:t>(inicio));</a:t>
            </a: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D8A2C848-738F-3A79-806E-3F2A0E08EFC1}"/>
              </a:ext>
            </a:extLst>
          </p:cNvPr>
          <p:cNvSpPr txBox="1"/>
          <p:nvPr/>
        </p:nvSpPr>
        <p:spPr>
          <a:xfrm>
            <a:off x="5416296" y="1390174"/>
            <a:ext cx="8247888" cy="2462213"/>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con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conExp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endParaRPr lang="es-CO"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270368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FACTORIAL-WHILE</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A923E31C-7FBE-B505-5BA1-B836143F8268}"/>
              </a:ext>
            </a:extLst>
          </p:cNvPr>
          <p:cNvGraphicFramePr>
            <a:graphicFrameLocks noGrp="1"/>
          </p:cNvGraphicFramePr>
          <p:nvPr>
            <p:extLst>
              <p:ext uri="{D42A27DB-BD31-4B8C-83A1-F6EECF244321}">
                <p14:modId xmlns:p14="http://schemas.microsoft.com/office/powerpoint/2010/main" val="1945269873"/>
              </p:ext>
            </p:extLst>
          </p:nvPr>
        </p:nvGraphicFramePr>
        <p:xfrm>
          <a:off x="901604" y="1715847"/>
          <a:ext cx="3547604" cy="176784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Esta función toma un número </a:t>
                      </a:r>
                      <a:r>
                        <a:rPr lang="es-ES" sz="1100" dirty="0" err="1">
                          <a:solidFill>
                            <a:schemeClr val="bg1"/>
                          </a:solidFill>
                        </a:rPr>
                        <a:t>pnum</a:t>
                      </a:r>
                      <a:r>
                        <a:rPr lang="es-ES" sz="1100" dirty="0">
                          <a:solidFill>
                            <a:schemeClr val="bg1"/>
                          </a:solidFill>
                        </a:rPr>
                        <a:t> como parámetro y calcula su factorial. Utiliza un bucle </a:t>
                      </a:r>
                      <a:r>
                        <a:rPr lang="es-ES" sz="1100" dirty="0" err="1">
                          <a:solidFill>
                            <a:schemeClr val="bg1"/>
                          </a:solidFill>
                        </a:rPr>
                        <a:t>while</a:t>
                      </a:r>
                      <a:r>
                        <a:rPr lang="es-ES" sz="1100" dirty="0">
                          <a:solidFill>
                            <a:schemeClr val="bg1"/>
                          </a:solidFill>
                        </a:rPr>
                        <a:t> para multiplicar todos los números desde 1 hasta </a:t>
                      </a:r>
                      <a:r>
                        <a:rPr lang="es-ES" sz="1100" dirty="0" err="1">
                          <a:solidFill>
                            <a:schemeClr val="bg1"/>
                          </a:solidFill>
                        </a:rPr>
                        <a:t>pnum</a:t>
                      </a:r>
                      <a:r>
                        <a:rPr lang="es-ES" sz="1100" dirty="0">
                          <a:solidFill>
                            <a:schemeClr val="bg1"/>
                          </a:solidFill>
                        </a:rPr>
                        <a:t>. </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multi</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229215">
                <a:tc>
                  <a:txBody>
                    <a:bodyPr/>
                    <a:lstStyle/>
                    <a:p>
                      <a:pPr algn="ctr"/>
                      <a:r>
                        <a:rPr lang="es-ES" sz="1050" dirty="0" err="1">
                          <a:solidFill>
                            <a:schemeClr val="bg1"/>
                          </a:solidFill>
                        </a:rPr>
                        <a:t>cont</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172360893"/>
                  </a:ext>
                </a:extLst>
              </a:tr>
              <a:tr h="229215">
                <a:tc>
                  <a:txBody>
                    <a:bodyPr/>
                    <a:lstStyle/>
                    <a:p>
                      <a:pPr algn="ctr"/>
                      <a:r>
                        <a:rPr lang="es-ES" sz="1050" dirty="0" err="1">
                          <a:solidFill>
                            <a:schemeClr val="bg1"/>
                          </a:solidFill>
                        </a:rPr>
                        <a:t>fac</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673638271"/>
                  </a:ext>
                </a:extLst>
              </a:tr>
            </a:tbl>
          </a:graphicData>
        </a:graphic>
      </p:graphicFrame>
      <p:sp>
        <p:nvSpPr>
          <p:cNvPr id="5" name="Google Shape;2649;p41">
            <a:extLst>
              <a:ext uri="{FF2B5EF4-FFF2-40B4-BE49-F238E27FC236}">
                <a16:creationId xmlns:a16="http://schemas.microsoft.com/office/drawing/2014/main" id="{65279E0A-2543-EE6E-3A5E-5CE9111D56CE}"/>
              </a:ext>
            </a:extLst>
          </p:cNvPr>
          <p:cNvSpPr txBox="1">
            <a:spLocks/>
          </p:cNvSpPr>
          <p:nvPr/>
        </p:nvSpPr>
        <p:spPr>
          <a:xfrm>
            <a:off x="-1189759" y="119481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fac</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6" name="Tabla 4">
            <a:extLst>
              <a:ext uri="{FF2B5EF4-FFF2-40B4-BE49-F238E27FC236}">
                <a16:creationId xmlns:a16="http://schemas.microsoft.com/office/drawing/2014/main" id="{15514347-BBE4-3B7E-7733-A49CB6C76DA5}"/>
              </a:ext>
            </a:extLst>
          </p:cNvPr>
          <p:cNvGraphicFramePr>
            <a:graphicFrameLocks noGrp="1"/>
          </p:cNvGraphicFramePr>
          <p:nvPr>
            <p:extLst>
              <p:ext uri="{D42A27DB-BD31-4B8C-83A1-F6EECF244321}">
                <p14:modId xmlns:p14="http://schemas.microsoft.com/office/powerpoint/2010/main" val="2313926560"/>
              </p:ext>
            </p:extLst>
          </p:nvPr>
        </p:nvGraphicFramePr>
        <p:xfrm>
          <a:off x="4755147" y="1824704"/>
          <a:ext cx="3547604" cy="160020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 Al igual que la función </a:t>
                      </a:r>
                      <a:r>
                        <a:rPr lang="es-ES" sz="1100" dirty="0" err="1">
                          <a:solidFill>
                            <a:schemeClr val="bg1"/>
                          </a:solidFill>
                        </a:rPr>
                        <a:t>fac</a:t>
                      </a:r>
                      <a:r>
                        <a:rPr lang="es-ES" sz="1100" dirty="0">
                          <a:solidFill>
                            <a:schemeClr val="bg1"/>
                          </a:solidFill>
                        </a:rPr>
                        <a:t>, esta función toma un número </a:t>
                      </a:r>
                      <a:r>
                        <a:rPr lang="es-ES" sz="1100" dirty="0" err="1">
                          <a:solidFill>
                            <a:schemeClr val="bg1"/>
                          </a:solidFill>
                        </a:rPr>
                        <a:t>pnum</a:t>
                      </a:r>
                      <a:r>
                        <a:rPr lang="es-ES" sz="1100" dirty="0">
                          <a:solidFill>
                            <a:schemeClr val="bg1"/>
                          </a:solidFill>
                        </a:rPr>
                        <a:t> como parámetro y calcula su factorial utilizando un bucle </a:t>
                      </a:r>
                      <a:r>
                        <a:rPr lang="es-ES" sz="1100" dirty="0" err="1">
                          <a:solidFill>
                            <a:schemeClr val="bg1"/>
                          </a:solidFill>
                        </a:rPr>
                        <a:t>while</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multi</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229215">
                <a:tc>
                  <a:txBody>
                    <a:bodyPr/>
                    <a:lstStyle/>
                    <a:p>
                      <a:pPr algn="ctr"/>
                      <a:r>
                        <a:rPr lang="es-ES" sz="1050" dirty="0" err="1">
                          <a:solidFill>
                            <a:schemeClr val="bg1"/>
                          </a:solidFill>
                        </a:rPr>
                        <a:t>cont</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172360893"/>
                  </a:ext>
                </a:extLst>
              </a:tr>
              <a:tr h="229215">
                <a:tc>
                  <a:txBody>
                    <a:bodyPr/>
                    <a:lstStyle/>
                    <a:p>
                      <a:pPr algn="ctr"/>
                      <a:r>
                        <a:rPr lang="es-ES" sz="1050" dirty="0" err="1">
                          <a:solidFill>
                            <a:schemeClr val="bg1"/>
                          </a:solidFill>
                        </a:rPr>
                        <a:t>fac</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673638271"/>
                  </a:ext>
                </a:extLst>
              </a:tr>
            </a:tbl>
          </a:graphicData>
        </a:graphic>
      </p:graphicFrame>
      <p:sp>
        <p:nvSpPr>
          <p:cNvPr id="7" name="Google Shape;2649;p41">
            <a:extLst>
              <a:ext uri="{FF2B5EF4-FFF2-40B4-BE49-F238E27FC236}">
                <a16:creationId xmlns:a16="http://schemas.microsoft.com/office/drawing/2014/main" id="{27FA83CB-9C52-26D0-C9FC-5AC996DF5A4F}"/>
              </a:ext>
            </a:extLst>
          </p:cNvPr>
          <p:cNvSpPr txBox="1">
            <a:spLocks/>
          </p:cNvSpPr>
          <p:nvPr/>
        </p:nvSpPr>
        <p:spPr>
          <a:xfrm>
            <a:off x="2388013" y="12601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facExp</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594305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FACTORIAL-WHILE</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2560588" y="750066"/>
          <a:ext cx="3718292" cy="2470734"/>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El código calcula el factorial de un número dado y luego imprime el resultado en la consola del navegador utilizando </a:t>
                      </a:r>
                      <a:r>
                        <a:rPr lang="es-ES" sz="1100" dirty="0" err="1">
                          <a:solidFill>
                            <a:schemeClr val="bg1"/>
                          </a:solidFill>
                        </a:rPr>
                        <a:t>while</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err="1">
                          <a:solidFill>
                            <a:schemeClr val="bg1"/>
                          </a:solidFill>
                        </a:rPr>
                        <a:t>num</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resultado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r h="312729">
                <a:tc>
                  <a:txBody>
                    <a:bodyPr/>
                    <a:lstStyle/>
                    <a:p>
                      <a:pPr algn="ctr"/>
                      <a:r>
                        <a:rPr lang="es-ES" sz="1050" dirty="0">
                          <a:solidFill>
                            <a:schemeClr val="bg1"/>
                          </a:solidFill>
                        </a:rPr>
                        <a:t>multi</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763780321"/>
                  </a:ext>
                </a:extLst>
              </a:tr>
              <a:tr h="312729">
                <a:tc>
                  <a:txBody>
                    <a:bodyPr/>
                    <a:lstStyle/>
                    <a:p>
                      <a:pPr algn="ctr"/>
                      <a:r>
                        <a:rPr lang="es-ES" sz="1050" dirty="0" err="1">
                          <a:solidFill>
                            <a:schemeClr val="bg1"/>
                          </a:solidFill>
                        </a:rPr>
                        <a:t>cont</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712045975"/>
                  </a:ext>
                </a:extLst>
              </a:tr>
              <a:tr h="312729">
                <a:tc>
                  <a:txBody>
                    <a:bodyPr/>
                    <a:lstStyle/>
                    <a:p>
                      <a:pPr algn="ctr"/>
                      <a:r>
                        <a:rPr lang="es-ES" sz="1050" dirty="0" err="1">
                          <a:solidFill>
                            <a:schemeClr val="bg1"/>
                          </a:solidFill>
                        </a:rPr>
                        <a:t>fac</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47086337"/>
                  </a:ext>
                </a:extLst>
              </a:tr>
            </a:tbl>
          </a:graphicData>
        </a:graphic>
      </p:graphicFrame>
      <p:pic>
        <p:nvPicPr>
          <p:cNvPr id="3" name="Imagen 2">
            <a:extLst>
              <a:ext uri="{FF2B5EF4-FFF2-40B4-BE49-F238E27FC236}">
                <a16:creationId xmlns:a16="http://schemas.microsoft.com/office/drawing/2014/main" id="{0E5C6CCA-3F2B-EBFD-5A9D-25912D324648}"/>
              </a:ext>
            </a:extLst>
          </p:cNvPr>
          <p:cNvPicPr>
            <a:picLocks noChangeAspect="1"/>
          </p:cNvPicPr>
          <p:nvPr/>
        </p:nvPicPr>
        <p:blipFill>
          <a:blip r:embed="rId3"/>
          <a:stretch>
            <a:fillRect/>
          </a:stretch>
        </p:blipFill>
        <p:spPr>
          <a:xfrm>
            <a:off x="2280833" y="3105254"/>
            <a:ext cx="4436959" cy="1945268"/>
          </a:xfrm>
          <a:prstGeom prst="rect">
            <a:avLst/>
          </a:prstGeom>
        </p:spPr>
      </p:pic>
    </p:spTree>
    <p:extLst>
      <p:ext uri="{BB962C8B-B14F-4D97-AF65-F5344CB8AC3E}">
        <p14:creationId xmlns:p14="http://schemas.microsoft.com/office/powerpoint/2010/main" val="2575584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FACTORIAL-WHILE</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057A9155-03E2-1B33-1275-C6224C7FE274}"/>
              </a:ext>
            </a:extLst>
          </p:cNvPr>
          <p:cNvSpPr txBox="1"/>
          <p:nvPr/>
        </p:nvSpPr>
        <p:spPr>
          <a:xfrm>
            <a:off x="856488" y="1026265"/>
            <a:ext cx="4056888" cy="4401205"/>
          </a:xfrm>
          <a:prstGeom prst="rect">
            <a:avLst/>
          </a:prstGeom>
          <a:noFill/>
        </p:spPr>
        <p:txBody>
          <a:bodyPr wrap="square">
            <a:spAutoFit/>
          </a:bodyPr>
          <a:lstStyle/>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DOCTYPE</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lang</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en</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charset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UTF-8</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name</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viewport</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content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width</a:t>
            </a:r>
            <a:r>
              <a:rPr lang="es-CO" b="0" dirty="0">
                <a:solidFill>
                  <a:srgbClr val="F1FA8C"/>
                </a:solidFill>
                <a:effectLst/>
                <a:latin typeface="Consolas" panose="020B0609020204030204" pitchFamily="49" charset="0"/>
              </a:rPr>
              <a:t>=</a:t>
            </a:r>
            <a:r>
              <a:rPr lang="es-CO" b="0" dirty="0" err="1">
                <a:solidFill>
                  <a:srgbClr val="F1FA8C"/>
                </a:solidFill>
                <a:effectLst/>
                <a:latin typeface="Consolas" panose="020B0609020204030204" pitchFamily="49" charset="0"/>
              </a:rPr>
              <a:t>device-width</a:t>
            </a:r>
            <a:r>
              <a:rPr lang="es-CO" b="0" dirty="0">
                <a:solidFill>
                  <a:srgbClr val="F1FA8C"/>
                </a:solidFill>
                <a:effectLst/>
                <a:latin typeface="Consolas" panose="020B0609020204030204" pitchFamily="49" charset="0"/>
              </a:rPr>
              <a:t>, </a:t>
            </a:r>
            <a:r>
              <a:rPr lang="es-CO" b="0" dirty="0" err="1">
                <a:solidFill>
                  <a:srgbClr val="F1FA8C"/>
                </a:solidFill>
                <a:effectLst/>
                <a:latin typeface="Consolas" panose="020B0609020204030204" pitchFamily="49" charset="0"/>
              </a:rPr>
              <a:t>initial-scale</a:t>
            </a:r>
            <a:r>
              <a:rPr lang="es-CO" b="0" dirty="0">
                <a:solidFill>
                  <a:srgbClr val="F1FA8C"/>
                </a:solidFill>
                <a:effectLst/>
                <a:latin typeface="Consolas" panose="020B0609020204030204" pitchFamily="49" charset="0"/>
              </a:rPr>
              <a:t>=1.0</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a:t>
            </a:r>
            <a:r>
              <a:rPr lang="es-CO" b="0" dirty="0" err="1">
                <a:solidFill>
                  <a:srgbClr val="F8F8F2"/>
                </a:solidFill>
                <a:effectLst/>
                <a:latin typeface="Consolas" panose="020B0609020204030204" pitchFamily="49" charset="0"/>
              </a:rPr>
              <a:t>Document</a:t>
            </a:r>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src</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JS17.js</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num</a:t>
            </a:r>
            <a:r>
              <a:rPr lang="es-CO" b="0" dirty="0">
                <a:solidFill>
                  <a:srgbClr val="F8F8F2"/>
                </a:solidFill>
                <a:effectLst/>
                <a:latin typeface="Consolas" panose="020B0609020204030204" pitchFamily="49" charset="0"/>
              </a:rPr>
              <a:t>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7</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resultado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fac</a:t>
            </a:r>
            <a:r>
              <a:rPr lang="es-CO" b="0" dirty="0">
                <a:solidFill>
                  <a:srgbClr val="F8F8F2"/>
                </a:solidFill>
                <a:effectLst/>
                <a:latin typeface="Consolas" panose="020B0609020204030204" pitchFamily="49" charset="0"/>
              </a:rPr>
              <a:t>(</a:t>
            </a:r>
            <a:r>
              <a:rPr lang="es-CO" b="0" dirty="0" err="1">
                <a:solidFill>
                  <a:srgbClr val="F8F8F2"/>
                </a:solidFill>
                <a:effectLst/>
                <a:latin typeface="Consolas" panose="020B0609020204030204" pitchFamily="49" charset="0"/>
              </a:rPr>
              <a:t>num</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console</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log</a:t>
            </a:r>
            <a:r>
              <a:rPr lang="es-CO" b="0" dirty="0">
                <a:solidFill>
                  <a:srgbClr val="F8F8F2"/>
                </a:solidFill>
                <a:effectLst/>
                <a:latin typeface="Consolas" panose="020B0609020204030204" pitchFamily="49" charset="0"/>
              </a:rPr>
              <a:t>(resultado);</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a:p>
            <a:br>
              <a:rPr lang="es-CO" b="0" dirty="0">
                <a:solidFill>
                  <a:srgbClr val="F8F8F2"/>
                </a:solidFill>
                <a:effectLst/>
                <a:latin typeface="Consolas" panose="020B0609020204030204" pitchFamily="49" charset="0"/>
              </a:rPr>
            </a:br>
            <a:endParaRPr lang="es-CO" b="0" dirty="0">
              <a:solidFill>
                <a:srgbClr val="F8F8F2"/>
              </a:solidFill>
              <a:effectLst/>
              <a:latin typeface="Consolas" panose="020B0609020204030204" pitchFamily="49" charset="0"/>
            </a:endParaRPr>
          </a:p>
        </p:txBody>
      </p:sp>
      <p:sp>
        <p:nvSpPr>
          <p:cNvPr id="9" name="CuadroTexto 8">
            <a:extLst>
              <a:ext uri="{FF2B5EF4-FFF2-40B4-BE49-F238E27FC236}">
                <a16:creationId xmlns:a16="http://schemas.microsoft.com/office/drawing/2014/main" id="{45D596E6-85F2-CB98-2249-93AEECD621D6}"/>
              </a:ext>
            </a:extLst>
          </p:cNvPr>
          <p:cNvSpPr txBox="1"/>
          <p:nvPr/>
        </p:nvSpPr>
        <p:spPr>
          <a:xfrm>
            <a:off x="5020056" y="993547"/>
            <a:ext cx="8247888" cy="4493538"/>
          </a:xfrm>
          <a:prstGeom prst="rect">
            <a:avLst/>
          </a:prstGeom>
          <a:noFill/>
        </p:spPr>
        <p:txBody>
          <a:bodyPr wrap="square">
            <a:spAutoFit/>
          </a:bodyPr>
          <a:lstStyle/>
          <a:p>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pnum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multi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FFB86C"/>
                </a:solidFill>
                <a:effectLst/>
                <a:latin typeface="Consolas" panose="020B0609020204030204" pitchFamily="49" charset="0"/>
              </a:rPr>
              <a:t>pnum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while</a:t>
            </a:r>
            <a:r>
              <a:rPr lang="es-CO" sz="1100" b="0" dirty="0">
                <a:solidFill>
                  <a:srgbClr val="F8F8F2"/>
                </a:solidFill>
                <a:effectLst/>
                <a:latin typeface="Consolas" panose="020B0609020204030204" pitchFamily="49" charset="0"/>
              </a:rPr>
              <a:t>(multi </a:t>
            </a:r>
            <a:r>
              <a:rPr lang="es-CO" sz="1100" b="0" dirty="0">
                <a:solidFill>
                  <a:srgbClr val="FF79C6"/>
                </a:solidFill>
                <a:effectLst/>
                <a:latin typeface="Consolas" panose="020B0609020204030204" pitchFamily="49" charset="0"/>
              </a:rPr>
              <a:t>&gt;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r>
              <a:rPr lang="es-CO" sz="1100" b="0" dirty="0">
                <a:solidFill>
                  <a:srgbClr val="6272A4"/>
                </a:solidFill>
                <a:effectLst/>
                <a:latin typeface="Consolas" panose="020B0609020204030204" pitchFamily="49" charset="0"/>
              </a:rPr>
              <a:t>// Como </a:t>
            </a:r>
            <a:r>
              <a:rPr lang="es-CO" sz="1100" b="0" dirty="0" err="1">
                <a:solidFill>
                  <a:srgbClr val="6272A4"/>
                </a:solidFill>
                <a:effectLst/>
                <a:latin typeface="Consolas" panose="020B0609020204030204" pitchFamily="49" charset="0"/>
              </a:rPr>
              <a:t>Exp</a:t>
            </a:r>
            <a:endParaRPr lang="es-CO" sz="1100" b="0" dirty="0">
              <a:solidFill>
                <a:srgbClr val="F8F8F2"/>
              </a:solidFill>
              <a:effectLst/>
              <a:latin typeface="Consolas" panose="020B0609020204030204" pitchFamily="49" charset="0"/>
            </a:endParaRPr>
          </a:p>
          <a:p>
            <a:r>
              <a:rPr lang="es-CO" sz="1100" b="0" dirty="0" err="1">
                <a:solidFill>
                  <a:srgbClr val="FF79C6"/>
                </a:solidFill>
                <a:effectLst/>
                <a:latin typeface="Consolas" panose="020B0609020204030204" pitchFamily="49" charset="0"/>
              </a:rPr>
              <a:t>const</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facExp</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a:t>
            </a:r>
            <a:r>
              <a:rPr lang="es-CO" sz="1100" b="0" i="1" dirty="0" err="1">
                <a:solidFill>
                  <a:srgbClr val="FFB86C"/>
                </a:solidFill>
                <a:effectLst/>
                <a:latin typeface="Consolas" panose="020B0609020204030204" pitchFamily="49" charset="0"/>
              </a:rPr>
              <a:t>pnum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multi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FFB86C"/>
                </a:solidFill>
                <a:effectLst/>
                <a:latin typeface="Consolas" panose="020B0609020204030204" pitchFamily="49" charset="0"/>
              </a:rPr>
              <a:t>pnum</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while</a:t>
            </a:r>
            <a:r>
              <a:rPr lang="es-CO" sz="1100" b="0" dirty="0">
                <a:solidFill>
                  <a:srgbClr val="F8F8F2"/>
                </a:solidFill>
                <a:effectLst/>
                <a:latin typeface="Consolas" panose="020B0609020204030204" pitchFamily="49" charset="0"/>
              </a:rPr>
              <a:t>(multi </a:t>
            </a:r>
            <a:r>
              <a:rPr lang="es-CO" sz="1100" b="0" dirty="0">
                <a:solidFill>
                  <a:srgbClr val="FF79C6"/>
                </a:solidFill>
                <a:effectLst/>
                <a:latin typeface="Consolas" panose="020B0609020204030204" pitchFamily="49" charset="0"/>
              </a:rPr>
              <a:t>&gt;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cont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fac</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endParaRPr lang="es-CO" sz="11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957829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FACTORIAL-FOR</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2742594864"/>
              </p:ext>
            </p:extLst>
          </p:nvPr>
        </p:nvGraphicFramePr>
        <p:xfrm>
          <a:off x="2560588" y="750066"/>
          <a:ext cx="3718292" cy="1845276"/>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El código calcula el factorial de un número dado y luego imprime el resultado en la consola del navegador utilizando </a:t>
                      </a:r>
                      <a:r>
                        <a:rPr lang="es-ES" sz="1100" dirty="0" err="1">
                          <a:solidFill>
                            <a:schemeClr val="bg1"/>
                          </a:solidFill>
                        </a:rPr>
                        <a:t>for</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err="1">
                          <a:solidFill>
                            <a:schemeClr val="bg1"/>
                          </a:solidFill>
                        </a:rPr>
                        <a:t>num</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con</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712045975"/>
                  </a:ext>
                </a:extLst>
              </a:tr>
              <a:tr h="312729">
                <a:tc>
                  <a:txBody>
                    <a:bodyPr/>
                    <a:lstStyle/>
                    <a:p>
                      <a:pPr algn="ctr"/>
                      <a:r>
                        <a:rPr lang="es-ES" sz="1050" dirty="0" err="1">
                          <a:solidFill>
                            <a:schemeClr val="bg1"/>
                          </a:solidFill>
                        </a:rPr>
                        <a:t>fac</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47086337"/>
                  </a:ext>
                </a:extLst>
              </a:tr>
            </a:tbl>
          </a:graphicData>
        </a:graphic>
      </p:graphicFrame>
      <p:pic>
        <p:nvPicPr>
          <p:cNvPr id="5" name="Imagen 4">
            <a:extLst>
              <a:ext uri="{FF2B5EF4-FFF2-40B4-BE49-F238E27FC236}">
                <a16:creationId xmlns:a16="http://schemas.microsoft.com/office/drawing/2014/main" id="{11645F52-B2BF-9E47-EDEB-CB350113001A}"/>
              </a:ext>
            </a:extLst>
          </p:cNvPr>
          <p:cNvPicPr>
            <a:picLocks noChangeAspect="1"/>
          </p:cNvPicPr>
          <p:nvPr/>
        </p:nvPicPr>
        <p:blipFill>
          <a:blip r:embed="rId3"/>
          <a:stretch>
            <a:fillRect/>
          </a:stretch>
        </p:blipFill>
        <p:spPr>
          <a:xfrm>
            <a:off x="2215827" y="2823917"/>
            <a:ext cx="4679243" cy="1996680"/>
          </a:xfrm>
          <a:prstGeom prst="rect">
            <a:avLst/>
          </a:prstGeom>
        </p:spPr>
      </p:pic>
    </p:spTree>
    <p:extLst>
      <p:ext uri="{BB962C8B-B14F-4D97-AF65-F5344CB8AC3E}">
        <p14:creationId xmlns:p14="http://schemas.microsoft.com/office/powerpoint/2010/main" val="2361909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05986" y="19871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ln>
                  <a:solidFill>
                    <a:sysClr val="windowText" lastClr="000000"/>
                  </a:solidFill>
                </a:ln>
                <a:solidFill>
                  <a:srgbClr val="70E242"/>
                </a:solidFill>
                <a:latin typeface="Passion One" panose="02000506080000020004" pitchFamily="2" charset="0"/>
              </a:rPr>
              <a:t>FUNCION: FACTORIAL-FOR</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3575041805"/>
              </p:ext>
            </p:extLst>
          </p:nvPr>
        </p:nvGraphicFramePr>
        <p:xfrm>
          <a:off x="630188" y="2128923"/>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Calcula el factorial del número </a:t>
                      </a:r>
                      <a:r>
                        <a:rPr lang="es-ES" sz="1100" dirty="0" err="1">
                          <a:solidFill>
                            <a:schemeClr val="bg1"/>
                          </a:solidFill>
                        </a:rPr>
                        <a:t>pnum</a:t>
                      </a:r>
                      <a:r>
                        <a:rPr lang="es-ES" sz="1100" dirty="0">
                          <a:solidFill>
                            <a:schemeClr val="bg1"/>
                          </a:solidFill>
                        </a:rPr>
                        <a:t> dado utilizando un bucle </a:t>
                      </a:r>
                      <a:r>
                        <a:rPr lang="es-ES" sz="1100" dirty="0" err="1">
                          <a:solidFill>
                            <a:schemeClr val="bg1"/>
                          </a:solidFill>
                        </a:rPr>
                        <a:t>for</a:t>
                      </a:r>
                      <a:r>
                        <a:rPr lang="es-ES" sz="1100" dirty="0">
                          <a:solidFill>
                            <a:schemeClr val="bg1"/>
                          </a:solidFill>
                        </a:rPr>
                        <a:t>. La variable </a:t>
                      </a:r>
                      <a:r>
                        <a:rPr lang="es-ES" sz="1100" dirty="0" err="1">
                          <a:solidFill>
                            <a:schemeClr val="bg1"/>
                          </a:solidFill>
                        </a:rPr>
                        <a:t>fact</a:t>
                      </a:r>
                      <a:r>
                        <a:rPr lang="es-ES" sz="1100" dirty="0">
                          <a:solidFill>
                            <a:schemeClr val="bg1"/>
                          </a:solidFill>
                        </a:rPr>
                        <a:t> se multiplica por cada número desde 1 hasta </a:t>
                      </a:r>
                      <a:r>
                        <a:rPr lang="es-ES" sz="1100" dirty="0" err="1">
                          <a:solidFill>
                            <a:schemeClr val="bg1"/>
                          </a:solidFill>
                        </a:rPr>
                        <a:t>pnum</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err="1">
                          <a:solidFill>
                            <a:schemeClr val="bg1"/>
                          </a:solidFill>
                        </a:rPr>
                        <a:t>fact</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47086337"/>
                  </a:ext>
                </a:extLst>
              </a:tr>
              <a:tr h="312729">
                <a:tc>
                  <a:txBody>
                    <a:bodyPr/>
                    <a:lstStyle/>
                    <a:p>
                      <a:pPr algn="ctr"/>
                      <a:r>
                        <a:rPr lang="es-ES" sz="1050" dirty="0">
                          <a:solidFill>
                            <a:schemeClr val="bg1"/>
                          </a:solidFill>
                        </a:rPr>
                        <a:t>con</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519248575"/>
                  </a:ext>
                </a:extLst>
              </a:tr>
            </a:tbl>
          </a:graphicData>
        </a:graphic>
      </p:graphicFrame>
      <p:graphicFrame>
        <p:nvGraphicFramePr>
          <p:cNvPr id="2" name="Tabla 4">
            <a:extLst>
              <a:ext uri="{FF2B5EF4-FFF2-40B4-BE49-F238E27FC236}">
                <a16:creationId xmlns:a16="http://schemas.microsoft.com/office/drawing/2014/main" id="{2A9D4C4B-2FDD-3A82-2403-E8B0BA0B9AB0}"/>
              </a:ext>
            </a:extLst>
          </p:cNvPr>
          <p:cNvGraphicFramePr>
            <a:graphicFrameLocks noGrp="1"/>
          </p:cNvGraphicFramePr>
          <p:nvPr>
            <p:extLst>
              <p:ext uri="{D42A27DB-BD31-4B8C-83A1-F6EECF244321}">
                <p14:modId xmlns:p14="http://schemas.microsoft.com/office/powerpoint/2010/main" val="3467507029"/>
              </p:ext>
            </p:extLst>
          </p:nvPr>
        </p:nvGraphicFramePr>
        <p:xfrm>
          <a:off x="4498246" y="2136180"/>
          <a:ext cx="3718292" cy="1468878"/>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Al igual que la función </a:t>
                      </a:r>
                      <a:r>
                        <a:rPr lang="es-ES" sz="1100" dirty="0" err="1">
                          <a:solidFill>
                            <a:schemeClr val="bg1"/>
                          </a:solidFill>
                        </a:rPr>
                        <a:t>fac</a:t>
                      </a:r>
                      <a:r>
                        <a:rPr lang="es-ES" sz="1100" dirty="0">
                          <a:solidFill>
                            <a:schemeClr val="bg1"/>
                          </a:solidFill>
                        </a:rPr>
                        <a:t>, calcula el factorial del número </a:t>
                      </a:r>
                      <a:r>
                        <a:rPr lang="es-ES" sz="1100" dirty="0" err="1">
                          <a:solidFill>
                            <a:schemeClr val="bg1"/>
                          </a:solidFill>
                        </a:rPr>
                        <a:t>pnum</a:t>
                      </a:r>
                      <a:r>
                        <a:rPr lang="es-ES" sz="1100" dirty="0">
                          <a:solidFill>
                            <a:schemeClr val="bg1"/>
                          </a:solidFill>
                        </a:rPr>
                        <a:t> dado utilizando un bucle </a:t>
                      </a:r>
                      <a:r>
                        <a:rPr lang="es-ES" sz="1100" dirty="0" err="1">
                          <a:solidFill>
                            <a:schemeClr val="bg1"/>
                          </a:solidFill>
                        </a:rPr>
                        <a:t>for</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err="1">
                          <a:solidFill>
                            <a:schemeClr val="bg1"/>
                          </a:solidFill>
                        </a:rPr>
                        <a:t>fact</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47086337"/>
                  </a:ext>
                </a:extLst>
              </a:tr>
              <a:tr h="312729">
                <a:tc>
                  <a:txBody>
                    <a:bodyPr/>
                    <a:lstStyle/>
                    <a:p>
                      <a:pPr algn="ctr"/>
                      <a:r>
                        <a:rPr lang="es-ES" sz="1050" dirty="0">
                          <a:solidFill>
                            <a:schemeClr val="bg1"/>
                          </a:solidFill>
                        </a:rPr>
                        <a:t>con</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870106710"/>
                  </a:ext>
                </a:extLst>
              </a:tr>
            </a:tbl>
          </a:graphicData>
        </a:graphic>
      </p:graphicFrame>
      <p:sp>
        <p:nvSpPr>
          <p:cNvPr id="3" name="Google Shape;2649;p41">
            <a:extLst>
              <a:ext uri="{FF2B5EF4-FFF2-40B4-BE49-F238E27FC236}">
                <a16:creationId xmlns:a16="http://schemas.microsoft.com/office/drawing/2014/main" id="{66A4133B-730F-8ECA-13A8-9AFCCE7DD6F9}"/>
              </a:ext>
            </a:extLst>
          </p:cNvPr>
          <p:cNvSpPr txBox="1">
            <a:spLocks/>
          </p:cNvSpPr>
          <p:nvPr/>
        </p:nvSpPr>
        <p:spPr>
          <a:xfrm>
            <a:off x="-1218788" y="147058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fac</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
        <p:nvSpPr>
          <p:cNvPr id="6" name="Google Shape;2649;p41">
            <a:extLst>
              <a:ext uri="{FF2B5EF4-FFF2-40B4-BE49-F238E27FC236}">
                <a16:creationId xmlns:a16="http://schemas.microsoft.com/office/drawing/2014/main" id="{C5B2BC90-B19C-CD71-1F10-39A943AB02B9}"/>
              </a:ext>
            </a:extLst>
          </p:cNvPr>
          <p:cNvSpPr txBox="1">
            <a:spLocks/>
          </p:cNvSpPr>
          <p:nvPr/>
        </p:nvSpPr>
        <p:spPr>
          <a:xfrm>
            <a:off x="2358984" y="1535901"/>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facExp</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85378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n>
                  <a:solidFill>
                    <a:sysClr val="windowText" lastClr="000000"/>
                  </a:solidFill>
                </a:ln>
                <a:solidFill>
                  <a:srgbClr val="70E242"/>
                </a:solidFill>
                <a:latin typeface="Passion One" panose="02000506080000020004" pitchFamily="2" charset="0"/>
              </a:rPr>
              <a:t>FUNCION: SUMA</a:t>
            </a:r>
            <a:endParaRPr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96863" y="59032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061314" y="629837"/>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12" name="CuadroTexto 11">
            <a:extLst>
              <a:ext uri="{FF2B5EF4-FFF2-40B4-BE49-F238E27FC236}">
                <a16:creationId xmlns:a16="http://schemas.microsoft.com/office/drawing/2014/main" id="{F2E7EB8C-982B-7ADF-43CE-F7BA4BDBC980}"/>
              </a:ext>
            </a:extLst>
          </p:cNvPr>
          <p:cNvSpPr txBox="1"/>
          <p:nvPr/>
        </p:nvSpPr>
        <p:spPr>
          <a:xfrm>
            <a:off x="4782312" y="1085374"/>
            <a:ext cx="8247888" cy="3754874"/>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resul</a:t>
            </a:r>
            <a:r>
              <a:rPr lang="es-CO" b="0" dirty="0">
                <a:solidFill>
                  <a:srgbClr val="F8F8F2"/>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pnumero1</a:t>
            </a:r>
            <a:r>
              <a:rPr lang="es-CO" b="0" dirty="0">
                <a:solidFill>
                  <a:srgbClr val="F8F8F2"/>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pnumero2</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numero1</a:t>
            </a:r>
            <a:r>
              <a:rPr lang="es-CO" b="0" dirty="0">
                <a:solidFill>
                  <a:srgbClr val="FF79C6"/>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pnumero1</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numero2</a:t>
            </a:r>
            <a:r>
              <a:rPr lang="es-CO" b="0" dirty="0">
                <a:solidFill>
                  <a:srgbClr val="FF79C6"/>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pnumero2</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resul</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resul</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numero1</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numero2;</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resul</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resulExp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pnumero1</a:t>
            </a:r>
            <a:r>
              <a:rPr lang="es-CO" b="0" dirty="0">
                <a:solidFill>
                  <a:srgbClr val="F8F8F2"/>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pnumero2</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numero1</a:t>
            </a:r>
            <a:r>
              <a:rPr lang="es-CO" b="0" dirty="0">
                <a:solidFill>
                  <a:srgbClr val="FF79C6"/>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pnumero1</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numero2</a:t>
            </a:r>
            <a:r>
              <a:rPr lang="es-CO" b="0" dirty="0">
                <a:solidFill>
                  <a:srgbClr val="FF79C6"/>
                </a:solidFill>
                <a:effectLst/>
                <a:latin typeface="Consolas" panose="020B0609020204030204" pitchFamily="49" charset="0"/>
              </a:rPr>
              <a:t>=</a:t>
            </a:r>
            <a:r>
              <a:rPr lang="es-CO" b="0" i="1" dirty="0">
                <a:solidFill>
                  <a:srgbClr val="FFB86C"/>
                </a:solidFill>
                <a:effectLst/>
                <a:latin typeface="Consolas" panose="020B0609020204030204" pitchFamily="49" charset="0"/>
              </a:rPr>
              <a:t>pnumero2</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resul</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resul</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numero1</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numero2;</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resul</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endParaRPr lang="es-CO" b="0" dirty="0">
              <a:solidFill>
                <a:srgbClr val="F8F8F2"/>
              </a:solidFill>
              <a:effectLst/>
              <a:latin typeface="Consolas" panose="020B0609020204030204" pitchFamily="49" charset="0"/>
            </a:endParaRPr>
          </a:p>
        </p:txBody>
      </p:sp>
      <p:sp>
        <p:nvSpPr>
          <p:cNvPr id="4" name="CuadroTexto 3">
            <a:extLst>
              <a:ext uri="{FF2B5EF4-FFF2-40B4-BE49-F238E27FC236}">
                <a16:creationId xmlns:a16="http://schemas.microsoft.com/office/drawing/2014/main" id="{3F979418-E31B-3C49-EEFC-C72433FB67A3}"/>
              </a:ext>
            </a:extLst>
          </p:cNvPr>
          <p:cNvSpPr txBox="1"/>
          <p:nvPr/>
        </p:nvSpPr>
        <p:spPr>
          <a:xfrm>
            <a:off x="713232" y="1046637"/>
            <a:ext cx="3858768" cy="3693319"/>
          </a:xfrm>
          <a:prstGeom prst="rect">
            <a:avLst/>
          </a:prstGeom>
          <a:noFill/>
        </p:spPr>
        <p:txBody>
          <a:bodyPr wrap="square">
            <a:spAutoFit/>
          </a:bodyPr>
          <a:lstStyle/>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DOCTYPE</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lang</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en</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charset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UTF-8</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name</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viewport</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content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width</a:t>
            </a:r>
            <a:r>
              <a:rPr lang="es-CO" sz="1200" b="0" dirty="0">
                <a:solidFill>
                  <a:srgbClr val="F1FA8C"/>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device-width</a:t>
            </a:r>
            <a:r>
              <a:rPr lang="es-CO" sz="1200" b="0" dirty="0">
                <a:solidFill>
                  <a:srgbClr val="F1FA8C"/>
                </a:solidFill>
                <a:effectLst/>
                <a:latin typeface="Consolas" panose="020B0609020204030204" pitchFamily="49" charset="0"/>
              </a:rPr>
              <a:t>, </a:t>
            </a:r>
            <a:r>
              <a:rPr lang="es-CO" sz="1200" b="0" dirty="0" err="1">
                <a:solidFill>
                  <a:srgbClr val="F1FA8C"/>
                </a:solidFill>
                <a:effectLst/>
                <a:latin typeface="Consolas" panose="020B0609020204030204" pitchFamily="49" charset="0"/>
              </a:rPr>
              <a:t>initial-scale</a:t>
            </a:r>
            <a:r>
              <a:rPr lang="es-CO" sz="1200" b="0" dirty="0">
                <a:solidFill>
                  <a:srgbClr val="F1FA8C"/>
                </a:solidFill>
                <a:effectLst/>
                <a:latin typeface="Consolas" panose="020B0609020204030204" pitchFamily="49" charset="0"/>
              </a:rPr>
              <a:t>=1.0</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&gt;operadores&lt;/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src</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./2F.js</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numero1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15</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numero2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5</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console.</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la suma de </a:t>
            </a:r>
            <a:r>
              <a:rPr lang="es-CO" sz="1200" b="0" dirty="0">
                <a:solidFill>
                  <a:srgbClr val="E9F284"/>
                </a:solidFill>
                <a:effectLst/>
                <a:latin typeface="Consolas" panose="020B0609020204030204" pitchFamily="49" charset="0"/>
              </a:rPr>
              <a:t>"</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numero1</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 </a:t>
            </a:r>
            <a:r>
              <a:rPr lang="es-CO" sz="1200" b="0" dirty="0">
                <a:solidFill>
                  <a:srgbClr val="E9F284"/>
                </a:solidFill>
                <a:effectLst/>
                <a:latin typeface="Consolas" panose="020B0609020204030204" pitchFamily="49" charset="0"/>
              </a:rPr>
              <a:t>"</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numero2</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 </a:t>
            </a:r>
            <a:r>
              <a:rPr lang="es-CO" sz="1200" b="0" dirty="0">
                <a:solidFill>
                  <a:srgbClr val="E9F284"/>
                </a:solidFill>
                <a:effectLst/>
                <a:latin typeface="Consolas" panose="020B0609020204030204" pitchFamily="49" charset="0"/>
              </a:rPr>
              <a:t>"</a:t>
            </a:r>
            <a:r>
              <a:rPr lang="es-CO" sz="1200" b="0" dirty="0">
                <a:solidFill>
                  <a:srgbClr val="FF79C6"/>
                </a:solidFill>
                <a:effectLst/>
                <a:latin typeface="Consolas" panose="020B0609020204030204" pitchFamily="49" charset="0"/>
              </a:rPr>
              <a:t>+</a:t>
            </a:r>
            <a:r>
              <a:rPr lang="es-CO" sz="1200" b="0" dirty="0" err="1">
                <a:solidFill>
                  <a:srgbClr val="50FA7B"/>
                </a:solidFill>
                <a:effectLst/>
                <a:latin typeface="Consolas" panose="020B0609020204030204" pitchFamily="49" charset="0"/>
              </a:rPr>
              <a:t>resul</a:t>
            </a:r>
            <a:r>
              <a:rPr lang="es-CO" sz="1200" b="0" dirty="0">
                <a:solidFill>
                  <a:srgbClr val="F8F8F2"/>
                </a:solidFill>
                <a:effectLst/>
                <a:latin typeface="Consolas" panose="020B0609020204030204" pitchFamily="49" charset="0"/>
              </a:rPr>
              <a:t>(</a:t>
            </a:r>
            <a:r>
              <a:rPr lang="es-CO" sz="1200" b="0" dirty="0">
                <a:solidFill>
                  <a:srgbClr val="BD93F9"/>
                </a:solidFill>
                <a:effectLst/>
                <a:latin typeface="Consolas" panose="020B0609020204030204" pitchFamily="49" charset="0"/>
              </a:rPr>
              <a:t>15</a:t>
            </a:r>
            <a:r>
              <a:rPr lang="es-CO" sz="1200" b="0" dirty="0">
                <a:solidFill>
                  <a:srgbClr val="F8F8F2"/>
                </a:solidFill>
                <a:effectLst/>
                <a:latin typeface="Consolas" panose="020B0609020204030204" pitchFamily="49" charset="0"/>
              </a:rPr>
              <a:t>,</a:t>
            </a:r>
            <a:r>
              <a:rPr lang="es-CO" sz="1200" b="0" dirty="0">
                <a:solidFill>
                  <a:srgbClr val="BD93F9"/>
                </a:solidFill>
                <a:effectLst/>
                <a:latin typeface="Consolas" panose="020B0609020204030204" pitchFamily="49" charset="0"/>
              </a:rPr>
              <a:t>5</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13007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FACTORIAL-FOR</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4D94CB90-4DC0-5D1F-EF3B-49AFE8667336}"/>
              </a:ext>
            </a:extLst>
          </p:cNvPr>
          <p:cNvSpPr txBox="1"/>
          <p:nvPr/>
        </p:nvSpPr>
        <p:spPr>
          <a:xfrm>
            <a:off x="698158" y="1050315"/>
            <a:ext cx="3886199" cy="3970318"/>
          </a:xfrm>
          <a:prstGeom prst="rect">
            <a:avLst/>
          </a:prstGeom>
          <a:noFill/>
        </p:spPr>
        <p:txBody>
          <a:bodyPr wrap="square">
            <a:spAutoFit/>
          </a:bodyPr>
          <a:lstStyle/>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DOCTYPE</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lang</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en</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charset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UTF-8</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meta</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name</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viewport</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content</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err="1">
                <a:solidFill>
                  <a:srgbClr val="F1FA8C"/>
                </a:solidFill>
                <a:effectLst/>
                <a:latin typeface="Consolas" panose="020B0609020204030204" pitchFamily="49" charset="0"/>
              </a:rPr>
              <a:t>width</a:t>
            </a:r>
            <a:r>
              <a:rPr lang="es-CO" b="0" dirty="0">
                <a:solidFill>
                  <a:srgbClr val="F1FA8C"/>
                </a:solidFill>
                <a:effectLst/>
                <a:latin typeface="Consolas" panose="020B0609020204030204" pitchFamily="49" charset="0"/>
              </a:rPr>
              <a:t>=</a:t>
            </a:r>
            <a:r>
              <a:rPr lang="es-CO" b="0" dirty="0" err="1">
                <a:solidFill>
                  <a:srgbClr val="F1FA8C"/>
                </a:solidFill>
                <a:effectLst/>
                <a:latin typeface="Consolas" panose="020B0609020204030204" pitchFamily="49" charset="0"/>
              </a:rPr>
              <a:t>device-width</a:t>
            </a:r>
            <a:r>
              <a:rPr lang="es-CO" b="0" dirty="0">
                <a:solidFill>
                  <a:srgbClr val="F1FA8C"/>
                </a:solidFill>
                <a:effectLst/>
                <a:latin typeface="Consolas" panose="020B0609020204030204" pitchFamily="49" charset="0"/>
              </a:rPr>
              <a:t>, </a:t>
            </a:r>
            <a:r>
              <a:rPr lang="es-CO" b="0" dirty="0" err="1">
                <a:solidFill>
                  <a:srgbClr val="F1FA8C"/>
                </a:solidFill>
                <a:effectLst/>
                <a:latin typeface="Consolas" panose="020B0609020204030204" pitchFamily="49" charset="0"/>
              </a:rPr>
              <a:t>initial-scale</a:t>
            </a:r>
            <a:r>
              <a:rPr lang="es-CO" b="0" dirty="0">
                <a:solidFill>
                  <a:srgbClr val="F1FA8C"/>
                </a:solidFill>
                <a:effectLst/>
                <a:latin typeface="Consolas" panose="020B0609020204030204" pitchFamily="49" charset="0"/>
              </a:rPr>
              <a:t>=1.0</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a:t>
            </a:r>
            <a:r>
              <a:rPr lang="es-CO" b="0" dirty="0" err="1">
                <a:solidFill>
                  <a:srgbClr val="F8F8F2"/>
                </a:solidFill>
                <a:effectLst/>
                <a:latin typeface="Consolas" panose="020B0609020204030204" pitchFamily="49" charset="0"/>
              </a:rPr>
              <a:t>Document</a:t>
            </a:r>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title</a:t>
            </a:r>
            <a:r>
              <a:rPr lang="es-CO" b="0" dirty="0">
                <a:solidFill>
                  <a:srgbClr val="F8F8F2"/>
                </a:solidFill>
                <a:effectLst/>
                <a:latin typeface="Consolas" panose="020B0609020204030204" pitchFamily="49" charset="0"/>
              </a:rPr>
              <a:t>&gt;&lt;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 </a:t>
            </a:r>
            <a:r>
              <a:rPr lang="es-CO" b="0" i="1" dirty="0" err="1">
                <a:solidFill>
                  <a:srgbClr val="50FA7B"/>
                </a:solidFill>
                <a:effectLst/>
                <a:latin typeface="Consolas" panose="020B0609020204030204" pitchFamily="49" charset="0"/>
              </a:rPr>
              <a:t>src</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JS21.js</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&gt;&lt;/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a:solidFill>
                  <a:srgbClr val="FF79C6"/>
                </a:solidFill>
                <a:effectLst/>
                <a:latin typeface="Consolas" panose="020B0609020204030204" pitchFamily="49" charset="0"/>
              </a:rPr>
              <a:t>head</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num</a:t>
            </a:r>
            <a:r>
              <a:rPr lang="es-CO" b="0" dirty="0">
                <a:solidFill>
                  <a:srgbClr val="F8F8F2"/>
                </a:solidFill>
                <a:effectLst/>
                <a:latin typeface="Consolas" panose="020B0609020204030204" pitchFamily="49" charset="0"/>
              </a:rPr>
              <a:t>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7</a:t>
            </a:r>
            <a:endParaRPr lang="es-CO" b="0" dirty="0">
              <a:solidFill>
                <a:srgbClr val="F8F8F2"/>
              </a:solidFill>
              <a:effectLst/>
              <a:latin typeface="Consolas" panose="020B0609020204030204" pitchFamily="49" charset="0"/>
            </a:endParaRP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a:t>
            </a:r>
            <a:r>
              <a:rPr lang="es-CO" b="0" dirty="0" err="1">
                <a:solidFill>
                  <a:srgbClr val="F8F8F2"/>
                </a:solidFill>
                <a:effectLst/>
                <a:latin typeface="Consolas" panose="020B0609020204030204" pitchFamily="49" charset="0"/>
              </a:rPr>
              <a:t>fact</a:t>
            </a:r>
            <a:r>
              <a:rPr lang="es-CO" b="0" dirty="0">
                <a:solidFill>
                  <a:srgbClr val="F8F8F2"/>
                </a:solidFill>
                <a:effectLst/>
                <a:latin typeface="Consolas" panose="020B0609020204030204" pitchFamily="49" charset="0"/>
              </a:rPr>
              <a:t> </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fac</a:t>
            </a:r>
            <a:r>
              <a:rPr lang="es-CO" b="0" dirty="0">
                <a:solidFill>
                  <a:srgbClr val="F8F8F2"/>
                </a:solidFill>
                <a:effectLst/>
                <a:latin typeface="Consolas" panose="020B0609020204030204" pitchFamily="49" charset="0"/>
              </a:rPr>
              <a:t>(</a:t>
            </a:r>
            <a:r>
              <a:rPr lang="es-CO" b="0" dirty="0" err="1">
                <a:solidFill>
                  <a:srgbClr val="F8F8F2"/>
                </a:solidFill>
                <a:effectLst/>
                <a:latin typeface="Consolas" panose="020B0609020204030204" pitchFamily="49" charset="0"/>
              </a:rPr>
              <a:t>num</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a:solidFill>
                  <a:srgbClr val="BD93F9"/>
                </a:solidFill>
                <a:effectLst/>
                <a:latin typeface="Consolas" panose="020B0609020204030204" pitchFamily="49" charset="0"/>
              </a:rPr>
              <a:t>console</a:t>
            </a:r>
            <a:r>
              <a:rPr lang="es-CO" b="0" dirty="0">
                <a:solidFill>
                  <a:srgbClr val="F8F8F2"/>
                </a:solidFill>
                <a:effectLst/>
                <a:latin typeface="Consolas" panose="020B0609020204030204" pitchFamily="49" charset="0"/>
              </a:rPr>
              <a:t>.</a:t>
            </a:r>
            <a:r>
              <a:rPr lang="es-CO" b="0" dirty="0">
                <a:solidFill>
                  <a:srgbClr val="50FA7B"/>
                </a:solidFill>
                <a:effectLst/>
                <a:latin typeface="Consolas" panose="020B0609020204030204" pitchFamily="49" charset="0"/>
              </a:rPr>
              <a:t>log</a:t>
            </a:r>
            <a:r>
              <a:rPr lang="es-CO" b="0" dirty="0">
                <a:solidFill>
                  <a:srgbClr val="F8F8F2"/>
                </a:solidFill>
                <a:effectLst/>
                <a:latin typeface="Consolas" panose="020B0609020204030204" pitchFamily="49" charset="0"/>
              </a:rPr>
              <a:t>(</a:t>
            </a:r>
            <a:r>
              <a:rPr lang="es-CO" b="0" dirty="0" err="1">
                <a:solidFill>
                  <a:srgbClr val="F8F8F2"/>
                </a:solidFill>
                <a:effectLst/>
                <a:latin typeface="Consolas" panose="020B0609020204030204" pitchFamily="49" charset="0"/>
              </a:rPr>
              <a:t>fact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&lt;/</a:t>
            </a:r>
            <a:r>
              <a:rPr lang="es-CO" b="0" dirty="0">
                <a:solidFill>
                  <a:srgbClr val="FF79C6"/>
                </a:solidFill>
                <a:effectLst/>
                <a:latin typeface="Consolas" panose="020B0609020204030204" pitchFamily="49" charset="0"/>
              </a:rPr>
              <a:t>script</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body</a:t>
            </a:r>
            <a:r>
              <a:rPr lang="es-CO" b="0" dirty="0">
                <a:solidFill>
                  <a:srgbClr val="F8F8F2"/>
                </a:solidFill>
                <a:effectLst/>
                <a:latin typeface="Consolas" panose="020B0609020204030204" pitchFamily="49" charset="0"/>
              </a:rPr>
              <a:t>&gt;</a:t>
            </a:r>
          </a:p>
          <a:p>
            <a:r>
              <a:rPr lang="es-CO" b="0" dirty="0">
                <a:solidFill>
                  <a:srgbClr val="F8F8F2"/>
                </a:solidFill>
                <a:effectLst/>
                <a:latin typeface="Consolas" panose="020B0609020204030204" pitchFamily="49" charset="0"/>
              </a:rPr>
              <a:t>&lt;/</a:t>
            </a:r>
            <a:r>
              <a:rPr lang="es-CO" b="0" dirty="0" err="1">
                <a:solidFill>
                  <a:srgbClr val="FF79C6"/>
                </a:solidFill>
                <a:effectLst/>
                <a:latin typeface="Consolas" panose="020B0609020204030204" pitchFamily="49" charset="0"/>
              </a:rPr>
              <a:t>html</a:t>
            </a:r>
            <a:r>
              <a:rPr lang="es-CO"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015ABFA7-9DB5-3C99-9AAF-A6AE7FDF8F0E}"/>
              </a:ext>
            </a:extLst>
          </p:cNvPr>
          <p:cNvSpPr txBox="1"/>
          <p:nvPr/>
        </p:nvSpPr>
        <p:spPr>
          <a:xfrm>
            <a:off x="4683211" y="1170104"/>
            <a:ext cx="8254312" cy="4062651"/>
          </a:xfrm>
          <a:prstGeom prst="rect">
            <a:avLst/>
          </a:prstGeom>
          <a:noFill/>
        </p:spPr>
        <p:txBody>
          <a:bodyPr wrap="square">
            <a:spAutoFit/>
          </a:bodyPr>
          <a:lstStyle/>
          <a:p>
            <a:r>
              <a:rPr lang="es-CO" sz="1200" b="0" dirty="0" err="1">
                <a:solidFill>
                  <a:srgbClr val="FF79C6"/>
                </a:solidFill>
                <a:effectLst/>
                <a:latin typeface="Consolas" panose="020B0609020204030204" pitchFamily="49" charset="0"/>
              </a:rPr>
              <a:t>function</a:t>
            </a:r>
            <a:r>
              <a:rPr lang="es-CO" sz="1200" b="0" dirty="0">
                <a:solidFill>
                  <a:srgbClr val="F8F8F2"/>
                </a:solidFill>
                <a:effectLst/>
                <a:latin typeface="Consolas" panose="020B0609020204030204" pitchFamily="49" charset="0"/>
              </a:rPr>
              <a:t> </a:t>
            </a:r>
            <a:r>
              <a:rPr lang="es-CO" sz="1200" b="0" dirty="0" err="1">
                <a:solidFill>
                  <a:srgbClr val="50FA7B"/>
                </a:solidFill>
                <a:effectLst/>
                <a:latin typeface="Consolas" panose="020B0609020204030204" pitchFamily="49" charset="0"/>
              </a:rPr>
              <a:t>fac</a:t>
            </a:r>
            <a:r>
              <a:rPr lang="es-CO" sz="1200" b="0" dirty="0">
                <a:solidFill>
                  <a:srgbClr val="F8F8F2"/>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pnum</a:t>
            </a:r>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1</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for</a:t>
            </a:r>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con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1</a:t>
            </a:r>
            <a:r>
              <a:rPr lang="es-CO" sz="1200" b="0" dirty="0">
                <a:solidFill>
                  <a:srgbClr val="F8F8F2"/>
                </a:solidFill>
                <a:effectLst/>
                <a:latin typeface="Consolas" panose="020B0609020204030204" pitchFamily="49" charset="0"/>
              </a:rPr>
              <a:t>; con </a:t>
            </a:r>
            <a:r>
              <a:rPr lang="es-CO" sz="1200" b="0" dirty="0">
                <a:solidFill>
                  <a:srgbClr val="FF79C6"/>
                </a:solidFill>
                <a:effectLst/>
                <a:latin typeface="Consolas" panose="020B0609020204030204" pitchFamily="49" charset="0"/>
              </a:rPr>
              <a:t>&lt;=</a:t>
            </a:r>
            <a:r>
              <a:rPr lang="es-CO" sz="1200" b="0" dirty="0">
                <a:solidFill>
                  <a:srgbClr val="F8F8F2"/>
                </a:solidFill>
                <a:effectLst/>
                <a:latin typeface="Consolas" panose="020B0609020204030204" pitchFamily="49" charset="0"/>
              </a:rPr>
              <a:t> </a:t>
            </a:r>
            <a:r>
              <a:rPr lang="es-CO" sz="1200" b="0" i="1" dirty="0" err="1">
                <a:solidFill>
                  <a:srgbClr val="FFB86C"/>
                </a:solidFill>
                <a:effectLst/>
                <a:latin typeface="Consolas" panose="020B0609020204030204" pitchFamily="49" charset="0"/>
              </a:rPr>
              <a:t>pnum</a:t>
            </a:r>
            <a:r>
              <a:rPr lang="es-CO" sz="1200" b="0" dirty="0">
                <a:solidFill>
                  <a:srgbClr val="F8F8F2"/>
                </a:solidFill>
                <a:effectLst/>
                <a:latin typeface="Consolas" panose="020B0609020204030204" pitchFamily="49" charset="0"/>
              </a:rPr>
              <a:t>; con</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con;</a:t>
            </a:r>
          </a:p>
          <a:p>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console</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a:t>
            </a:r>
          </a:p>
          <a:p>
            <a:br>
              <a:rPr lang="es-CO" sz="1200" b="0" dirty="0">
                <a:solidFill>
                  <a:srgbClr val="F8F8F2"/>
                </a:solidFill>
                <a:effectLst/>
                <a:latin typeface="Consolas" panose="020B0609020204030204" pitchFamily="49" charset="0"/>
              </a:rPr>
            </a:br>
            <a:br>
              <a:rPr lang="es-CO" sz="1200" b="0" dirty="0">
                <a:solidFill>
                  <a:srgbClr val="F8F8F2"/>
                </a:solidFill>
                <a:effectLst/>
                <a:latin typeface="Consolas" panose="020B0609020204030204" pitchFamily="49" charset="0"/>
              </a:rPr>
            </a:br>
            <a:r>
              <a:rPr lang="es-CO" sz="1200" b="0" dirty="0">
                <a:solidFill>
                  <a:srgbClr val="6272A4"/>
                </a:solidFill>
                <a:effectLst/>
                <a:latin typeface="Consolas" panose="020B0609020204030204" pitchFamily="49" charset="0"/>
              </a:rPr>
              <a:t>// Como </a:t>
            </a:r>
            <a:r>
              <a:rPr lang="es-CO" sz="1200" b="0" dirty="0" err="1">
                <a:solidFill>
                  <a:srgbClr val="6272A4"/>
                </a:solidFill>
                <a:effectLst/>
                <a:latin typeface="Consolas" panose="020B0609020204030204" pitchFamily="49" charset="0"/>
              </a:rPr>
              <a:t>Exp</a:t>
            </a:r>
            <a:endParaRPr lang="es-CO" sz="1200" b="0" dirty="0">
              <a:solidFill>
                <a:srgbClr val="F8F8F2"/>
              </a:solidFill>
              <a:effectLst/>
              <a:latin typeface="Consolas" panose="020B0609020204030204" pitchFamily="49" charset="0"/>
            </a:endParaRPr>
          </a:p>
          <a:p>
            <a:r>
              <a:rPr lang="es-CO" sz="1200" b="0" dirty="0" err="1">
                <a:solidFill>
                  <a:srgbClr val="FF79C6"/>
                </a:solidFill>
                <a:effectLst/>
                <a:latin typeface="Consolas" panose="020B0609020204030204" pitchFamily="49" charset="0"/>
              </a:rPr>
              <a:t>const</a:t>
            </a:r>
            <a:r>
              <a:rPr lang="es-CO" sz="1200" b="0" dirty="0">
                <a:solidFill>
                  <a:srgbClr val="F8F8F2"/>
                </a:solidFill>
                <a:effectLst/>
                <a:latin typeface="Consolas" panose="020B0609020204030204" pitchFamily="49" charset="0"/>
              </a:rPr>
              <a:t> </a:t>
            </a:r>
            <a:r>
              <a:rPr lang="es-CO" sz="1200" b="0" dirty="0" err="1">
                <a:solidFill>
                  <a:srgbClr val="50FA7B"/>
                </a:solidFill>
                <a:effectLst/>
                <a:latin typeface="Consolas" panose="020B0609020204030204" pitchFamily="49" charset="0"/>
              </a:rPr>
              <a:t>facExp</a:t>
            </a:r>
            <a:r>
              <a:rPr lang="es-CO" sz="1200" b="0" dirty="0">
                <a:solidFill>
                  <a:srgbClr val="FF79C6"/>
                </a:solidFill>
                <a:effectLst/>
                <a:latin typeface="Consolas" panose="020B0609020204030204" pitchFamily="49" charset="0"/>
              </a:rPr>
              <a:t>=</a:t>
            </a:r>
            <a:r>
              <a:rPr lang="es-CO" sz="1200" b="0" dirty="0" err="1">
                <a:solidFill>
                  <a:srgbClr val="FF79C6"/>
                </a:solidFill>
                <a:effectLst/>
                <a:latin typeface="Consolas" panose="020B0609020204030204" pitchFamily="49" charset="0"/>
              </a:rPr>
              <a:t>function</a:t>
            </a:r>
            <a:r>
              <a:rPr lang="es-CO" sz="1200" b="0" dirty="0">
                <a:solidFill>
                  <a:srgbClr val="F8F8F2"/>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pnum</a:t>
            </a:r>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1</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for</a:t>
            </a:r>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con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1</a:t>
            </a:r>
            <a:r>
              <a:rPr lang="es-CO" sz="1200" b="0" dirty="0">
                <a:solidFill>
                  <a:srgbClr val="F8F8F2"/>
                </a:solidFill>
                <a:effectLst/>
                <a:latin typeface="Consolas" panose="020B0609020204030204" pitchFamily="49" charset="0"/>
              </a:rPr>
              <a:t>; con </a:t>
            </a:r>
            <a:r>
              <a:rPr lang="es-CO" sz="1200" b="0" dirty="0">
                <a:solidFill>
                  <a:srgbClr val="FF79C6"/>
                </a:solidFill>
                <a:effectLst/>
                <a:latin typeface="Consolas" panose="020B0609020204030204" pitchFamily="49" charset="0"/>
              </a:rPr>
              <a:t>&lt;=</a:t>
            </a:r>
            <a:r>
              <a:rPr lang="es-CO" sz="1200" b="0" dirty="0">
                <a:solidFill>
                  <a:srgbClr val="F8F8F2"/>
                </a:solidFill>
                <a:effectLst/>
                <a:latin typeface="Consolas" panose="020B0609020204030204" pitchFamily="49" charset="0"/>
              </a:rPr>
              <a:t> </a:t>
            </a:r>
            <a:r>
              <a:rPr lang="es-CO" sz="1200" b="0" i="1" dirty="0" err="1">
                <a:solidFill>
                  <a:srgbClr val="FFB86C"/>
                </a:solidFill>
                <a:effectLst/>
                <a:latin typeface="Consolas" panose="020B0609020204030204" pitchFamily="49" charset="0"/>
              </a:rPr>
              <a:t>pnum</a:t>
            </a:r>
            <a:r>
              <a:rPr lang="es-CO" sz="1200" b="0" dirty="0">
                <a:solidFill>
                  <a:srgbClr val="F8F8F2"/>
                </a:solidFill>
                <a:effectLst/>
                <a:latin typeface="Consolas" panose="020B0609020204030204" pitchFamily="49" charset="0"/>
              </a:rPr>
              <a:t>; con</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con;</a:t>
            </a:r>
          </a:p>
          <a:p>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console</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a:t>
            </a:r>
            <a:r>
              <a:rPr lang="es-CO" sz="1200" b="0" dirty="0" err="1">
                <a:solidFill>
                  <a:srgbClr val="F8F8F2"/>
                </a:solidFill>
                <a:effectLst/>
                <a:latin typeface="Consolas" panose="020B0609020204030204" pitchFamily="49" charset="0"/>
              </a:rPr>
              <a:t>fact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a:t>
            </a:r>
          </a:p>
          <a:p>
            <a:br>
              <a:rPr lang="es-CO" sz="1200" b="0" dirty="0">
                <a:solidFill>
                  <a:srgbClr val="F8F8F2"/>
                </a:solidFill>
                <a:effectLst/>
                <a:latin typeface="Consolas" panose="020B0609020204030204" pitchFamily="49" charset="0"/>
              </a:rPr>
            </a:br>
            <a:endParaRPr lang="es-CO"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076822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79138" y="223098"/>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CONTAR Y DECIR SI ES PAR O IMPAR-WHILE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CDB55B6F-9C8C-E462-A916-734A939BCD95}"/>
              </a:ext>
            </a:extLst>
          </p:cNvPr>
          <p:cNvGraphicFramePr>
            <a:graphicFrameLocks noGrp="1"/>
          </p:cNvGraphicFramePr>
          <p:nvPr>
            <p:extLst>
              <p:ext uri="{D42A27DB-BD31-4B8C-83A1-F6EECF244321}">
                <p14:modId xmlns:p14="http://schemas.microsoft.com/office/powerpoint/2010/main" val="3887478195"/>
              </p:ext>
            </p:extLst>
          </p:nvPr>
        </p:nvGraphicFramePr>
        <p:xfrm>
          <a:off x="821776" y="1897276"/>
          <a:ext cx="3547604" cy="128233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Verifica si el número </a:t>
                      </a:r>
                      <a:r>
                        <a:rPr lang="es-ES" sz="1100" dirty="0" err="1">
                          <a:solidFill>
                            <a:schemeClr val="bg1"/>
                          </a:solidFill>
                        </a:rPr>
                        <a:t>pinicio</a:t>
                      </a:r>
                      <a:r>
                        <a:rPr lang="es-ES" sz="1100" dirty="0">
                          <a:solidFill>
                            <a:schemeClr val="bg1"/>
                          </a:solidFill>
                        </a:rPr>
                        <a:t> es par o impar. Si el resto de dividir inicio entre 2 es igual a 0, devuelve el mensaje "es par", de lo contrario, devuelve "es impar".</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5" name="Tabla 4">
            <a:extLst>
              <a:ext uri="{FF2B5EF4-FFF2-40B4-BE49-F238E27FC236}">
                <a16:creationId xmlns:a16="http://schemas.microsoft.com/office/drawing/2014/main" id="{30AF0009-EA5C-7B49-62E5-73DBE2EA5C93}"/>
              </a:ext>
            </a:extLst>
          </p:cNvPr>
          <p:cNvGraphicFramePr>
            <a:graphicFrameLocks noGrp="1"/>
          </p:cNvGraphicFramePr>
          <p:nvPr>
            <p:extLst>
              <p:ext uri="{D42A27DB-BD31-4B8C-83A1-F6EECF244321}">
                <p14:modId xmlns:p14="http://schemas.microsoft.com/office/powerpoint/2010/main" val="256771142"/>
              </p:ext>
            </p:extLst>
          </p:nvPr>
        </p:nvGraphicFramePr>
        <p:xfrm>
          <a:off x="4776919" y="1933561"/>
          <a:ext cx="3547604" cy="109728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Al igual que la función con, verifica si el número </a:t>
                      </a:r>
                      <a:r>
                        <a:rPr lang="es-ES" sz="1100" dirty="0" err="1">
                          <a:solidFill>
                            <a:schemeClr val="bg1"/>
                          </a:solidFill>
                        </a:rPr>
                        <a:t>pinicio</a:t>
                      </a:r>
                      <a:r>
                        <a:rPr lang="es-ES" sz="1100" dirty="0">
                          <a:solidFill>
                            <a:schemeClr val="bg1"/>
                          </a:solidFill>
                        </a:rPr>
                        <a:t> es par o impar y devuelve un mensaje correspondiente. </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B9764188-EB62-C7A5-1EFF-065E12D2F4EE}"/>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con </a:t>
            </a:r>
            <a:endParaRPr lang="es-ES" sz="3200" dirty="0">
              <a:ln>
                <a:solidFill>
                  <a:sysClr val="windowText" lastClr="000000"/>
                </a:solidFill>
              </a:ln>
              <a:solidFill>
                <a:srgbClr val="70E242"/>
              </a:solidFill>
              <a:latin typeface="Passion One" panose="02000506080000020004" pitchFamily="2" charset="0"/>
            </a:endParaRPr>
          </a:p>
        </p:txBody>
      </p:sp>
      <p:sp>
        <p:nvSpPr>
          <p:cNvPr id="7" name="Google Shape;2649;p41">
            <a:extLst>
              <a:ext uri="{FF2B5EF4-FFF2-40B4-BE49-F238E27FC236}">
                <a16:creationId xmlns:a16="http://schemas.microsoft.com/office/drawing/2014/main" id="{16121EB5-02FE-E571-08EF-E0876B7874DE}"/>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conExp</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57316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579138" y="223098"/>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CONTAR Y DECIR SI ES PAR O IMPAR-WHILE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2621548" y="823218"/>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El código cuenta desde uno hasta el número cuatro y dice cuales son pares e impares utilizando un bucle </a:t>
                      </a:r>
                      <a:r>
                        <a:rPr lang="es-ES" sz="1100" dirty="0" err="1">
                          <a:solidFill>
                            <a:schemeClr val="bg1"/>
                          </a:solidFill>
                        </a:rPr>
                        <a:t>while</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bl>
          </a:graphicData>
        </a:graphic>
      </p:graphicFrame>
      <p:pic>
        <p:nvPicPr>
          <p:cNvPr id="3" name="Imagen 2">
            <a:extLst>
              <a:ext uri="{FF2B5EF4-FFF2-40B4-BE49-F238E27FC236}">
                <a16:creationId xmlns:a16="http://schemas.microsoft.com/office/drawing/2014/main" id="{056F6E93-3F24-0D7E-EB71-7605407C9D49}"/>
              </a:ext>
            </a:extLst>
          </p:cNvPr>
          <p:cNvPicPr>
            <a:picLocks noChangeAspect="1"/>
          </p:cNvPicPr>
          <p:nvPr/>
        </p:nvPicPr>
        <p:blipFill>
          <a:blip r:embed="rId3"/>
          <a:stretch>
            <a:fillRect/>
          </a:stretch>
        </p:blipFill>
        <p:spPr>
          <a:xfrm>
            <a:off x="1520165" y="2431175"/>
            <a:ext cx="5811061" cy="2524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68022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CONTAR Y DECIR SI ES PAR O IMPAR-WHILE</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20634861-DEAD-E517-5165-EF205281BB8E}"/>
              </a:ext>
            </a:extLst>
          </p:cNvPr>
          <p:cNvSpPr txBox="1"/>
          <p:nvPr/>
        </p:nvSpPr>
        <p:spPr>
          <a:xfrm>
            <a:off x="612648" y="965151"/>
            <a:ext cx="4617720" cy="4131900"/>
          </a:xfrm>
          <a:prstGeom prst="rect">
            <a:avLst/>
          </a:prstGeom>
          <a:noFill/>
        </p:spPr>
        <p:txBody>
          <a:bodyPr wrap="square">
            <a:spAutoFit/>
          </a:bodyPr>
          <a:lstStyle/>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DOCTYPE</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lang</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charset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UTF-8</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name</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viewport</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content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width</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device-width</a:t>
            </a:r>
            <a:r>
              <a:rPr lang="es-CO" sz="1050" b="0" dirty="0">
                <a:solidFill>
                  <a:srgbClr val="F1FA8C"/>
                </a:solidFill>
                <a:effectLst/>
                <a:latin typeface="Consolas" panose="020B0609020204030204" pitchFamily="49" charset="0"/>
              </a:rPr>
              <a:t>, </a:t>
            </a:r>
            <a:r>
              <a:rPr lang="es-CO" sz="1050" b="0" dirty="0" err="1">
                <a:solidFill>
                  <a:srgbClr val="F1FA8C"/>
                </a:solidFill>
                <a:effectLst/>
                <a:latin typeface="Consolas" panose="020B0609020204030204" pitchFamily="49" charset="0"/>
              </a:rPr>
              <a:t>initial-scale</a:t>
            </a:r>
            <a:r>
              <a:rPr lang="es-CO" sz="1050" b="0" dirty="0">
                <a:solidFill>
                  <a:srgbClr val="F1FA8C"/>
                </a:solidFill>
                <a:effectLst/>
                <a:latin typeface="Consolas" panose="020B0609020204030204" pitchFamily="49" charset="0"/>
              </a:rPr>
              <a:t>=1.0</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&gt;contar y cual es par e impar&lt;/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src</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./18F.js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inicio</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0</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fin</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4</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while</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&lt;</a:t>
            </a:r>
            <a:r>
              <a:rPr lang="es-CO" sz="1050" b="0" dirty="0">
                <a:solidFill>
                  <a:srgbClr val="F8F8F2"/>
                </a:solidFill>
                <a:effectLst/>
                <a:latin typeface="Consolas" panose="020B0609020204030204" pitchFamily="49" charset="0"/>
              </a:rPr>
              <a:t>fin){</a:t>
            </a:r>
          </a:p>
          <a:p>
            <a:r>
              <a:rPr lang="es-CO" sz="1050" b="0" dirty="0">
                <a:solidFill>
                  <a:srgbClr val="F8F8F2"/>
                </a:solidFill>
                <a:effectLst/>
                <a:latin typeface="Consolas" panose="020B0609020204030204" pitchFamily="49" charset="0"/>
              </a:rPr>
              <a:t>            inicio</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1</a:t>
            </a:r>
            <a:endParaRPr lang="es-CO" sz="1050" b="0" dirty="0">
              <a:solidFill>
                <a:srgbClr val="F8F8F2"/>
              </a:solidFill>
              <a:effectLst/>
              <a:latin typeface="Consolas" panose="020B0609020204030204" pitchFamily="49" charset="0"/>
            </a:endParaRP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con</a:t>
            </a:r>
            <a:r>
              <a:rPr lang="es-CO" sz="1050" b="0" dirty="0">
                <a:solidFill>
                  <a:srgbClr val="F8F8F2"/>
                </a:solidFill>
                <a:effectLst/>
                <a:latin typeface="Consolas" panose="020B0609020204030204" pitchFamily="49" charset="0"/>
              </a:rPr>
              <a:t>(inicio));</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inicio</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0</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while</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&lt;</a:t>
            </a:r>
            <a:r>
              <a:rPr lang="es-CO" sz="1050" b="0" dirty="0">
                <a:solidFill>
                  <a:srgbClr val="F8F8F2"/>
                </a:solidFill>
                <a:effectLst/>
                <a:latin typeface="Consolas" panose="020B0609020204030204" pitchFamily="49" charset="0"/>
              </a:rPr>
              <a:t>fin){</a:t>
            </a:r>
          </a:p>
          <a:p>
            <a:r>
              <a:rPr lang="es-CO" sz="1050" b="0" dirty="0">
                <a:solidFill>
                  <a:srgbClr val="F8F8F2"/>
                </a:solidFill>
                <a:effectLst/>
                <a:latin typeface="Consolas" panose="020B0609020204030204" pitchFamily="49" charset="0"/>
              </a:rPr>
              <a:t>            inicio</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1</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err="1">
                <a:solidFill>
                  <a:srgbClr val="50FA7B"/>
                </a:solidFill>
                <a:effectLst/>
                <a:latin typeface="Consolas" panose="020B0609020204030204" pitchFamily="49" charset="0"/>
              </a:rPr>
              <a:t>conExp</a:t>
            </a:r>
            <a:r>
              <a:rPr lang="es-CO" sz="1050" b="0" dirty="0">
                <a:solidFill>
                  <a:srgbClr val="F8F8F2"/>
                </a:solidFill>
                <a:effectLst/>
                <a:latin typeface="Consolas" panose="020B0609020204030204" pitchFamily="49" charset="0"/>
              </a:rPr>
              <a:t>(inicio));</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p:txBody>
      </p:sp>
      <p:sp>
        <p:nvSpPr>
          <p:cNvPr id="9" name="CuadroTexto 8">
            <a:extLst>
              <a:ext uri="{FF2B5EF4-FFF2-40B4-BE49-F238E27FC236}">
                <a16:creationId xmlns:a16="http://schemas.microsoft.com/office/drawing/2014/main" id="{1FA8D0F5-E253-4AEC-56C1-8888C81286A0}"/>
              </a:ext>
            </a:extLst>
          </p:cNvPr>
          <p:cNvSpPr txBox="1"/>
          <p:nvPr/>
        </p:nvSpPr>
        <p:spPr>
          <a:xfrm>
            <a:off x="4879848" y="1243715"/>
            <a:ext cx="8247888" cy="3754874"/>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con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if</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2</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0</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par</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else</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impar</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conExp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if</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2</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0</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par</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else</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impar</a:t>
            </a:r>
            <a:r>
              <a:rPr lang="es-CO" b="0" dirty="0">
                <a:solidFill>
                  <a:srgbClr val="E9F284"/>
                </a:solidFill>
                <a:effectLst/>
                <a:latin typeface="Consolas" panose="020B0609020204030204" pitchFamily="49" charset="0"/>
              </a:rPr>
              <a:t>"</a:t>
            </a:r>
            <a:endParaRPr lang="es-CO" b="0" dirty="0">
              <a:solidFill>
                <a:srgbClr val="F8F8F2"/>
              </a:solidFill>
              <a:effectLst/>
              <a:latin typeface="Consolas" panose="020B0609020204030204" pitchFamily="49" charset="0"/>
            </a:endParaRPr>
          </a:p>
          <a:p>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714915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graphicFrame>
        <p:nvGraphicFramePr>
          <p:cNvPr id="2" name="Tabla 4">
            <a:extLst>
              <a:ext uri="{FF2B5EF4-FFF2-40B4-BE49-F238E27FC236}">
                <a16:creationId xmlns:a16="http://schemas.microsoft.com/office/drawing/2014/main" id="{CDB55B6F-9C8C-E462-A916-734A939BCD95}"/>
              </a:ext>
            </a:extLst>
          </p:cNvPr>
          <p:cNvGraphicFramePr>
            <a:graphicFrameLocks noGrp="1"/>
          </p:cNvGraphicFramePr>
          <p:nvPr/>
        </p:nvGraphicFramePr>
        <p:xfrm>
          <a:off x="821776" y="1897276"/>
          <a:ext cx="3547604" cy="128233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Verifica si el número </a:t>
                      </a:r>
                      <a:r>
                        <a:rPr lang="es-ES" sz="1100" dirty="0" err="1">
                          <a:solidFill>
                            <a:schemeClr val="bg1"/>
                          </a:solidFill>
                        </a:rPr>
                        <a:t>pinicio</a:t>
                      </a:r>
                      <a:r>
                        <a:rPr lang="es-ES" sz="1100" dirty="0">
                          <a:solidFill>
                            <a:schemeClr val="bg1"/>
                          </a:solidFill>
                        </a:rPr>
                        <a:t> es par o impar. Si el resto de dividir inicio entre 2 es igual a 0, devuelve el mensaje "es par", de lo contrario, devuelve "es impar".</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5" name="Tabla 4">
            <a:extLst>
              <a:ext uri="{FF2B5EF4-FFF2-40B4-BE49-F238E27FC236}">
                <a16:creationId xmlns:a16="http://schemas.microsoft.com/office/drawing/2014/main" id="{30AF0009-EA5C-7B49-62E5-73DBE2EA5C93}"/>
              </a:ext>
            </a:extLst>
          </p:cNvPr>
          <p:cNvGraphicFramePr>
            <a:graphicFrameLocks noGrp="1"/>
          </p:cNvGraphicFramePr>
          <p:nvPr/>
        </p:nvGraphicFramePr>
        <p:xfrm>
          <a:off x="4776919" y="1933561"/>
          <a:ext cx="3547604" cy="109728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Al igual que la función con, verifica si el número </a:t>
                      </a:r>
                      <a:r>
                        <a:rPr lang="es-ES" sz="1100" dirty="0" err="1">
                          <a:solidFill>
                            <a:schemeClr val="bg1"/>
                          </a:solidFill>
                        </a:rPr>
                        <a:t>pinicio</a:t>
                      </a:r>
                      <a:r>
                        <a:rPr lang="es-ES" sz="1100" dirty="0">
                          <a:solidFill>
                            <a:schemeClr val="bg1"/>
                          </a:solidFill>
                        </a:rPr>
                        <a:t> es par o impar y devuelve un mensaje correspondiente. </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B9764188-EB62-C7A5-1EFF-065E12D2F4EE}"/>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con </a:t>
            </a:r>
            <a:endParaRPr lang="es-ES" sz="3200" dirty="0">
              <a:ln>
                <a:solidFill>
                  <a:sysClr val="windowText" lastClr="000000"/>
                </a:solidFill>
              </a:ln>
              <a:solidFill>
                <a:srgbClr val="70E242"/>
              </a:solidFill>
              <a:latin typeface="Passion One" panose="02000506080000020004" pitchFamily="2" charset="0"/>
            </a:endParaRPr>
          </a:p>
        </p:txBody>
      </p:sp>
      <p:sp>
        <p:nvSpPr>
          <p:cNvPr id="7" name="Google Shape;2649;p41">
            <a:extLst>
              <a:ext uri="{FF2B5EF4-FFF2-40B4-BE49-F238E27FC236}">
                <a16:creationId xmlns:a16="http://schemas.microsoft.com/office/drawing/2014/main" id="{16121EB5-02FE-E571-08EF-E0876B7874DE}"/>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conExp</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
        <p:nvSpPr>
          <p:cNvPr id="8" name="Google Shape;2649;p41">
            <a:extLst>
              <a:ext uri="{FF2B5EF4-FFF2-40B4-BE49-F238E27FC236}">
                <a16:creationId xmlns:a16="http://schemas.microsoft.com/office/drawing/2014/main" id="{44734771-3C37-9A0F-2C88-52353A9B7A37}"/>
              </a:ext>
            </a:extLst>
          </p:cNvPr>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CONTAR Y DECIR SI ES PAR O IMPAR-FOR</a:t>
            </a:r>
            <a:endParaRPr sz="28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147383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 CONTAR Y DECIR SI ES PAR O IMPAR-FOR</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1547710623"/>
              </p:ext>
            </p:extLst>
          </p:nvPr>
        </p:nvGraphicFramePr>
        <p:xfrm>
          <a:off x="2621548" y="823218"/>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El código cuenta desde uno hasta el número cuatro y dice cuales son pares e impares utilizando un bucle </a:t>
                      </a:r>
                      <a:r>
                        <a:rPr lang="es-ES" sz="1100" dirty="0" err="1">
                          <a:solidFill>
                            <a:schemeClr val="bg1"/>
                          </a:solidFill>
                        </a:rPr>
                        <a:t>for</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bl>
          </a:graphicData>
        </a:graphic>
      </p:graphicFrame>
      <p:pic>
        <p:nvPicPr>
          <p:cNvPr id="5" name="Imagen 4">
            <a:extLst>
              <a:ext uri="{FF2B5EF4-FFF2-40B4-BE49-F238E27FC236}">
                <a16:creationId xmlns:a16="http://schemas.microsoft.com/office/drawing/2014/main" id="{AFB47E67-3547-A18F-DAFF-4BAA3942247A}"/>
              </a:ext>
            </a:extLst>
          </p:cNvPr>
          <p:cNvPicPr>
            <a:picLocks noChangeAspect="1"/>
          </p:cNvPicPr>
          <p:nvPr/>
        </p:nvPicPr>
        <p:blipFill>
          <a:blip r:embed="rId3"/>
          <a:stretch>
            <a:fillRect/>
          </a:stretch>
        </p:blipFill>
        <p:spPr>
          <a:xfrm>
            <a:off x="1832395" y="2539164"/>
            <a:ext cx="5458422" cy="2394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1343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CONTAR Y DECIR SI ES PAR O IMPAR-FOR</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9" name="CuadroTexto 8">
            <a:extLst>
              <a:ext uri="{FF2B5EF4-FFF2-40B4-BE49-F238E27FC236}">
                <a16:creationId xmlns:a16="http://schemas.microsoft.com/office/drawing/2014/main" id="{1FA8D0F5-E253-4AEC-56C1-8888C81286A0}"/>
              </a:ext>
            </a:extLst>
          </p:cNvPr>
          <p:cNvSpPr txBox="1"/>
          <p:nvPr/>
        </p:nvSpPr>
        <p:spPr>
          <a:xfrm>
            <a:off x="4879848" y="1243715"/>
            <a:ext cx="8247888" cy="3754874"/>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con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if</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2</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0</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par</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else</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impar</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err="1">
                <a:solidFill>
                  <a:srgbClr val="50FA7B"/>
                </a:solidFill>
                <a:effectLst/>
                <a:latin typeface="Consolas" panose="020B0609020204030204" pitchFamily="49" charset="0"/>
              </a:rPr>
              <a:t>conExp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if</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2</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0</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par</a:t>
            </a:r>
            <a:r>
              <a:rPr lang="es-CO" b="0" dirty="0">
                <a:solidFill>
                  <a:srgbClr val="E9F284"/>
                </a:solidFill>
                <a:effectLst/>
                <a:latin typeface="Consolas" panose="020B0609020204030204" pitchFamily="49" charset="0"/>
              </a:rPr>
              <a:t>"</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else</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E9F284"/>
                </a:solidFill>
                <a:effectLst/>
                <a:latin typeface="Consolas" panose="020B0609020204030204" pitchFamily="49" charset="0"/>
              </a:rPr>
              <a:t>"</a:t>
            </a:r>
            <a:r>
              <a:rPr lang="es-CO" b="0" dirty="0">
                <a:solidFill>
                  <a:srgbClr val="F1FA8C"/>
                </a:solidFill>
                <a:effectLst/>
                <a:latin typeface="Consolas" panose="020B0609020204030204" pitchFamily="49" charset="0"/>
              </a:rPr>
              <a:t> es impar</a:t>
            </a:r>
            <a:r>
              <a:rPr lang="es-CO" b="0" dirty="0">
                <a:solidFill>
                  <a:srgbClr val="E9F284"/>
                </a:solidFill>
                <a:effectLst/>
                <a:latin typeface="Consolas" panose="020B0609020204030204" pitchFamily="49" charset="0"/>
              </a:rPr>
              <a:t>"</a:t>
            </a:r>
            <a:endParaRPr lang="es-CO" b="0" dirty="0">
              <a:solidFill>
                <a:srgbClr val="F8F8F2"/>
              </a:solidFill>
              <a:effectLst/>
              <a:latin typeface="Consolas" panose="020B0609020204030204" pitchFamily="49" charset="0"/>
            </a:endParaRPr>
          </a:p>
          <a:p>
            <a:r>
              <a:rPr lang="es-CO" b="0" dirty="0">
                <a:solidFill>
                  <a:srgbClr val="F8F8F2"/>
                </a:solidFill>
                <a:effectLst/>
                <a:latin typeface="Consolas" panose="020B0609020204030204" pitchFamily="49" charset="0"/>
              </a:rPr>
              <a:t>    }</a:t>
            </a:r>
          </a:p>
          <a:p>
            <a:r>
              <a:rPr lang="es-CO" b="0" dirty="0">
                <a:solidFill>
                  <a:srgbClr val="F8F8F2"/>
                </a:solidFill>
                <a:effectLst/>
                <a:latin typeface="Consolas" panose="020B0609020204030204" pitchFamily="49" charset="0"/>
              </a:rPr>
              <a:t>}</a:t>
            </a:r>
          </a:p>
        </p:txBody>
      </p:sp>
      <p:sp>
        <p:nvSpPr>
          <p:cNvPr id="5" name="CuadroTexto 4">
            <a:extLst>
              <a:ext uri="{FF2B5EF4-FFF2-40B4-BE49-F238E27FC236}">
                <a16:creationId xmlns:a16="http://schemas.microsoft.com/office/drawing/2014/main" id="{A550BF8F-6AB4-3A53-3BA7-E4375DFD0ED8}"/>
              </a:ext>
            </a:extLst>
          </p:cNvPr>
          <p:cNvSpPr txBox="1"/>
          <p:nvPr/>
        </p:nvSpPr>
        <p:spPr>
          <a:xfrm>
            <a:off x="661416" y="912370"/>
            <a:ext cx="4178808" cy="3985706"/>
          </a:xfrm>
          <a:prstGeom prst="rect">
            <a:avLst/>
          </a:prstGeom>
          <a:noFill/>
        </p:spPr>
        <p:txBody>
          <a:bodyPr wrap="square">
            <a:spAutoFit/>
          </a:bodyPr>
          <a:lstStyle/>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DOCTYPE</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lang</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charset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UTF-8</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name</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viewport</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content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width</a:t>
            </a:r>
            <a:r>
              <a:rPr lang="es-CO" sz="1100" b="0" dirty="0">
                <a:solidFill>
                  <a:srgbClr val="F1FA8C"/>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device-width</a:t>
            </a:r>
            <a:r>
              <a:rPr lang="es-CO" sz="1100" b="0" dirty="0">
                <a:solidFill>
                  <a:srgbClr val="F1FA8C"/>
                </a:solidFill>
                <a:effectLst/>
                <a:latin typeface="Consolas" panose="020B0609020204030204" pitchFamily="49" charset="0"/>
              </a:rPr>
              <a:t>, </a:t>
            </a:r>
            <a:r>
              <a:rPr lang="es-CO" sz="1100" b="0" dirty="0" err="1">
                <a:solidFill>
                  <a:srgbClr val="F1FA8C"/>
                </a:solidFill>
                <a:effectLst/>
                <a:latin typeface="Consolas" panose="020B0609020204030204" pitchFamily="49" charset="0"/>
              </a:rPr>
              <a:t>initial-scale</a:t>
            </a:r>
            <a:r>
              <a:rPr lang="es-CO" sz="1100" b="0" dirty="0">
                <a:solidFill>
                  <a:srgbClr val="F1FA8C"/>
                </a:solidFill>
                <a:effectLst/>
                <a:latin typeface="Consolas" panose="020B0609020204030204" pitchFamily="49" charset="0"/>
              </a:rPr>
              <a:t>=1.0</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&gt;contar hasta el 5 (</a:t>
            </a:r>
            <a:r>
              <a:rPr lang="es-CO" sz="1100" b="0" dirty="0" err="1">
                <a:solidFill>
                  <a:srgbClr val="F8F8F2"/>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src</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"./19F.js"</a:t>
            </a:r>
            <a:r>
              <a:rPr lang="es-CO" sz="1100" b="0" dirty="0">
                <a:solidFill>
                  <a:srgbClr val="F8F8F2"/>
                </a:solidFill>
                <a:effectLst/>
                <a:latin typeface="Consolas" panose="020B0609020204030204" pitchFamily="49" charset="0"/>
              </a:rPr>
              <a:t>&gt;&lt;/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fin</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4</a:t>
            </a:r>
            <a:r>
              <a:rPr lang="es-CO" sz="1100" b="0" dirty="0">
                <a:solidFill>
                  <a:srgbClr val="F8F8F2"/>
                </a:solidFill>
                <a:effectLst/>
                <a:latin typeface="Consolas" panose="020B0609020204030204" pitchFamily="49" charset="0"/>
              </a:rPr>
              <a:t>;</a:t>
            </a: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&lt;=</a:t>
            </a:r>
            <a:r>
              <a:rPr lang="es-CO" sz="1100" b="0" dirty="0" err="1">
                <a:solidFill>
                  <a:srgbClr val="F8F8F2"/>
                </a:solidFill>
                <a:effectLst/>
                <a:latin typeface="Consolas" panose="020B0609020204030204" pitchFamily="49" charset="0"/>
              </a:rPr>
              <a:t>fin;inicio</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con</a:t>
            </a:r>
            <a:r>
              <a:rPr lang="es-CO" sz="1100" b="0" dirty="0">
                <a:solidFill>
                  <a:srgbClr val="F8F8F2"/>
                </a:solidFill>
                <a:effectLst/>
                <a:latin typeface="Consolas" panose="020B0609020204030204" pitchFamily="49" charset="0"/>
              </a:rPr>
              <a:t>(inicio));</a:t>
            </a:r>
          </a:p>
          <a:p>
            <a:r>
              <a:rPr lang="es-CO" sz="1100" b="0" dirty="0">
                <a:solidFill>
                  <a:srgbClr val="F8F8F2"/>
                </a:solidFill>
                <a:effectLst/>
                <a:latin typeface="Consolas" panose="020B0609020204030204" pitchFamily="49" charset="0"/>
              </a:rPr>
              <a:t>        }</a:t>
            </a: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&lt;=</a:t>
            </a:r>
            <a:r>
              <a:rPr lang="es-CO" sz="1100" b="0" dirty="0" err="1">
                <a:solidFill>
                  <a:srgbClr val="F8F8F2"/>
                </a:solidFill>
                <a:effectLst/>
                <a:latin typeface="Consolas" panose="020B0609020204030204" pitchFamily="49" charset="0"/>
              </a:rPr>
              <a:t>fin;inicio</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conExp</a:t>
            </a:r>
            <a:r>
              <a:rPr lang="es-CO" sz="1100" b="0" dirty="0">
                <a:solidFill>
                  <a:srgbClr val="F8F8F2"/>
                </a:solidFill>
                <a:effectLst/>
                <a:latin typeface="Consolas" panose="020B0609020204030204" pitchFamily="49" charset="0"/>
              </a:rPr>
              <a:t>(inicio));</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227740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7-WHILE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FB39A68B-C38F-99F5-4E20-099CDE8F975A}"/>
              </a:ext>
            </a:extLst>
          </p:cNvPr>
          <p:cNvGraphicFramePr>
            <a:graphicFrameLocks noGrp="1"/>
          </p:cNvGraphicFramePr>
          <p:nvPr>
            <p:extLst>
              <p:ext uri="{D42A27DB-BD31-4B8C-83A1-F6EECF244321}">
                <p14:modId xmlns:p14="http://schemas.microsoft.com/office/powerpoint/2010/main" val="267207039"/>
              </p:ext>
            </p:extLst>
          </p:nvPr>
        </p:nvGraphicFramePr>
        <p:xfrm>
          <a:off x="821776" y="1897276"/>
          <a:ext cx="3547604" cy="94705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Multiplica el número </a:t>
                      </a:r>
                      <a:r>
                        <a:rPr lang="es-ES" sz="1100" dirty="0" err="1">
                          <a:solidFill>
                            <a:schemeClr val="bg1"/>
                          </a:solidFill>
                        </a:rPr>
                        <a:t>pinicio</a:t>
                      </a:r>
                      <a:r>
                        <a:rPr lang="es-ES" sz="1100" dirty="0">
                          <a:solidFill>
                            <a:schemeClr val="bg1"/>
                          </a:solidFill>
                        </a:rPr>
                        <a:t> por 7 y devuelve el resultado.</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5" name="Tabla 4">
            <a:extLst>
              <a:ext uri="{FF2B5EF4-FFF2-40B4-BE49-F238E27FC236}">
                <a16:creationId xmlns:a16="http://schemas.microsoft.com/office/drawing/2014/main" id="{9AACC21B-F9FF-1192-9BF0-73511F108E70}"/>
              </a:ext>
            </a:extLst>
          </p:cNvPr>
          <p:cNvGraphicFramePr>
            <a:graphicFrameLocks noGrp="1"/>
          </p:cNvGraphicFramePr>
          <p:nvPr>
            <p:extLst>
              <p:ext uri="{D42A27DB-BD31-4B8C-83A1-F6EECF244321}">
                <p14:modId xmlns:p14="http://schemas.microsoft.com/office/powerpoint/2010/main" val="2639516489"/>
              </p:ext>
            </p:extLst>
          </p:nvPr>
        </p:nvGraphicFramePr>
        <p:xfrm>
          <a:off x="4776919" y="1933561"/>
          <a:ext cx="3547604" cy="92964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Al igual que la función tabla7, multiplica el número </a:t>
                      </a:r>
                      <a:r>
                        <a:rPr lang="es-ES" sz="1100" dirty="0" err="1">
                          <a:solidFill>
                            <a:schemeClr val="bg1"/>
                          </a:solidFill>
                        </a:rPr>
                        <a:t>pinicio</a:t>
                      </a:r>
                      <a:r>
                        <a:rPr lang="es-ES" sz="1100" dirty="0">
                          <a:solidFill>
                            <a:schemeClr val="bg1"/>
                          </a:solidFill>
                        </a:rPr>
                        <a:t> por 7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9A3B17B4-0C4F-4D91-7EF4-FD08F7273E80}"/>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tabla7 </a:t>
            </a:r>
            <a:endParaRPr lang="es-ES" sz="3200" dirty="0">
              <a:ln>
                <a:solidFill>
                  <a:sysClr val="windowText" lastClr="000000"/>
                </a:solidFill>
              </a:ln>
              <a:solidFill>
                <a:srgbClr val="70E242"/>
              </a:solidFill>
              <a:latin typeface="Passion One" panose="02000506080000020004" pitchFamily="2" charset="0"/>
            </a:endParaRPr>
          </a:p>
        </p:txBody>
      </p:sp>
      <p:sp>
        <p:nvSpPr>
          <p:cNvPr id="7" name="Google Shape;2649;p41">
            <a:extLst>
              <a:ext uri="{FF2B5EF4-FFF2-40B4-BE49-F238E27FC236}">
                <a16:creationId xmlns:a16="http://schemas.microsoft.com/office/drawing/2014/main" id="{0A13C560-C126-95F3-8945-EC07C2265174}"/>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tabla7Exp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723611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7-WHILE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2755660" y="713490"/>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Este código genera las tablas de multiplicar del 7 usando dos funciones diferentes y las imprime en la consola también usando el </a:t>
                      </a:r>
                      <a:r>
                        <a:rPr lang="es-ES" sz="1100" dirty="0" err="1">
                          <a:solidFill>
                            <a:schemeClr val="bg1"/>
                          </a:solidFill>
                        </a:rPr>
                        <a:t>while</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NUMBER</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algn="ctr"/>
                      <a:r>
                        <a:rPr lang="es-ES" sz="1050" dirty="0">
                          <a:solidFill>
                            <a:schemeClr val="bg1"/>
                          </a:solidFill>
                        </a:rPr>
                        <a:t>NUMBER</a:t>
                      </a:r>
                      <a:endParaRPr lang="es-CO" sz="1050" dirty="0">
                        <a:solidFill>
                          <a:schemeClr val="bg1"/>
                        </a:solidFill>
                      </a:endParaRPr>
                    </a:p>
                  </a:txBody>
                  <a:tcPr/>
                </a:tc>
                <a:extLst>
                  <a:ext uri="{0D108BD9-81ED-4DB2-BD59-A6C34878D82A}">
                    <a16:rowId xmlns:a16="http://schemas.microsoft.com/office/drawing/2014/main" val="3522065877"/>
                  </a:ext>
                </a:extLst>
              </a:tr>
            </a:tbl>
          </a:graphicData>
        </a:graphic>
      </p:graphicFrame>
      <p:pic>
        <p:nvPicPr>
          <p:cNvPr id="3" name="Imagen 2">
            <a:extLst>
              <a:ext uri="{FF2B5EF4-FFF2-40B4-BE49-F238E27FC236}">
                <a16:creationId xmlns:a16="http://schemas.microsoft.com/office/drawing/2014/main" id="{C4D3961F-D477-100B-4056-DB2BFD46D911}"/>
              </a:ext>
            </a:extLst>
          </p:cNvPr>
          <p:cNvPicPr>
            <a:picLocks noChangeAspect="1"/>
          </p:cNvPicPr>
          <p:nvPr/>
        </p:nvPicPr>
        <p:blipFill>
          <a:blip r:embed="rId3"/>
          <a:stretch>
            <a:fillRect/>
          </a:stretch>
        </p:blipFill>
        <p:spPr>
          <a:xfrm>
            <a:off x="2458381" y="2488380"/>
            <a:ext cx="4381331" cy="2273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18127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TABLA DEL 7-WHILE</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2D0CD8E7-5624-8E81-7D14-A76F84A52029}"/>
              </a:ext>
            </a:extLst>
          </p:cNvPr>
          <p:cNvSpPr txBox="1"/>
          <p:nvPr/>
        </p:nvSpPr>
        <p:spPr>
          <a:xfrm>
            <a:off x="576072" y="954965"/>
            <a:ext cx="4361688" cy="4093428"/>
          </a:xfrm>
          <a:prstGeom prst="rect">
            <a:avLst/>
          </a:prstGeom>
          <a:noFill/>
        </p:spPr>
        <p:txBody>
          <a:bodyPr wrap="square">
            <a:spAutoFit/>
          </a:bodyPr>
          <a:lstStyle/>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DOCTYPE</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lang</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en</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head</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meta</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charset</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UTF-8</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meta</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name</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viewport</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content</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width</a:t>
            </a:r>
            <a:r>
              <a:rPr lang="es-CO" sz="1000" b="0" dirty="0">
                <a:solidFill>
                  <a:srgbClr val="F1FA8C"/>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device-width</a:t>
            </a:r>
            <a:r>
              <a:rPr lang="es-CO" sz="1000" b="0" dirty="0">
                <a:solidFill>
                  <a:srgbClr val="F1FA8C"/>
                </a:solidFill>
                <a:effectLst/>
                <a:latin typeface="Consolas" panose="020B0609020204030204" pitchFamily="49" charset="0"/>
              </a:rPr>
              <a:t>, </a:t>
            </a:r>
            <a:r>
              <a:rPr lang="es-CO" sz="1000" b="0" dirty="0" err="1">
                <a:solidFill>
                  <a:srgbClr val="F1FA8C"/>
                </a:solidFill>
                <a:effectLst/>
                <a:latin typeface="Consolas" panose="020B0609020204030204" pitchFamily="49" charset="0"/>
              </a:rPr>
              <a:t>initial-scale</a:t>
            </a:r>
            <a:r>
              <a:rPr lang="es-CO" sz="1000" b="0" dirty="0">
                <a:solidFill>
                  <a:srgbClr val="F1FA8C"/>
                </a:solidFill>
                <a:effectLst/>
                <a:latin typeface="Consolas" panose="020B0609020204030204" pitchFamily="49" charset="0"/>
              </a:rPr>
              <a:t>=1.0</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err="1">
                <a:solidFill>
                  <a:srgbClr val="FF79C6"/>
                </a:solidFill>
                <a:effectLst/>
                <a:latin typeface="Consolas" panose="020B0609020204030204" pitchFamily="49" charset="0"/>
              </a:rPr>
              <a:t>title</a:t>
            </a:r>
            <a:r>
              <a:rPr lang="es-CO" sz="1000" b="0" dirty="0">
                <a:solidFill>
                  <a:srgbClr val="F8F8F2"/>
                </a:solidFill>
                <a:effectLst/>
                <a:latin typeface="Consolas" panose="020B0609020204030204" pitchFamily="49" charset="0"/>
              </a:rPr>
              <a:t>&gt;tabla del 5&lt;/</a:t>
            </a:r>
            <a:r>
              <a:rPr lang="es-CO" sz="1000" b="0" dirty="0" err="1">
                <a:solidFill>
                  <a:srgbClr val="FF79C6"/>
                </a:solidFill>
                <a:effectLst/>
                <a:latin typeface="Consolas" panose="020B0609020204030204" pitchFamily="49" charset="0"/>
              </a:rPr>
              <a:t>title</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src</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js</a:t>
            </a:r>
            <a:r>
              <a:rPr lang="es-CO" sz="1000" b="0" dirty="0">
                <a:solidFill>
                  <a:srgbClr val="F1FA8C"/>
                </a:solidFill>
                <a:effectLst/>
                <a:latin typeface="Consolas" panose="020B0609020204030204" pitchFamily="49" charset="0"/>
              </a:rPr>
              <a:t>/tabla.js</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head</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body</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0</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fin</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5</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&lt;</a:t>
            </a:r>
            <a:r>
              <a:rPr lang="es-CO" sz="1000" b="0" dirty="0">
                <a:solidFill>
                  <a:srgbClr val="F8F8F2"/>
                </a:solidFill>
                <a:effectLst/>
                <a:latin typeface="Consolas" panose="020B0609020204030204" pitchFamily="49" charset="0"/>
              </a:rPr>
              <a:t>fin){</a:t>
            </a:r>
          </a:p>
          <a:p>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console</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log</a:t>
            </a:r>
            <a:r>
              <a:rPr lang="es-CO" sz="1000" b="0" dirty="0">
                <a:solidFill>
                  <a:srgbClr val="F8F8F2"/>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7x</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50FA7B"/>
                </a:solidFill>
                <a:effectLst/>
                <a:latin typeface="Consolas" panose="020B0609020204030204" pitchFamily="49" charset="0"/>
              </a:rPr>
              <a:t>tabla7</a:t>
            </a:r>
            <a:r>
              <a:rPr lang="es-CO" sz="1000" b="0" dirty="0">
                <a:solidFill>
                  <a:srgbClr val="F8F8F2"/>
                </a:solidFill>
                <a:effectLst/>
                <a:latin typeface="Consolas" panose="020B0609020204030204" pitchFamily="49" charset="0"/>
              </a:rPr>
              <a:t>(inicio));</a:t>
            </a:r>
          </a:p>
          <a:p>
            <a:r>
              <a:rPr lang="es-CO" sz="1000" b="0" dirty="0">
                <a:solidFill>
                  <a:srgbClr val="F8F8F2"/>
                </a:solidFill>
                <a:effectLst/>
                <a:latin typeface="Consolas" panose="020B0609020204030204" pitchFamily="49" charset="0"/>
              </a:rPr>
              <a:t>        }</a:t>
            </a:r>
          </a:p>
          <a:p>
            <a:br>
              <a:rPr lang="es-CO" sz="1000" b="0" dirty="0">
                <a:solidFill>
                  <a:srgbClr val="F8F8F2"/>
                </a:solidFill>
                <a:effectLst/>
                <a:latin typeface="Consolas" panose="020B0609020204030204" pitchFamily="49" charset="0"/>
              </a:rPr>
            </a:br>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0</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&lt;</a:t>
            </a:r>
            <a:r>
              <a:rPr lang="es-CO" sz="1000" b="0" dirty="0">
                <a:solidFill>
                  <a:srgbClr val="F8F8F2"/>
                </a:solidFill>
                <a:effectLst/>
                <a:latin typeface="Consolas" panose="020B0609020204030204" pitchFamily="49" charset="0"/>
              </a:rPr>
              <a:t>fin){</a:t>
            </a:r>
          </a:p>
          <a:p>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console</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log</a:t>
            </a:r>
            <a:r>
              <a:rPr lang="es-CO" sz="1000" b="0" dirty="0">
                <a:solidFill>
                  <a:srgbClr val="F8F8F2"/>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7x</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50FA7B"/>
                </a:solidFill>
                <a:effectLst/>
                <a:latin typeface="Consolas" panose="020B0609020204030204" pitchFamily="49" charset="0"/>
              </a:rPr>
              <a:t>tabla7Exp</a:t>
            </a:r>
            <a:r>
              <a:rPr lang="es-CO" sz="1000" b="0" dirty="0">
                <a:solidFill>
                  <a:srgbClr val="F8F8F2"/>
                </a:solidFill>
                <a:effectLst/>
                <a:latin typeface="Consolas" panose="020B0609020204030204" pitchFamily="49" charset="0"/>
              </a:rPr>
              <a:t>(inicio));</a:t>
            </a:r>
          </a:p>
          <a:p>
            <a:r>
              <a:rPr lang="es-CO" sz="1000" b="0" dirty="0">
                <a:solidFill>
                  <a:srgbClr val="F8F8F2"/>
                </a:solidFill>
                <a:effectLst/>
                <a:latin typeface="Consolas" panose="020B0609020204030204" pitchFamily="49" charset="0"/>
              </a:rPr>
              <a:t>        }</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body</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EF2769A4-0C0A-6B88-00CA-C495AE639D67}"/>
              </a:ext>
            </a:extLst>
          </p:cNvPr>
          <p:cNvSpPr txBox="1"/>
          <p:nvPr/>
        </p:nvSpPr>
        <p:spPr>
          <a:xfrm>
            <a:off x="5123688" y="1329214"/>
            <a:ext cx="8247888" cy="2462213"/>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tabla7</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7</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tabla7Exp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7</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17584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1120090" y="36576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restaExp</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899499025"/>
              </p:ext>
            </p:extLst>
          </p:nvPr>
        </p:nvGraphicFramePr>
        <p:xfrm>
          <a:off x="1194816" y="853441"/>
          <a:ext cx="3169920" cy="1732086"/>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1637154279"/>
                    </a:ext>
                  </a:extLst>
                </a:gridCol>
                <a:gridCol w="1584960">
                  <a:extLst>
                    <a:ext uri="{9D8B030D-6E8A-4147-A177-3AD203B41FA5}">
                      <a16:colId xmlns:a16="http://schemas.microsoft.com/office/drawing/2014/main" val="3120215241"/>
                    </a:ext>
                  </a:extLst>
                </a:gridCol>
              </a:tblGrid>
              <a:tr h="499049">
                <a:tc gridSpan="2">
                  <a:txBody>
                    <a:bodyPr/>
                    <a:lstStyle/>
                    <a:p>
                      <a:pPr algn="ctr"/>
                      <a:r>
                        <a:rPr lang="es-ES" sz="1000" dirty="0">
                          <a:solidFill>
                            <a:schemeClr val="bg1"/>
                          </a:solidFill>
                        </a:rPr>
                        <a:t>Esta función toma dos números como entrada (num1 y num2), realiza una resta entre ellos y devuelve el resultado.</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7069">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0605">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343810389"/>
                  </a:ext>
                </a:extLst>
              </a:tr>
              <a:tr h="302886">
                <a:tc>
                  <a:txBody>
                    <a:bodyPr/>
                    <a:lstStyle/>
                    <a:p>
                      <a:pPr algn="ctr"/>
                      <a:r>
                        <a:rPr lang="es-CO" sz="900" dirty="0">
                          <a:solidFill>
                            <a:schemeClr val="bg1"/>
                          </a:solidFill>
                        </a:rPr>
                        <a:t>num2</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624951629"/>
                  </a:ext>
                </a:extLst>
              </a:tr>
              <a:tr h="302886">
                <a:tc>
                  <a:txBody>
                    <a:bodyPr/>
                    <a:lstStyle/>
                    <a:p>
                      <a:pPr algn="ctr"/>
                      <a:r>
                        <a:rPr lang="es-ES" sz="900" dirty="0">
                          <a:solidFill>
                            <a:schemeClr val="bg1"/>
                          </a:solidFill>
                        </a:rPr>
                        <a:t>restar</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796096151"/>
                  </a:ext>
                </a:extLst>
              </a:tr>
            </a:tbl>
          </a:graphicData>
        </a:graphic>
      </p:graphicFrame>
      <p:graphicFrame>
        <p:nvGraphicFramePr>
          <p:cNvPr id="2" name="Tabla 1">
            <a:extLst>
              <a:ext uri="{FF2B5EF4-FFF2-40B4-BE49-F238E27FC236}">
                <a16:creationId xmlns:a16="http://schemas.microsoft.com/office/drawing/2014/main" id="{6A4D9659-5B3A-64D6-6884-913BF6A7D718}"/>
              </a:ext>
            </a:extLst>
          </p:cNvPr>
          <p:cNvGraphicFramePr>
            <a:graphicFrameLocks noGrp="1"/>
          </p:cNvGraphicFramePr>
          <p:nvPr>
            <p:extLst>
              <p:ext uri="{D42A27DB-BD31-4B8C-83A1-F6EECF244321}">
                <p14:modId xmlns:p14="http://schemas.microsoft.com/office/powerpoint/2010/main" val="1958882217"/>
              </p:ext>
            </p:extLst>
          </p:nvPr>
        </p:nvGraphicFramePr>
        <p:xfrm>
          <a:off x="4955604" y="809309"/>
          <a:ext cx="3169920" cy="1787587"/>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181251731"/>
                    </a:ext>
                  </a:extLst>
                </a:gridCol>
                <a:gridCol w="1584960">
                  <a:extLst>
                    <a:ext uri="{9D8B030D-6E8A-4147-A177-3AD203B41FA5}">
                      <a16:colId xmlns:a16="http://schemas.microsoft.com/office/drawing/2014/main" val="2577193936"/>
                    </a:ext>
                  </a:extLst>
                </a:gridCol>
              </a:tblGrid>
              <a:tr h="547750">
                <a:tc gridSpan="2">
                  <a:txBody>
                    <a:bodyPr/>
                    <a:lstStyle/>
                    <a:p>
                      <a:pPr algn="ctr"/>
                      <a:r>
                        <a:rPr lang="es-ES" sz="900" dirty="0">
                          <a:solidFill>
                            <a:schemeClr val="bg1"/>
                          </a:solidFill>
                        </a:rPr>
                        <a:t>Esta función toma dos números como entrada (num1 y num2), realiza una multiplicación entre ellos y devuelve el resultado.</a:t>
                      </a:r>
                      <a:endParaRPr lang="es-CO" sz="9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3332791716"/>
                  </a:ext>
                </a:extLst>
              </a:tr>
              <a:tr h="257097">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3933078157"/>
                  </a:ext>
                </a:extLst>
              </a:tr>
              <a:tr h="265052">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826673097"/>
                  </a:ext>
                </a:extLst>
              </a:tr>
              <a:tr h="398364">
                <a:tc>
                  <a:txBody>
                    <a:bodyPr/>
                    <a:lstStyle/>
                    <a:p>
                      <a:pPr algn="ctr"/>
                      <a:r>
                        <a:rPr lang="es-CO" sz="900" dirty="0">
                          <a:solidFill>
                            <a:schemeClr val="bg1"/>
                          </a:solidFill>
                        </a:rPr>
                        <a:t>num2</a:t>
                      </a:r>
                    </a:p>
                    <a:p>
                      <a:pPr algn="ct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p>
                      <a:pPr algn="ctr"/>
                      <a:endParaRPr lang="es-CO" sz="900" dirty="0">
                        <a:solidFill>
                          <a:schemeClr val="bg1"/>
                        </a:solidFill>
                      </a:endParaRPr>
                    </a:p>
                  </a:txBody>
                  <a:tcPr/>
                </a:tc>
                <a:extLst>
                  <a:ext uri="{0D108BD9-81ED-4DB2-BD59-A6C34878D82A}">
                    <a16:rowId xmlns:a16="http://schemas.microsoft.com/office/drawing/2014/main" val="1781096088"/>
                  </a:ext>
                </a:extLst>
              </a:tr>
              <a:tr h="319324">
                <a:tc>
                  <a:txBody>
                    <a:bodyPr/>
                    <a:lstStyle/>
                    <a:p>
                      <a:pPr algn="ctr"/>
                      <a:r>
                        <a:rPr lang="es-ES" sz="900" dirty="0" err="1">
                          <a:solidFill>
                            <a:schemeClr val="bg1"/>
                          </a:solidFill>
                        </a:rPr>
                        <a:t>mutiplicar</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36234495"/>
                  </a:ext>
                </a:extLst>
              </a:tr>
            </a:tbl>
          </a:graphicData>
        </a:graphic>
      </p:graphicFrame>
      <p:sp>
        <p:nvSpPr>
          <p:cNvPr id="5" name="Google Shape;2649;p41">
            <a:extLst>
              <a:ext uri="{FF2B5EF4-FFF2-40B4-BE49-F238E27FC236}">
                <a16:creationId xmlns:a16="http://schemas.microsoft.com/office/drawing/2014/main" id="{5F229ED0-8A2B-775B-CE18-B3BC621592FF}"/>
              </a:ext>
            </a:extLst>
          </p:cNvPr>
          <p:cNvSpPr txBox="1">
            <a:spLocks/>
          </p:cNvSpPr>
          <p:nvPr/>
        </p:nvSpPr>
        <p:spPr>
          <a:xfrm>
            <a:off x="2628950" y="30480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err="1">
                <a:ln>
                  <a:solidFill>
                    <a:sysClr val="windowText" lastClr="000000"/>
                  </a:solidFill>
                </a:ln>
                <a:solidFill>
                  <a:srgbClr val="70E242"/>
                </a:solidFill>
                <a:latin typeface="Passion One" panose="02000506080000020004" pitchFamily="2" charset="0"/>
              </a:rPr>
              <a:t>:</a:t>
            </a:r>
            <a:r>
              <a:rPr lang="es-ES" sz="2400" dirty="0" err="1">
                <a:ln>
                  <a:solidFill>
                    <a:sysClr val="windowText" lastClr="000000"/>
                  </a:solidFill>
                </a:ln>
                <a:solidFill>
                  <a:srgbClr val="70E242"/>
                </a:solidFill>
                <a:latin typeface="Passion One" panose="02000506080000020004" pitchFamily="2" charset="0"/>
              </a:rPr>
              <a:t>multiplicacionExp</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6" name="Tabla 5">
            <a:extLst>
              <a:ext uri="{FF2B5EF4-FFF2-40B4-BE49-F238E27FC236}">
                <a16:creationId xmlns:a16="http://schemas.microsoft.com/office/drawing/2014/main" id="{9D3A402D-8CE9-DE62-DCCE-301C3A42E284}"/>
              </a:ext>
            </a:extLst>
          </p:cNvPr>
          <p:cNvGraphicFramePr>
            <a:graphicFrameLocks noGrp="1"/>
          </p:cNvGraphicFramePr>
          <p:nvPr>
            <p:extLst>
              <p:ext uri="{D42A27DB-BD31-4B8C-83A1-F6EECF244321}">
                <p14:modId xmlns:p14="http://schemas.microsoft.com/office/powerpoint/2010/main" val="2456969089"/>
              </p:ext>
            </p:extLst>
          </p:nvPr>
        </p:nvGraphicFramePr>
        <p:xfrm>
          <a:off x="4979988" y="3125788"/>
          <a:ext cx="3169920" cy="1921699"/>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2343767010"/>
                    </a:ext>
                  </a:extLst>
                </a:gridCol>
                <a:gridCol w="1584960">
                  <a:extLst>
                    <a:ext uri="{9D8B030D-6E8A-4147-A177-3AD203B41FA5}">
                      <a16:colId xmlns:a16="http://schemas.microsoft.com/office/drawing/2014/main" val="3356961997"/>
                    </a:ext>
                  </a:extLst>
                </a:gridCol>
              </a:tblGrid>
              <a:tr h="563330">
                <a:tc gridSpan="2">
                  <a:txBody>
                    <a:bodyPr/>
                    <a:lstStyle/>
                    <a:p>
                      <a:pPr algn="ctr"/>
                      <a:r>
                        <a:rPr lang="es-ES" sz="900" dirty="0">
                          <a:solidFill>
                            <a:schemeClr val="bg1"/>
                          </a:solidFill>
                        </a:rPr>
                        <a:t>Esta función toma dos números como entrada (num1 y num2), realiza una división entre ellos y devuelve el resultado.</a:t>
                      </a:r>
                      <a:endParaRPr lang="es-CO" sz="9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945484354"/>
                  </a:ext>
                </a:extLst>
              </a:tr>
              <a:tr h="256059">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1608093585"/>
                  </a:ext>
                </a:extLst>
              </a:tr>
              <a:tr h="256059">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824743871"/>
                  </a:ext>
                </a:extLst>
              </a:tr>
              <a:tr h="409694">
                <a:tc>
                  <a:txBody>
                    <a:bodyPr/>
                    <a:lstStyle/>
                    <a:p>
                      <a:pPr algn="ctr"/>
                      <a:r>
                        <a:rPr lang="es-CO" sz="900" dirty="0">
                          <a:solidFill>
                            <a:schemeClr val="bg1"/>
                          </a:solidFill>
                        </a:rPr>
                        <a:t>num2</a:t>
                      </a:r>
                    </a:p>
                    <a:p>
                      <a:pPr algn="ct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628375789"/>
                  </a:ext>
                </a:extLst>
              </a:tr>
              <a:tr h="436557">
                <a:tc>
                  <a:txBody>
                    <a:bodyPr/>
                    <a:lstStyle/>
                    <a:p>
                      <a:pPr algn="ctr"/>
                      <a:r>
                        <a:rPr lang="es-ES" sz="900" dirty="0">
                          <a:solidFill>
                            <a:schemeClr val="bg1"/>
                          </a:solidFill>
                        </a:rPr>
                        <a:t>dividir</a:t>
                      </a:r>
                      <a:endParaRPr lang="es-CO" sz="900" dirty="0">
                        <a:solidFill>
                          <a:schemeClr val="bg1"/>
                        </a:solidFill>
                      </a:endParaRPr>
                    </a:p>
                  </a:txBody>
                  <a:tcPr/>
                </a:tc>
                <a:tc>
                  <a:txBody>
                    <a:bodyPr/>
                    <a:lstStyle/>
                    <a:p>
                      <a:pPr algn="ctr"/>
                      <a:r>
                        <a:rPr lang="es-CO" sz="900" dirty="0">
                          <a:solidFill>
                            <a:schemeClr val="bg1"/>
                          </a:solidFill>
                        </a:rPr>
                        <a:t>FLOAT</a:t>
                      </a:r>
                    </a:p>
                  </a:txBody>
                  <a:tcPr/>
                </a:tc>
                <a:extLst>
                  <a:ext uri="{0D108BD9-81ED-4DB2-BD59-A6C34878D82A}">
                    <a16:rowId xmlns:a16="http://schemas.microsoft.com/office/drawing/2014/main" val="646701868"/>
                  </a:ext>
                </a:extLst>
              </a:tr>
            </a:tbl>
          </a:graphicData>
        </a:graphic>
      </p:graphicFrame>
      <p:sp>
        <p:nvSpPr>
          <p:cNvPr id="7" name="Google Shape;2649;p41">
            <a:extLst>
              <a:ext uri="{FF2B5EF4-FFF2-40B4-BE49-F238E27FC236}">
                <a16:creationId xmlns:a16="http://schemas.microsoft.com/office/drawing/2014/main" id="{E43AE70F-F903-16C9-C46A-45BB50DB5286}"/>
              </a:ext>
            </a:extLst>
          </p:cNvPr>
          <p:cNvSpPr txBox="1">
            <a:spLocks/>
          </p:cNvSpPr>
          <p:nvPr/>
        </p:nvSpPr>
        <p:spPr>
          <a:xfrm>
            <a:off x="2696006" y="256641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divisionExp</a:t>
            </a:r>
            <a:r>
              <a:rPr lang="es-ES" sz="3200" dirty="0">
                <a:ln>
                  <a:solidFill>
                    <a:sysClr val="windowText" lastClr="000000"/>
                  </a:solidFill>
                </a:ln>
                <a:solidFill>
                  <a:srgbClr val="70E242"/>
                </a:solidFill>
                <a:latin typeface="Passion One" panose="02000506080000020004" pitchFamily="2" charset="0"/>
              </a:rPr>
              <a:t>  </a:t>
            </a:r>
          </a:p>
        </p:txBody>
      </p:sp>
      <p:graphicFrame>
        <p:nvGraphicFramePr>
          <p:cNvPr id="8" name="Tabla 7">
            <a:extLst>
              <a:ext uri="{FF2B5EF4-FFF2-40B4-BE49-F238E27FC236}">
                <a16:creationId xmlns:a16="http://schemas.microsoft.com/office/drawing/2014/main" id="{B097707F-7907-8310-7802-E7DFE446AA00}"/>
              </a:ext>
            </a:extLst>
          </p:cNvPr>
          <p:cNvGraphicFramePr>
            <a:graphicFrameLocks noGrp="1"/>
          </p:cNvGraphicFramePr>
          <p:nvPr>
            <p:extLst>
              <p:ext uri="{D42A27DB-BD31-4B8C-83A1-F6EECF244321}">
                <p14:modId xmlns:p14="http://schemas.microsoft.com/office/powerpoint/2010/main" val="3095738817"/>
              </p:ext>
            </p:extLst>
          </p:nvPr>
        </p:nvGraphicFramePr>
        <p:xfrm>
          <a:off x="1230948" y="2995761"/>
          <a:ext cx="3169920" cy="2147739"/>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2343767010"/>
                    </a:ext>
                  </a:extLst>
                </a:gridCol>
                <a:gridCol w="1584960">
                  <a:extLst>
                    <a:ext uri="{9D8B030D-6E8A-4147-A177-3AD203B41FA5}">
                      <a16:colId xmlns:a16="http://schemas.microsoft.com/office/drawing/2014/main" val="3356961997"/>
                    </a:ext>
                  </a:extLst>
                </a:gridCol>
              </a:tblGrid>
              <a:tr h="536902">
                <a:tc gridSpan="2">
                  <a:txBody>
                    <a:bodyPr/>
                    <a:lstStyle/>
                    <a:p>
                      <a:pPr algn="ctr"/>
                      <a:r>
                        <a:rPr lang="es-ES" sz="800" dirty="0">
                          <a:solidFill>
                            <a:schemeClr val="bg1"/>
                          </a:solidFill>
                        </a:rPr>
                        <a:t>Esta función toma un operador (</a:t>
                      </a:r>
                      <a:r>
                        <a:rPr lang="es-ES" sz="800" dirty="0" err="1">
                          <a:solidFill>
                            <a:schemeClr val="bg1"/>
                          </a:solidFill>
                        </a:rPr>
                        <a:t>poperador</a:t>
                      </a:r>
                      <a:r>
                        <a:rPr lang="es-ES" sz="800" dirty="0">
                          <a:solidFill>
                            <a:schemeClr val="bg1"/>
                          </a:solidFill>
                        </a:rPr>
                        <a:t>) y dos números (num1 y num2) como entrada, realiza la operación especificada por el operador y devuelve el resultado. Admite operaciones de resta, multiplicación y división.</a:t>
                      </a:r>
                      <a:endParaRPr lang="es-CO" sz="8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945484354"/>
                  </a:ext>
                </a:extLst>
              </a:tr>
              <a:tr h="211935">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1608093585"/>
                  </a:ext>
                </a:extLst>
              </a:tr>
              <a:tr h="211935">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824743871"/>
                  </a:ext>
                </a:extLst>
              </a:tr>
              <a:tr h="339096">
                <a:tc>
                  <a:txBody>
                    <a:bodyPr/>
                    <a:lstStyle/>
                    <a:p>
                      <a:pPr algn="ctr"/>
                      <a:r>
                        <a:rPr lang="es-CO" sz="900" dirty="0">
                          <a:solidFill>
                            <a:schemeClr val="bg1"/>
                          </a:solidFill>
                        </a:rPr>
                        <a:t>num2</a:t>
                      </a:r>
                    </a:p>
                    <a:p>
                      <a:pPr algn="ct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628375789"/>
                  </a:ext>
                </a:extLst>
              </a:tr>
              <a:tr h="248553">
                <a:tc>
                  <a:txBody>
                    <a:bodyPr/>
                    <a:lstStyle/>
                    <a:p>
                      <a:pPr algn="ctr"/>
                      <a:r>
                        <a:rPr lang="es-ES" sz="900" dirty="0">
                          <a:solidFill>
                            <a:schemeClr val="bg1"/>
                          </a:solidFill>
                        </a:rPr>
                        <a:t>dividir</a:t>
                      </a:r>
                      <a:endParaRPr lang="es-CO" sz="900" dirty="0">
                        <a:solidFill>
                          <a:schemeClr val="bg1"/>
                        </a:solidFill>
                      </a:endParaRPr>
                    </a:p>
                  </a:txBody>
                  <a:tcPr/>
                </a:tc>
                <a:tc>
                  <a:txBody>
                    <a:bodyPr/>
                    <a:lstStyle/>
                    <a:p>
                      <a:pPr algn="ctr"/>
                      <a:r>
                        <a:rPr lang="es-CO" sz="900" dirty="0">
                          <a:solidFill>
                            <a:schemeClr val="bg1"/>
                          </a:solidFill>
                        </a:rPr>
                        <a:t>FLOAT</a:t>
                      </a:r>
                    </a:p>
                  </a:txBody>
                  <a:tcPr/>
                </a:tc>
                <a:extLst>
                  <a:ext uri="{0D108BD9-81ED-4DB2-BD59-A6C34878D82A}">
                    <a16:rowId xmlns:a16="http://schemas.microsoft.com/office/drawing/2014/main" val="646701868"/>
                  </a:ext>
                </a:extLst>
              </a:tr>
              <a:tr h="248553">
                <a:tc>
                  <a:txBody>
                    <a:bodyPr/>
                    <a:lstStyle/>
                    <a:p>
                      <a:pPr algn="ctr"/>
                      <a:r>
                        <a:rPr lang="es-ES" sz="900" dirty="0">
                          <a:solidFill>
                            <a:schemeClr val="bg1"/>
                          </a:solidFill>
                        </a:rPr>
                        <a:t>operador</a:t>
                      </a:r>
                      <a:endParaRPr lang="es-CO" sz="900" dirty="0">
                        <a:solidFill>
                          <a:schemeClr val="bg1"/>
                        </a:solidFill>
                      </a:endParaRPr>
                    </a:p>
                  </a:txBody>
                  <a:tcPr/>
                </a:tc>
                <a:tc>
                  <a:txBody>
                    <a:bodyPr/>
                    <a:lstStyle/>
                    <a:p>
                      <a:pPr algn="ctr"/>
                      <a:r>
                        <a:rPr lang="es-ES" sz="900" dirty="0">
                          <a:solidFill>
                            <a:schemeClr val="bg1"/>
                          </a:solidFill>
                        </a:rPr>
                        <a:t>STRING</a:t>
                      </a:r>
                      <a:endParaRPr lang="es-CO" sz="900" dirty="0">
                        <a:solidFill>
                          <a:schemeClr val="bg1"/>
                        </a:solidFill>
                      </a:endParaRPr>
                    </a:p>
                  </a:txBody>
                  <a:tcPr/>
                </a:tc>
                <a:extLst>
                  <a:ext uri="{0D108BD9-81ED-4DB2-BD59-A6C34878D82A}">
                    <a16:rowId xmlns:a16="http://schemas.microsoft.com/office/drawing/2014/main" val="1891286459"/>
                  </a:ext>
                </a:extLst>
              </a:tr>
              <a:tr h="248553">
                <a:tc>
                  <a:txBody>
                    <a:bodyPr/>
                    <a:lstStyle/>
                    <a:p>
                      <a:pPr algn="ctr"/>
                      <a:r>
                        <a:rPr lang="es-ES" sz="1000" dirty="0" err="1">
                          <a:solidFill>
                            <a:schemeClr val="bg1"/>
                          </a:solidFill>
                        </a:rPr>
                        <a:t>opeResultado</a:t>
                      </a:r>
                      <a:endParaRPr lang="es-CO" sz="1000" dirty="0">
                        <a:solidFill>
                          <a:schemeClr val="bg1"/>
                        </a:solidFill>
                      </a:endParaRPr>
                    </a:p>
                  </a:txBody>
                  <a:tcPr/>
                </a:tc>
                <a:tc>
                  <a:txBody>
                    <a:bodyPr/>
                    <a:lstStyle/>
                    <a:p>
                      <a:pPr algn="ctr"/>
                      <a:r>
                        <a:rPr lang="es-CO" sz="1000" dirty="0">
                          <a:solidFill>
                            <a:schemeClr val="bg1"/>
                          </a:solidFill>
                        </a:rPr>
                        <a:t>FLOAT</a:t>
                      </a:r>
                    </a:p>
                  </a:txBody>
                  <a:tcPr/>
                </a:tc>
                <a:extLst>
                  <a:ext uri="{0D108BD9-81ED-4DB2-BD59-A6C34878D82A}">
                    <a16:rowId xmlns:a16="http://schemas.microsoft.com/office/drawing/2014/main" val="17214572"/>
                  </a:ext>
                </a:extLst>
              </a:tr>
            </a:tbl>
          </a:graphicData>
        </a:graphic>
      </p:graphicFrame>
      <p:sp>
        <p:nvSpPr>
          <p:cNvPr id="9" name="Google Shape;2649;p41">
            <a:extLst>
              <a:ext uri="{FF2B5EF4-FFF2-40B4-BE49-F238E27FC236}">
                <a16:creationId xmlns:a16="http://schemas.microsoft.com/office/drawing/2014/main" id="{2746E521-D8FA-33FF-4818-870DBBC09432}"/>
              </a:ext>
            </a:extLst>
          </p:cNvPr>
          <p:cNvSpPr txBox="1">
            <a:spLocks/>
          </p:cNvSpPr>
          <p:nvPr/>
        </p:nvSpPr>
        <p:spPr>
          <a:xfrm>
            <a:off x="-1028650" y="246278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err="1">
                <a:ln>
                  <a:solidFill>
                    <a:sysClr val="windowText" lastClr="000000"/>
                  </a:solidFill>
                </a:ln>
                <a:solidFill>
                  <a:srgbClr val="70E242"/>
                </a:solidFill>
                <a:latin typeface="Passion One" panose="02000506080000020004" pitchFamily="2" charset="0"/>
              </a:rPr>
              <a:t>:</a:t>
            </a:r>
            <a:r>
              <a:rPr lang="es-ES" sz="2400" dirty="0" err="1">
                <a:ln>
                  <a:solidFill>
                    <a:sysClr val="windowText" lastClr="000000"/>
                  </a:solidFill>
                </a:ln>
                <a:solidFill>
                  <a:srgbClr val="70E242"/>
                </a:solidFill>
                <a:latin typeface="Passion One" panose="02000506080000020004" pitchFamily="2" charset="0"/>
              </a:rPr>
              <a:t>opeExp</a:t>
            </a:r>
            <a:endParaRPr lang="es-ES" sz="3200" dirty="0">
              <a:ln>
                <a:solidFill>
                  <a:sysClr val="windowText" lastClr="000000"/>
                </a:solidFill>
              </a:ln>
              <a:solidFill>
                <a:srgbClr val="70E242"/>
              </a:solidFill>
              <a:latin typeface="Passion One" panose="02000506080000020004" pitchFamily="2" charset="0"/>
            </a:endParaRPr>
          </a:p>
        </p:txBody>
      </p:sp>
      <p:sp>
        <p:nvSpPr>
          <p:cNvPr id="11" name="Google Shape;2649;p41">
            <a:extLst>
              <a:ext uri="{FF2B5EF4-FFF2-40B4-BE49-F238E27FC236}">
                <a16:creationId xmlns:a16="http://schemas.microsoft.com/office/drawing/2014/main" id="{448A3532-AAC5-97B3-1771-B4AA523FE2F7}"/>
              </a:ext>
            </a:extLst>
          </p:cNvPr>
          <p:cNvSpPr txBox="1">
            <a:spLocks/>
          </p:cNvSpPr>
          <p:nvPr/>
        </p:nvSpPr>
        <p:spPr>
          <a:xfrm>
            <a:off x="623366" y="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800" dirty="0">
                <a:ln>
                  <a:solidFill>
                    <a:sysClr val="windowText" lastClr="000000"/>
                  </a:solidFill>
                </a:ln>
                <a:solidFill>
                  <a:srgbClr val="70E242"/>
                </a:solidFill>
                <a:latin typeface="Passion One" panose="02000506080000020004" pitchFamily="2" charset="0"/>
              </a:rPr>
              <a:t>FUNCION: </a:t>
            </a:r>
            <a:r>
              <a:rPr lang="es-ES" sz="2400" dirty="0">
                <a:ln>
                  <a:solidFill>
                    <a:sysClr val="windowText" lastClr="000000"/>
                  </a:solidFill>
                </a:ln>
                <a:solidFill>
                  <a:srgbClr val="70E242"/>
                </a:solidFill>
                <a:latin typeface="Passion One" panose="02000506080000020004" pitchFamily="2" charset="0"/>
              </a:rPr>
              <a:t>OPERACIONES</a:t>
            </a:r>
            <a:endParaRPr lang="es-ES" sz="28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0839105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graphicFrame>
        <p:nvGraphicFramePr>
          <p:cNvPr id="2" name="Tabla 4">
            <a:extLst>
              <a:ext uri="{FF2B5EF4-FFF2-40B4-BE49-F238E27FC236}">
                <a16:creationId xmlns:a16="http://schemas.microsoft.com/office/drawing/2014/main" id="{FB39A68B-C38F-99F5-4E20-099CDE8F975A}"/>
              </a:ext>
            </a:extLst>
          </p:cNvPr>
          <p:cNvGraphicFramePr>
            <a:graphicFrameLocks noGrp="1"/>
          </p:cNvGraphicFramePr>
          <p:nvPr/>
        </p:nvGraphicFramePr>
        <p:xfrm>
          <a:off x="821776" y="1897276"/>
          <a:ext cx="3547604" cy="94705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Multiplica el número </a:t>
                      </a:r>
                      <a:r>
                        <a:rPr lang="es-ES" sz="1100" dirty="0" err="1">
                          <a:solidFill>
                            <a:schemeClr val="bg1"/>
                          </a:solidFill>
                        </a:rPr>
                        <a:t>pinicio</a:t>
                      </a:r>
                      <a:r>
                        <a:rPr lang="es-ES" sz="1100" dirty="0">
                          <a:solidFill>
                            <a:schemeClr val="bg1"/>
                          </a:solidFill>
                        </a:rPr>
                        <a:t> por 7 y devuelve el resultado.</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5" name="Tabla 4">
            <a:extLst>
              <a:ext uri="{FF2B5EF4-FFF2-40B4-BE49-F238E27FC236}">
                <a16:creationId xmlns:a16="http://schemas.microsoft.com/office/drawing/2014/main" id="{9AACC21B-F9FF-1192-9BF0-73511F108E70}"/>
              </a:ext>
            </a:extLst>
          </p:cNvPr>
          <p:cNvGraphicFramePr>
            <a:graphicFrameLocks noGrp="1"/>
          </p:cNvGraphicFramePr>
          <p:nvPr/>
        </p:nvGraphicFramePr>
        <p:xfrm>
          <a:off x="4776919" y="1933561"/>
          <a:ext cx="3547604" cy="92964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Al igual que la función tabla7, multiplica el número </a:t>
                      </a:r>
                      <a:r>
                        <a:rPr lang="es-ES" sz="1100" dirty="0" err="1">
                          <a:solidFill>
                            <a:schemeClr val="bg1"/>
                          </a:solidFill>
                        </a:rPr>
                        <a:t>pinicio</a:t>
                      </a:r>
                      <a:r>
                        <a:rPr lang="es-ES" sz="1100" dirty="0">
                          <a:solidFill>
                            <a:schemeClr val="bg1"/>
                          </a:solidFill>
                        </a:rPr>
                        <a:t> por 7 y devuelve el resultado.</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9A3B17B4-0C4F-4D91-7EF4-FD08F7273E80}"/>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tabla7 </a:t>
            </a:r>
            <a:endParaRPr lang="es-ES" sz="3200" dirty="0">
              <a:ln>
                <a:solidFill>
                  <a:sysClr val="windowText" lastClr="000000"/>
                </a:solidFill>
              </a:ln>
              <a:solidFill>
                <a:srgbClr val="70E242"/>
              </a:solidFill>
              <a:latin typeface="Passion One" panose="02000506080000020004" pitchFamily="2" charset="0"/>
            </a:endParaRPr>
          </a:p>
        </p:txBody>
      </p:sp>
      <p:sp>
        <p:nvSpPr>
          <p:cNvPr id="7" name="Google Shape;2649;p41">
            <a:extLst>
              <a:ext uri="{FF2B5EF4-FFF2-40B4-BE49-F238E27FC236}">
                <a16:creationId xmlns:a16="http://schemas.microsoft.com/office/drawing/2014/main" id="{0A13C560-C126-95F3-8945-EC07C2265174}"/>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tabla7Exp </a:t>
            </a:r>
            <a:endParaRPr lang="es-ES" sz="3200" dirty="0">
              <a:ln>
                <a:solidFill>
                  <a:sysClr val="windowText" lastClr="000000"/>
                </a:solidFill>
              </a:ln>
              <a:solidFill>
                <a:srgbClr val="70E242"/>
              </a:solidFill>
              <a:latin typeface="Passion One" panose="02000506080000020004" pitchFamily="2" charset="0"/>
            </a:endParaRPr>
          </a:p>
        </p:txBody>
      </p:sp>
      <p:sp>
        <p:nvSpPr>
          <p:cNvPr id="8" name="Google Shape;2649;p41">
            <a:extLst>
              <a:ext uri="{FF2B5EF4-FFF2-40B4-BE49-F238E27FC236}">
                <a16:creationId xmlns:a16="http://schemas.microsoft.com/office/drawing/2014/main" id="{C8588854-46EB-3006-9667-1D20E3705C6B}"/>
              </a:ext>
            </a:extLst>
          </p:cNvPr>
          <p:cNvSpPr txBox="1">
            <a:spLocks/>
          </p:cNvSpPr>
          <p:nvPr/>
        </p:nvSpPr>
        <p:spPr>
          <a:xfrm>
            <a:off x="810786" y="186522"/>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800">
                <a:ln>
                  <a:solidFill>
                    <a:sysClr val="windowText" lastClr="000000"/>
                  </a:solidFill>
                </a:ln>
                <a:solidFill>
                  <a:srgbClr val="70E242"/>
                </a:solidFill>
                <a:latin typeface="Passion One" panose="02000506080000020004" pitchFamily="2" charset="0"/>
              </a:rPr>
              <a:t>FUNCION:TABLA DEL 7-FOR</a:t>
            </a:r>
            <a:endParaRPr lang="es-ES" sz="28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1595158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7-FOR</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2683835991"/>
              </p:ext>
            </p:extLst>
          </p:nvPr>
        </p:nvGraphicFramePr>
        <p:xfrm>
          <a:off x="2755660" y="713490"/>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Este código genera las tablas de multiplicar del 7 usando dos funciones diferentes y las imprime en la consola también usando el </a:t>
                      </a:r>
                      <a:r>
                        <a:rPr lang="es-ES" sz="1100" dirty="0" err="1">
                          <a:solidFill>
                            <a:schemeClr val="bg1"/>
                          </a:solidFill>
                        </a:rPr>
                        <a:t>for</a:t>
                      </a:r>
                      <a:r>
                        <a:rPr lang="es-ES" sz="1100" dirty="0">
                          <a:solidFill>
                            <a:schemeClr val="bg1"/>
                          </a:solidFill>
                        </a:rPr>
                        <a:t>.</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3522065877"/>
                  </a:ext>
                </a:extLst>
              </a:tr>
            </a:tbl>
          </a:graphicData>
        </a:graphic>
      </p:graphicFrame>
      <p:pic>
        <p:nvPicPr>
          <p:cNvPr id="5" name="Imagen 4">
            <a:extLst>
              <a:ext uri="{FF2B5EF4-FFF2-40B4-BE49-F238E27FC236}">
                <a16:creationId xmlns:a16="http://schemas.microsoft.com/office/drawing/2014/main" id="{102BFFC7-E10E-8C8E-0A4B-77EE91BD00CD}"/>
              </a:ext>
            </a:extLst>
          </p:cNvPr>
          <p:cNvPicPr>
            <a:picLocks noChangeAspect="1"/>
          </p:cNvPicPr>
          <p:nvPr/>
        </p:nvPicPr>
        <p:blipFill>
          <a:blip r:embed="rId3"/>
          <a:stretch>
            <a:fillRect/>
          </a:stretch>
        </p:blipFill>
        <p:spPr>
          <a:xfrm>
            <a:off x="2219873" y="2400801"/>
            <a:ext cx="4827104" cy="2536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95439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TABLA DEL 7-FOR</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92033184-0F00-5CCE-C40A-91DEF7678EFF}"/>
              </a:ext>
            </a:extLst>
          </p:cNvPr>
          <p:cNvSpPr txBox="1"/>
          <p:nvPr/>
        </p:nvSpPr>
        <p:spPr>
          <a:xfrm>
            <a:off x="536714" y="991468"/>
            <a:ext cx="4591878" cy="3985706"/>
          </a:xfrm>
          <a:prstGeom prst="rect">
            <a:avLst/>
          </a:prstGeom>
          <a:noFill/>
        </p:spPr>
        <p:txBody>
          <a:bodyPr wrap="square">
            <a:spAutoFit/>
          </a:bodyPr>
          <a:lstStyle/>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DOCTYPE</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lang</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charset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UTF-8</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name</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viewport</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content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width</a:t>
            </a:r>
            <a:r>
              <a:rPr lang="es-CO" sz="1100" b="0" dirty="0">
                <a:solidFill>
                  <a:srgbClr val="F1FA8C"/>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device-width</a:t>
            </a:r>
            <a:r>
              <a:rPr lang="es-CO" sz="1100" b="0" dirty="0">
                <a:solidFill>
                  <a:srgbClr val="F1FA8C"/>
                </a:solidFill>
                <a:effectLst/>
                <a:latin typeface="Consolas" panose="020B0609020204030204" pitchFamily="49" charset="0"/>
              </a:rPr>
              <a:t>, </a:t>
            </a:r>
            <a:r>
              <a:rPr lang="es-CO" sz="1100" b="0" dirty="0" err="1">
                <a:solidFill>
                  <a:srgbClr val="F1FA8C"/>
                </a:solidFill>
                <a:effectLst/>
                <a:latin typeface="Consolas" panose="020B0609020204030204" pitchFamily="49" charset="0"/>
              </a:rPr>
              <a:t>initial-scale</a:t>
            </a:r>
            <a:r>
              <a:rPr lang="es-CO" sz="1100" b="0" dirty="0">
                <a:solidFill>
                  <a:srgbClr val="F1FA8C"/>
                </a:solidFill>
                <a:effectLst/>
                <a:latin typeface="Consolas" panose="020B0609020204030204" pitchFamily="49" charset="0"/>
              </a:rPr>
              <a:t>=1.0</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&gt;tabla del 5&lt;/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src</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js</a:t>
            </a:r>
            <a:r>
              <a:rPr lang="es-CO" sz="1100" b="0" dirty="0">
                <a:solidFill>
                  <a:srgbClr val="F1FA8C"/>
                </a:solidFill>
                <a:effectLst/>
                <a:latin typeface="Consolas" panose="020B0609020204030204" pitchFamily="49" charset="0"/>
              </a:rPr>
              <a:t>/tabla.js</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fin</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5</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&lt;=</a:t>
            </a:r>
            <a:r>
              <a:rPr lang="es-CO" sz="1100" b="0" dirty="0" err="1">
                <a:solidFill>
                  <a:srgbClr val="F8F8F2"/>
                </a:solidFill>
                <a:effectLst/>
                <a:latin typeface="Consolas" panose="020B0609020204030204" pitchFamily="49" charset="0"/>
              </a:rPr>
              <a:t>fin;inicio</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7x</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50FA7B"/>
                </a:solidFill>
                <a:effectLst/>
                <a:latin typeface="Consolas" panose="020B0609020204030204" pitchFamily="49" charset="0"/>
              </a:rPr>
              <a:t>tabla7</a:t>
            </a:r>
            <a:r>
              <a:rPr lang="es-CO" sz="1100" b="0" dirty="0">
                <a:solidFill>
                  <a:srgbClr val="F8F8F2"/>
                </a:solidFill>
                <a:effectLst/>
                <a:latin typeface="Consolas" panose="020B0609020204030204" pitchFamily="49" charset="0"/>
              </a:rPr>
              <a:t>(inicio));</a:t>
            </a:r>
          </a:p>
          <a:p>
            <a:r>
              <a:rPr lang="es-CO" sz="1100" b="0" dirty="0">
                <a:solidFill>
                  <a:srgbClr val="F8F8F2"/>
                </a:solidFill>
                <a:effectLst/>
                <a:latin typeface="Consolas" panose="020B0609020204030204" pitchFamily="49" charset="0"/>
              </a:rPr>
              <a:t>        }</a:t>
            </a: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&lt;=</a:t>
            </a:r>
            <a:r>
              <a:rPr lang="es-CO" sz="1100" b="0" dirty="0" err="1">
                <a:solidFill>
                  <a:srgbClr val="F8F8F2"/>
                </a:solidFill>
                <a:effectLst/>
                <a:latin typeface="Consolas" panose="020B0609020204030204" pitchFamily="49" charset="0"/>
              </a:rPr>
              <a:t>fin;inicio</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7x</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inicio</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50FA7B"/>
                </a:solidFill>
                <a:effectLst/>
                <a:latin typeface="Consolas" panose="020B0609020204030204" pitchFamily="49" charset="0"/>
              </a:rPr>
              <a:t>tabla7Exp</a:t>
            </a:r>
            <a:r>
              <a:rPr lang="es-CO" sz="1100" b="0" dirty="0">
                <a:solidFill>
                  <a:srgbClr val="F8F8F2"/>
                </a:solidFill>
                <a:effectLst/>
                <a:latin typeface="Consolas" panose="020B0609020204030204" pitchFamily="49" charset="0"/>
              </a:rPr>
              <a:t>(inicio));</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p:txBody>
      </p:sp>
      <p:sp>
        <p:nvSpPr>
          <p:cNvPr id="9" name="CuadroTexto 8">
            <a:extLst>
              <a:ext uri="{FF2B5EF4-FFF2-40B4-BE49-F238E27FC236}">
                <a16:creationId xmlns:a16="http://schemas.microsoft.com/office/drawing/2014/main" id="{F93779C1-9BE2-89D1-723C-8802E036EE87}"/>
              </a:ext>
            </a:extLst>
          </p:cNvPr>
          <p:cNvSpPr txBox="1"/>
          <p:nvPr/>
        </p:nvSpPr>
        <p:spPr>
          <a:xfrm>
            <a:off x="5211418" y="1419329"/>
            <a:ext cx="8249478" cy="2462213"/>
          </a:xfrm>
          <a:prstGeom prst="rect">
            <a:avLst/>
          </a:prstGeom>
          <a:noFill/>
        </p:spPr>
        <p:txBody>
          <a:bodyPr wrap="square">
            <a:spAutoFit/>
          </a:bodyPr>
          <a:lstStyle/>
          <a:p>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tabla7</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7</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a:p>
            <a:br>
              <a:rPr lang="es-CO" b="0" dirty="0">
                <a:solidFill>
                  <a:srgbClr val="F8F8F2"/>
                </a:solidFill>
                <a:effectLst/>
                <a:latin typeface="Consolas" panose="020B0609020204030204" pitchFamily="49" charset="0"/>
              </a:rPr>
            </a:br>
            <a:r>
              <a:rPr lang="es-CO" b="0" dirty="0" err="1">
                <a:solidFill>
                  <a:srgbClr val="FF79C6"/>
                </a:solidFill>
                <a:effectLst/>
                <a:latin typeface="Consolas" panose="020B0609020204030204" pitchFamily="49" charset="0"/>
              </a:rPr>
              <a:t>const</a:t>
            </a:r>
            <a:r>
              <a:rPr lang="es-CO" b="0" dirty="0">
                <a:solidFill>
                  <a:srgbClr val="F8F8F2"/>
                </a:solidFill>
                <a:effectLst/>
                <a:latin typeface="Consolas" panose="020B0609020204030204" pitchFamily="49" charset="0"/>
              </a:rPr>
              <a:t> </a:t>
            </a:r>
            <a:r>
              <a:rPr lang="es-CO" b="0" dirty="0">
                <a:solidFill>
                  <a:srgbClr val="50FA7B"/>
                </a:solidFill>
                <a:effectLst/>
                <a:latin typeface="Consolas" panose="020B0609020204030204" pitchFamily="49" charset="0"/>
              </a:rPr>
              <a:t>tabla7Exp</a:t>
            </a:r>
            <a:r>
              <a:rPr lang="es-CO" b="0" dirty="0">
                <a:solidFill>
                  <a:srgbClr val="FF79C6"/>
                </a:solidFill>
                <a:effectLst/>
                <a:latin typeface="Consolas" panose="020B0609020204030204" pitchFamily="49" charset="0"/>
              </a:rPr>
              <a:t>=</a:t>
            </a:r>
            <a:r>
              <a:rPr lang="es-CO" b="0" dirty="0" err="1">
                <a:solidFill>
                  <a:srgbClr val="FF79C6"/>
                </a:solidFill>
                <a:effectLst/>
                <a:latin typeface="Consolas" panose="020B0609020204030204" pitchFamily="49" charset="0"/>
              </a:rPr>
              <a:t>function</a:t>
            </a:r>
            <a:r>
              <a:rPr lang="es-CO" b="0" dirty="0">
                <a:solidFill>
                  <a:srgbClr val="F8F8F2"/>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let</a:t>
            </a:r>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i="1" dirty="0" err="1">
                <a:solidFill>
                  <a:srgbClr val="FFB86C"/>
                </a:solidFill>
                <a:effectLst/>
                <a:latin typeface="Consolas" panose="020B0609020204030204" pitchFamily="49" charset="0"/>
              </a:rPr>
              <a:t>pinicio</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inicio</a:t>
            </a:r>
            <a:r>
              <a:rPr lang="es-CO" b="0" dirty="0">
                <a:solidFill>
                  <a:srgbClr val="FF79C6"/>
                </a:solidFill>
                <a:effectLst/>
                <a:latin typeface="Consolas" panose="020B0609020204030204" pitchFamily="49" charset="0"/>
              </a:rPr>
              <a:t>=</a:t>
            </a:r>
            <a:r>
              <a:rPr lang="es-CO" b="0" dirty="0">
                <a:solidFill>
                  <a:srgbClr val="F8F8F2"/>
                </a:solidFill>
                <a:effectLst/>
                <a:latin typeface="Consolas" panose="020B0609020204030204" pitchFamily="49" charset="0"/>
              </a:rPr>
              <a:t>inicio</a:t>
            </a:r>
            <a:r>
              <a:rPr lang="es-CO" b="0" dirty="0">
                <a:solidFill>
                  <a:srgbClr val="FF79C6"/>
                </a:solidFill>
                <a:effectLst/>
                <a:latin typeface="Consolas" panose="020B0609020204030204" pitchFamily="49" charset="0"/>
              </a:rPr>
              <a:t>*</a:t>
            </a:r>
            <a:r>
              <a:rPr lang="es-CO" b="0" dirty="0">
                <a:solidFill>
                  <a:srgbClr val="BD93F9"/>
                </a:solidFill>
                <a:effectLst/>
                <a:latin typeface="Consolas" panose="020B0609020204030204" pitchFamily="49" charset="0"/>
              </a:rPr>
              <a:t>7</a:t>
            </a:r>
            <a:r>
              <a:rPr lang="es-CO" b="0" dirty="0">
                <a:solidFill>
                  <a:srgbClr val="F8F8F2"/>
                </a:solidFill>
                <a:effectLst/>
                <a:latin typeface="Consolas" panose="020B0609020204030204" pitchFamily="49" charset="0"/>
              </a:rPr>
              <a:t>;</a:t>
            </a:r>
          </a:p>
          <a:p>
            <a:r>
              <a:rPr lang="es-CO" b="0" dirty="0">
                <a:solidFill>
                  <a:srgbClr val="F8F8F2"/>
                </a:solidFill>
                <a:effectLst/>
                <a:latin typeface="Consolas" panose="020B0609020204030204" pitchFamily="49" charset="0"/>
              </a:rPr>
              <a:t>    </a:t>
            </a:r>
            <a:r>
              <a:rPr lang="es-CO" b="0" dirty="0" err="1">
                <a:solidFill>
                  <a:srgbClr val="FF79C6"/>
                </a:solidFill>
                <a:effectLst/>
                <a:latin typeface="Consolas" panose="020B0609020204030204" pitchFamily="49" charset="0"/>
              </a:rPr>
              <a:t>return</a:t>
            </a:r>
            <a:r>
              <a:rPr lang="es-CO" b="0" dirty="0">
                <a:solidFill>
                  <a:srgbClr val="F8F8F2"/>
                </a:solidFill>
                <a:effectLst/>
                <a:latin typeface="Consolas" panose="020B0609020204030204" pitchFamily="49" charset="0"/>
              </a:rPr>
              <a:t> inicio;</a:t>
            </a:r>
          </a:p>
          <a:p>
            <a:r>
              <a:rPr lang="es-CO"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010955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11 SI ES PAR O IMPAR-WHILE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0FA2C59D-3DBA-329A-BD2D-4C94F8ADDF84}"/>
              </a:ext>
            </a:extLst>
          </p:cNvPr>
          <p:cNvGraphicFramePr>
            <a:graphicFrameLocks noGrp="1"/>
          </p:cNvGraphicFramePr>
          <p:nvPr>
            <p:extLst>
              <p:ext uri="{D42A27DB-BD31-4B8C-83A1-F6EECF244321}">
                <p14:modId xmlns:p14="http://schemas.microsoft.com/office/powerpoint/2010/main" val="597779183"/>
              </p:ext>
            </p:extLst>
          </p:nvPr>
        </p:nvGraphicFramePr>
        <p:xfrm>
          <a:off x="821776" y="1897276"/>
          <a:ext cx="3547604" cy="128233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Multiplica el número </a:t>
                      </a:r>
                      <a:r>
                        <a:rPr lang="es-ES" sz="1100" dirty="0" err="1">
                          <a:solidFill>
                            <a:schemeClr val="bg1"/>
                          </a:solidFill>
                        </a:rPr>
                        <a:t>pinicio</a:t>
                      </a:r>
                      <a:r>
                        <a:rPr lang="es-ES" sz="1100" dirty="0">
                          <a:solidFill>
                            <a:schemeClr val="bg1"/>
                          </a:solidFill>
                        </a:rPr>
                        <a:t> por 11 y almacena el resultado en inicio. Luego verifica si inicio es par o impar y devuelve un mensaje indicando su paridad.</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5" name="Tabla 4">
            <a:extLst>
              <a:ext uri="{FF2B5EF4-FFF2-40B4-BE49-F238E27FC236}">
                <a16:creationId xmlns:a16="http://schemas.microsoft.com/office/drawing/2014/main" id="{E4ECDF33-A3FA-396D-2866-F501BC4001E3}"/>
              </a:ext>
            </a:extLst>
          </p:cNvPr>
          <p:cNvGraphicFramePr>
            <a:graphicFrameLocks noGrp="1"/>
          </p:cNvGraphicFramePr>
          <p:nvPr>
            <p:extLst>
              <p:ext uri="{D42A27DB-BD31-4B8C-83A1-F6EECF244321}">
                <p14:modId xmlns:p14="http://schemas.microsoft.com/office/powerpoint/2010/main" val="1186026559"/>
              </p:ext>
            </p:extLst>
          </p:nvPr>
        </p:nvGraphicFramePr>
        <p:xfrm>
          <a:off x="4776919" y="1933561"/>
          <a:ext cx="3547604" cy="126492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Al igual que la función tabla11, multiplica el número </a:t>
                      </a:r>
                      <a:r>
                        <a:rPr lang="es-ES" sz="1100" dirty="0" err="1">
                          <a:solidFill>
                            <a:schemeClr val="bg1"/>
                          </a:solidFill>
                        </a:rPr>
                        <a:t>pinicio</a:t>
                      </a:r>
                      <a:r>
                        <a:rPr lang="es-ES" sz="1100" dirty="0">
                          <a:solidFill>
                            <a:schemeClr val="bg1"/>
                          </a:solidFill>
                        </a:rPr>
                        <a:t> por 11 y almacena el resultado en inicio. Luego verifica si inicio es par o impar y devuelve un mensaje indicando su paridad.</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6AE3C9F3-D733-D333-D609-8EC46EF1D1D5}"/>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tabla11 </a:t>
            </a:r>
            <a:endParaRPr lang="es-ES" sz="3200" dirty="0">
              <a:ln>
                <a:solidFill>
                  <a:sysClr val="windowText" lastClr="000000"/>
                </a:solidFill>
              </a:ln>
              <a:solidFill>
                <a:srgbClr val="70E242"/>
              </a:solidFill>
              <a:latin typeface="Passion One" panose="02000506080000020004" pitchFamily="2" charset="0"/>
            </a:endParaRPr>
          </a:p>
        </p:txBody>
      </p:sp>
      <p:sp>
        <p:nvSpPr>
          <p:cNvPr id="7" name="Google Shape;2649;p41">
            <a:extLst>
              <a:ext uri="{FF2B5EF4-FFF2-40B4-BE49-F238E27FC236}">
                <a16:creationId xmlns:a16="http://schemas.microsoft.com/office/drawing/2014/main" id="{60ACA72A-CC32-11A2-ED52-FFB61813199E}"/>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tabla11Exp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3148798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11 SI ES PAR O IMPAR-WHILE</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nvGraphicFramePr>
        <p:xfrm>
          <a:off x="2755660" y="713490"/>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Este código genera las tablas de multiplicar del 11 usando el WHILE y dice cual es par e impar.</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522065877"/>
                  </a:ext>
                </a:extLst>
              </a:tr>
            </a:tbl>
          </a:graphicData>
        </a:graphic>
      </p:graphicFrame>
      <p:pic>
        <p:nvPicPr>
          <p:cNvPr id="3" name="Imagen 2">
            <a:extLst>
              <a:ext uri="{FF2B5EF4-FFF2-40B4-BE49-F238E27FC236}">
                <a16:creationId xmlns:a16="http://schemas.microsoft.com/office/drawing/2014/main" id="{48F866E1-C718-9B6B-909D-312C391B1BCA}"/>
              </a:ext>
            </a:extLst>
          </p:cNvPr>
          <p:cNvPicPr>
            <a:picLocks noChangeAspect="1"/>
          </p:cNvPicPr>
          <p:nvPr/>
        </p:nvPicPr>
        <p:blipFill>
          <a:blip r:embed="rId3"/>
          <a:stretch>
            <a:fillRect/>
          </a:stretch>
        </p:blipFill>
        <p:spPr>
          <a:xfrm>
            <a:off x="2255366" y="2439053"/>
            <a:ext cx="4503242" cy="2325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53156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TABLA DEL 11 SI ES PAR O IMPAR-WHILE</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61E779D3-3E9E-C599-3C02-A661C75325A2}"/>
              </a:ext>
            </a:extLst>
          </p:cNvPr>
          <p:cNvSpPr txBox="1"/>
          <p:nvPr/>
        </p:nvSpPr>
        <p:spPr>
          <a:xfrm>
            <a:off x="602974" y="984650"/>
            <a:ext cx="4525617" cy="4093428"/>
          </a:xfrm>
          <a:prstGeom prst="rect">
            <a:avLst/>
          </a:prstGeom>
          <a:noFill/>
        </p:spPr>
        <p:txBody>
          <a:bodyPr wrap="square">
            <a:spAutoFit/>
          </a:bodyPr>
          <a:lstStyle/>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DOCTYPE</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lang</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en</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head</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meta</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charset</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UTF-8</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meta</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name</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viewport</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content</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width</a:t>
            </a:r>
            <a:r>
              <a:rPr lang="es-CO" sz="1000" b="0" dirty="0">
                <a:solidFill>
                  <a:srgbClr val="F1FA8C"/>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device-width</a:t>
            </a:r>
            <a:r>
              <a:rPr lang="es-CO" sz="1000" b="0" dirty="0">
                <a:solidFill>
                  <a:srgbClr val="F1FA8C"/>
                </a:solidFill>
                <a:effectLst/>
                <a:latin typeface="Consolas" panose="020B0609020204030204" pitchFamily="49" charset="0"/>
              </a:rPr>
              <a:t>, </a:t>
            </a:r>
            <a:r>
              <a:rPr lang="es-CO" sz="1000" b="0" dirty="0" err="1">
                <a:solidFill>
                  <a:srgbClr val="F1FA8C"/>
                </a:solidFill>
                <a:effectLst/>
                <a:latin typeface="Consolas" panose="020B0609020204030204" pitchFamily="49" charset="0"/>
              </a:rPr>
              <a:t>initial-scale</a:t>
            </a:r>
            <a:r>
              <a:rPr lang="es-CO" sz="1000" b="0" dirty="0">
                <a:solidFill>
                  <a:srgbClr val="F1FA8C"/>
                </a:solidFill>
                <a:effectLst/>
                <a:latin typeface="Consolas" panose="020B0609020204030204" pitchFamily="49" charset="0"/>
              </a:rPr>
              <a:t>=1.0</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err="1">
                <a:solidFill>
                  <a:srgbClr val="FF79C6"/>
                </a:solidFill>
                <a:effectLst/>
                <a:latin typeface="Consolas" panose="020B0609020204030204" pitchFamily="49" charset="0"/>
              </a:rPr>
              <a:t>title</a:t>
            </a:r>
            <a:r>
              <a:rPr lang="es-CO" sz="1000" b="0" dirty="0">
                <a:solidFill>
                  <a:srgbClr val="F8F8F2"/>
                </a:solidFill>
                <a:effectLst/>
                <a:latin typeface="Consolas" panose="020B0609020204030204" pitchFamily="49" charset="0"/>
              </a:rPr>
              <a:t>&gt;tabla del 9 y cual es par o impar&lt;/</a:t>
            </a:r>
            <a:r>
              <a:rPr lang="es-CO" sz="1000" b="0" dirty="0" err="1">
                <a:solidFill>
                  <a:srgbClr val="FF79C6"/>
                </a:solidFill>
                <a:effectLst/>
                <a:latin typeface="Consolas" panose="020B0609020204030204" pitchFamily="49" charset="0"/>
              </a:rPr>
              <a:t>title</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 </a:t>
            </a:r>
            <a:r>
              <a:rPr lang="es-CO" sz="1000" b="0" i="1" dirty="0" err="1">
                <a:solidFill>
                  <a:srgbClr val="50FA7B"/>
                </a:solidFill>
                <a:effectLst/>
                <a:latin typeface="Consolas" panose="020B0609020204030204" pitchFamily="49" charset="0"/>
              </a:rPr>
              <a:t>src</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a:t>
            </a:r>
            <a:r>
              <a:rPr lang="es-CO" sz="1000" b="0" dirty="0" err="1">
                <a:solidFill>
                  <a:srgbClr val="F1FA8C"/>
                </a:solidFill>
                <a:effectLst/>
                <a:latin typeface="Consolas" panose="020B0609020204030204" pitchFamily="49" charset="0"/>
              </a:rPr>
              <a:t>js</a:t>
            </a:r>
            <a:r>
              <a:rPr lang="es-CO" sz="1000" b="0" dirty="0">
                <a:solidFill>
                  <a:srgbClr val="F1FA8C"/>
                </a:solidFill>
                <a:effectLst/>
                <a:latin typeface="Consolas" panose="020B0609020204030204" pitchFamily="49" charset="0"/>
              </a:rPr>
              <a:t>/tabla11.js</a:t>
            </a:r>
            <a:r>
              <a:rPr lang="es-CO" sz="1000" b="0" dirty="0">
                <a:solidFill>
                  <a:srgbClr val="E9F284"/>
                </a:solidFill>
                <a:effectLst/>
                <a:latin typeface="Consolas" panose="020B0609020204030204" pitchFamily="49" charset="0"/>
              </a:rPr>
              <a:t>"</a:t>
            </a:r>
            <a:r>
              <a:rPr lang="es-CO" sz="1000" b="0" dirty="0">
                <a:solidFill>
                  <a:srgbClr val="F8F8F2"/>
                </a:solidFill>
                <a:effectLst/>
                <a:latin typeface="Consolas" panose="020B0609020204030204" pitchFamily="49" charset="0"/>
              </a:rPr>
              <a:t>&gt;&lt;/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a:solidFill>
                  <a:srgbClr val="FF79C6"/>
                </a:solidFill>
                <a:effectLst/>
                <a:latin typeface="Consolas" panose="020B0609020204030204" pitchFamily="49" charset="0"/>
              </a:rPr>
              <a:t>head</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body</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0</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let</a:t>
            </a:r>
            <a:r>
              <a:rPr lang="es-CO" sz="1000" b="0" dirty="0">
                <a:solidFill>
                  <a:srgbClr val="F8F8F2"/>
                </a:solidFill>
                <a:effectLst/>
                <a:latin typeface="Consolas" panose="020B0609020204030204" pitchFamily="49" charset="0"/>
              </a:rPr>
              <a:t> fin</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5</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&lt;</a:t>
            </a:r>
            <a:r>
              <a:rPr lang="es-CO" sz="1000" b="0" dirty="0">
                <a:solidFill>
                  <a:srgbClr val="F8F8F2"/>
                </a:solidFill>
                <a:effectLst/>
                <a:latin typeface="Consolas" panose="020B0609020204030204" pitchFamily="49" charset="0"/>
              </a:rPr>
              <a:t>fin){</a:t>
            </a:r>
          </a:p>
          <a:p>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console</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log</a:t>
            </a:r>
            <a:r>
              <a:rPr lang="es-CO" sz="1000" b="0" dirty="0">
                <a:solidFill>
                  <a:srgbClr val="F8F8F2"/>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11x</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50FA7B"/>
                </a:solidFill>
                <a:effectLst/>
                <a:latin typeface="Consolas" panose="020B0609020204030204" pitchFamily="49" charset="0"/>
              </a:rPr>
              <a:t>tabla11</a:t>
            </a:r>
            <a:r>
              <a:rPr lang="es-CO" sz="1000" b="0" dirty="0">
                <a:solidFill>
                  <a:srgbClr val="F8F8F2"/>
                </a:solidFill>
                <a:effectLst/>
                <a:latin typeface="Consolas" panose="020B0609020204030204" pitchFamily="49" charset="0"/>
              </a:rPr>
              <a:t>(inicio));</a:t>
            </a:r>
          </a:p>
          <a:p>
            <a:r>
              <a:rPr lang="es-CO" sz="1000" b="0" dirty="0">
                <a:solidFill>
                  <a:srgbClr val="F8F8F2"/>
                </a:solidFill>
                <a:effectLst/>
                <a:latin typeface="Consolas" panose="020B0609020204030204" pitchFamily="49" charset="0"/>
              </a:rPr>
              <a:t>        }</a:t>
            </a:r>
          </a:p>
          <a:p>
            <a:br>
              <a:rPr lang="es-CO" sz="1000" b="0" dirty="0">
                <a:solidFill>
                  <a:srgbClr val="F8F8F2"/>
                </a:solidFill>
                <a:effectLst/>
                <a:latin typeface="Consolas" panose="020B0609020204030204" pitchFamily="49" charset="0"/>
              </a:rPr>
            </a:br>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0</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err="1">
                <a:solidFill>
                  <a:srgbClr val="FF79C6"/>
                </a:solidFill>
                <a:effectLst/>
                <a:latin typeface="Consolas" panose="020B0609020204030204" pitchFamily="49" charset="0"/>
              </a:rPr>
              <a:t>while</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&lt;</a:t>
            </a:r>
            <a:r>
              <a:rPr lang="es-CO" sz="1000" b="0" dirty="0">
                <a:solidFill>
                  <a:srgbClr val="F8F8F2"/>
                </a:solidFill>
                <a:effectLst/>
                <a:latin typeface="Consolas" panose="020B0609020204030204" pitchFamily="49" charset="0"/>
              </a:rPr>
              <a:t>fin){</a:t>
            </a:r>
          </a:p>
          <a:p>
            <a:r>
              <a:rPr lang="es-CO" sz="1000" b="0" dirty="0">
                <a:solidFill>
                  <a:srgbClr val="F8F8F2"/>
                </a:solidFill>
                <a:effectLst/>
                <a:latin typeface="Consolas" panose="020B0609020204030204" pitchFamily="49" charset="0"/>
              </a:rPr>
              <a:t>            inicio</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BD93F9"/>
                </a:solidFill>
                <a:effectLst/>
                <a:latin typeface="Consolas" panose="020B0609020204030204" pitchFamily="49" charset="0"/>
              </a:rPr>
              <a:t>1</a:t>
            </a:r>
            <a:r>
              <a:rPr lang="es-CO" sz="1000" b="0" dirty="0">
                <a:solidFill>
                  <a:srgbClr val="F8F8F2"/>
                </a:solidFill>
                <a:effectLst/>
                <a:latin typeface="Consolas" panose="020B0609020204030204" pitchFamily="49" charset="0"/>
              </a:rPr>
              <a:t>;</a:t>
            </a:r>
          </a:p>
          <a:p>
            <a:r>
              <a:rPr lang="es-CO" sz="1000" b="0" dirty="0">
                <a:solidFill>
                  <a:srgbClr val="F8F8F2"/>
                </a:solidFill>
                <a:effectLst/>
                <a:latin typeface="Consolas" panose="020B0609020204030204" pitchFamily="49" charset="0"/>
              </a:rPr>
              <a:t>            </a:t>
            </a:r>
            <a:r>
              <a:rPr lang="es-CO" sz="1000" b="0" dirty="0">
                <a:solidFill>
                  <a:srgbClr val="BD93F9"/>
                </a:solidFill>
                <a:effectLst/>
                <a:latin typeface="Consolas" panose="020B0609020204030204" pitchFamily="49" charset="0"/>
              </a:rPr>
              <a:t>console</a:t>
            </a:r>
            <a:r>
              <a:rPr lang="es-CO" sz="1000" b="0" dirty="0">
                <a:solidFill>
                  <a:srgbClr val="F8F8F2"/>
                </a:solidFill>
                <a:effectLst/>
                <a:latin typeface="Consolas" panose="020B0609020204030204" pitchFamily="49" charset="0"/>
              </a:rPr>
              <a:t>.</a:t>
            </a:r>
            <a:r>
              <a:rPr lang="es-CO" sz="1000" b="0" dirty="0">
                <a:solidFill>
                  <a:srgbClr val="50FA7B"/>
                </a:solidFill>
                <a:effectLst/>
                <a:latin typeface="Consolas" panose="020B0609020204030204" pitchFamily="49" charset="0"/>
              </a:rPr>
              <a:t>log</a:t>
            </a:r>
            <a:r>
              <a:rPr lang="es-CO" sz="1000" b="0" dirty="0">
                <a:solidFill>
                  <a:srgbClr val="F8F8F2"/>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11X</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F8F8F2"/>
                </a:solidFill>
                <a:effectLst/>
                <a:latin typeface="Consolas" panose="020B0609020204030204" pitchFamily="49" charset="0"/>
              </a:rPr>
              <a:t>inicio</a:t>
            </a:r>
            <a:r>
              <a:rPr lang="es-CO" sz="1000" b="0" dirty="0">
                <a:solidFill>
                  <a:srgbClr val="FF79C6"/>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1FA8C"/>
                </a:solidFill>
                <a:effectLst/>
                <a:latin typeface="Consolas" panose="020B0609020204030204" pitchFamily="49" charset="0"/>
              </a:rPr>
              <a:t>=</a:t>
            </a:r>
            <a:r>
              <a:rPr lang="es-CO" sz="1000" b="0" dirty="0">
                <a:solidFill>
                  <a:srgbClr val="E9F284"/>
                </a:solidFill>
                <a:effectLst/>
                <a:latin typeface="Consolas" panose="020B0609020204030204" pitchFamily="49" charset="0"/>
              </a:rPr>
              <a:t>"</a:t>
            </a:r>
            <a:r>
              <a:rPr lang="es-CO" sz="1000" b="0" dirty="0">
                <a:solidFill>
                  <a:srgbClr val="FF79C6"/>
                </a:solidFill>
                <a:effectLst/>
                <a:latin typeface="Consolas" panose="020B0609020204030204" pitchFamily="49" charset="0"/>
              </a:rPr>
              <a:t>+</a:t>
            </a:r>
            <a:r>
              <a:rPr lang="es-CO" sz="1000" b="0" dirty="0">
                <a:solidFill>
                  <a:srgbClr val="50FA7B"/>
                </a:solidFill>
                <a:effectLst/>
                <a:latin typeface="Consolas" panose="020B0609020204030204" pitchFamily="49" charset="0"/>
              </a:rPr>
              <a:t>tabla11Exp</a:t>
            </a:r>
            <a:r>
              <a:rPr lang="es-CO" sz="1000" b="0" dirty="0">
                <a:solidFill>
                  <a:srgbClr val="F8F8F2"/>
                </a:solidFill>
                <a:effectLst/>
                <a:latin typeface="Consolas" panose="020B0609020204030204" pitchFamily="49" charset="0"/>
              </a:rPr>
              <a:t>(inicio));</a:t>
            </a:r>
          </a:p>
          <a:p>
            <a:r>
              <a:rPr lang="es-CO" sz="1000" b="0" dirty="0">
                <a:solidFill>
                  <a:srgbClr val="F8F8F2"/>
                </a:solidFill>
                <a:effectLst/>
                <a:latin typeface="Consolas" panose="020B0609020204030204" pitchFamily="49" charset="0"/>
              </a:rPr>
              <a:t>        }</a:t>
            </a:r>
          </a:p>
          <a:p>
            <a:r>
              <a:rPr lang="es-CO" sz="1000" b="0" dirty="0">
                <a:solidFill>
                  <a:srgbClr val="F8F8F2"/>
                </a:solidFill>
                <a:effectLst/>
                <a:latin typeface="Consolas" panose="020B0609020204030204" pitchFamily="49" charset="0"/>
              </a:rPr>
              <a:t>    &lt;/</a:t>
            </a:r>
            <a:r>
              <a:rPr lang="es-CO" sz="1000" b="0" dirty="0">
                <a:solidFill>
                  <a:srgbClr val="FF79C6"/>
                </a:solidFill>
                <a:effectLst/>
                <a:latin typeface="Consolas" panose="020B0609020204030204" pitchFamily="49" charset="0"/>
              </a:rPr>
              <a:t>script</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body</a:t>
            </a:r>
            <a:r>
              <a:rPr lang="es-CO" sz="1000" b="0" dirty="0">
                <a:solidFill>
                  <a:srgbClr val="F8F8F2"/>
                </a:solidFill>
                <a:effectLst/>
                <a:latin typeface="Consolas" panose="020B0609020204030204" pitchFamily="49" charset="0"/>
              </a:rPr>
              <a:t>&gt;</a:t>
            </a:r>
          </a:p>
          <a:p>
            <a:r>
              <a:rPr lang="es-CO" sz="1000" b="0" dirty="0">
                <a:solidFill>
                  <a:srgbClr val="F8F8F2"/>
                </a:solidFill>
                <a:effectLst/>
                <a:latin typeface="Consolas" panose="020B0609020204030204" pitchFamily="49" charset="0"/>
              </a:rPr>
              <a:t>&lt;/</a:t>
            </a:r>
            <a:r>
              <a:rPr lang="es-CO" sz="1000" b="0" dirty="0" err="1">
                <a:solidFill>
                  <a:srgbClr val="FF79C6"/>
                </a:solidFill>
                <a:effectLst/>
                <a:latin typeface="Consolas" panose="020B0609020204030204" pitchFamily="49" charset="0"/>
              </a:rPr>
              <a:t>html</a:t>
            </a:r>
            <a:r>
              <a:rPr lang="es-CO" sz="1000" b="0" dirty="0">
                <a:solidFill>
                  <a:srgbClr val="F8F8F2"/>
                </a:solidFill>
                <a:effectLst/>
                <a:latin typeface="Consolas" panose="020B0609020204030204" pitchFamily="49" charset="0"/>
              </a:rPr>
              <a:t>&gt;</a:t>
            </a:r>
          </a:p>
        </p:txBody>
      </p:sp>
      <p:sp>
        <p:nvSpPr>
          <p:cNvPr id="8" name="CuadroTexto 7">
            <a:extLst>
              <a:ext uri="{FF2B5EF4-FFF2-40B4-BE49-F238E27FC236}">
                <a16:creationId xmlns:a16="http://schemas.microsoft.com/office/drawing/2014/main" id="{EDD0682F-6DD3-ED7E-B4D5-141F7C543BE9}"/>
              </a:ext>
            </a:extLst>
          </p:cNvPr>
          <p:cNvSpPr txBox="1"/>
          <p:nvPr/>
        </p:nvSpPr>
        <p:spPr>
          <a:xfrm>
            <a:off x="5019261" y="1070980"/>
            <a:ext cx="8249478" cy="4062651"/>
          </a:xfrm>
          <a:prstGeom prst="rect">
            <a:avLst/>
          </a:prstGeom>
          <a:noFill/>
        </p:spPr>
        <p:txBody>
          <a:bodyPr wrap="square">
            <a:spAutoFit/>
          </a:bodyPr>
          <a:lstStyle/>
          <a:p>
            <a:r>
              <a:rPr lang="es-CO" sz="1200" b="0" dirty="0" err="1">
                <a:solidFill>
                  <a:srgbClr val="FF79C6"/>
                </a:solidFill>
                <a:effectLst/>
                <a:latin typeface="Consolas" panose="020B0609020204030204" pitchFamily="49" charset="0"/>
              </a:rPr>
              <a:t>function</a:t>
            </a:r>
            <a:r>
              <a:rPr lang="es-CO" sz="1200" b="0" dirty="0">
                <a:solidFill>
                  <a:srgbClr val="F8F8F2"/>
                </a:solidFill>
                <a:effectLst/>
                <a:latin typeface="Consolas" panose="020B0609020204030204" pitchFamily="49" charset="0"/>
              </a:rPr>
              <a:t> </a:t>
            </a:r>
            <a:r>
              <a:rPr lang="es-CO" sz="1200" b="0" dirty="0">
                <a:solidFill>
                  <a:srgbClr val="50FA7B"/>
                </a:solidFill>
                <a:effectLst/>
                <a:latin typeface="Consolas" panose="020B0609020204030204" pitchFamily="49" charset="0"/>
              </a:rPr>
              <a:t>tabla11</a:t>
            </a:r>
            <a:r>
              <a:rPr lang="es-CO" sz="1200" b="0" dirty="0">
                <a:solidFill>
                  <a:srgbClr val="F8F8F2"/>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11</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if</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2</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0</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par</a:t>
            </a:r>
            <a:r>
              <a:rPr lang="es-CO" sz="1200" b="0" dirty="0">
                <a:solidFill>
                  <a:srgbClr val="E9F284"/>
                </a:solidFill>
                <a:effectLst/>
                <a:latin typeface="Consolas" panose="020B0609020204030204" pitchFamily="49" charset="0"/>
              </a:rPr>
              <a:t>"</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else</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impar</a:t>
            </a:r>
            <a:r>
              <a:rPr lang="es-CO" sz="1200" b="0" dirty="0">
                <a:solidFill>
                  <a:srgbClr val="E9F284"/>
                </a:solidFill>
                <a:effectLst/>
                <a:latin typeface="Consolas" panose="020B0609020204030204" pitchFamily="49" charset="0"/>
              </a:rPr>
              <a:t>"</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a:t>
            </a:r>
          </a:p>
          <a:p>
            <a:br>
              <a:rPr lang="es-CO" sz="1200" b="0" dirty="0">
                <a:solidFill>
                  <a:srgbClr val="F8F8F2"/>
                </a:solidFill>
                <a:effectLst/>
                <a:latin typeface="Consolas" panose="020B0609020204030204" pitchFamily="49" charset="0"/>
              </a:rPr>
            </a:br>
            <a:r>
              <a:rPr lang="es-CO" sz="1200" b="0" dirty="0" err="1">
                <a:solidFill>
                  <a:srgbClr val="FF79C6"/>
                </a:solidFill>
                <a:effectLst/>
                <a:latin typeface="Consolas" panose="020B0609020204030204" pitchFamily="49" charset="0"/>
              </a:rPr>
              <a:t>const</a:t>
            </a:r>
            <a:r>
              <a:rPr lang="es-CO" sz="1200" b="0" dirty="0">
                <a:solidFill>
                  <a:srgbClr val="F8F8F2"/>
                </a:solidFill>
                <a:effectLst/>
                <a:latin typeface="Consolas" panose="020B0609020204030204" pitchFamily="49" charset="0"/>
              </a:rPr>
              <a:t> </a:t>
            </a:r>
            <a:r>
              <a:rPr lang="es-CO" sz="1200" b="0" dirty="0">
                <a:solidFill>
                  <a:srgbClr val="50FA7B"/>
                </a:solidFill>
                <a:effectLst/>
                <a:latin typeface="Consolas" panose="020B0609020204030204" pitchFamily="49" charset="0"/>
              </a:rPr>
              <a:t>tabla11Exp</a:t>
            </a:r>
            <a:r>
              <a:rPr lang="es-CO" sz="1200" b="0" dirty="0">
                <a:solidFill>
                  <a:srgbClr val="FF79C6"/>
                </a:solidFill>
                <a:effectLst/>
                <a:latin typeface="Consolas" panose="020B0609020204030204" pitchFamily="49" charset="0"/>
              </a:rPr>
              <a:t>=</a:t>
            </a:r>
            <a:r>
              <a:rPr lang="es-CO" sz="1200" b="0" dirty="0" err="1">
                <a:solidFill>
                  <a:srgbClr val="FF79C6"/>
                </a:solidFill>
                <a:effectLst/>
                <a:latin typeface="Consolas" panose="020B0609020204030204" pitchFamily="49" charset="0"/>
              </a:rPr>
              <a:t>function</a:t>
            </a:r>
            <a:r>
              <a:rPr lang="es-CO" sz="1200" b="0" dirty="0">
                <a:solidFill>
                  <a:srgbClr val="F8F8F2"/>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11</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if</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2</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0</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par</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else</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impar</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a:t>
            </a:r>
          </a:p>
          <a:p>
            <a:br>
              <a:rPr lang="es-CO" sz="1200" b="0" dirty="0">
                <a:solidFill>
                  <a:srgbClr val="F8F8F2"/>
                </a:solidFill>
                <a:effectLst/>
                <a:latin typeface="Consolas" panose="020B0609020204030204" pitchFamily="49" charset="0"/>
              </a:rPr>
            </a:br>
            <a:endParaRPr lang="es-CO"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6557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11 SI ES PAR O IMPAR-FOR</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2" name="Tabla 4">
            <a:extLst>
              <a:ext uri="{FF2B5EF4-FFF2-40B4-BE49-F238E27FC236}">
                <a16:creationId xmlns:a16="http://schemas.microsoft.com/office/drawing/2014/main" id="{0FA2C59D-3DBA-329A-BD2D-4C94F8ADDF84}"/>
              </a:ext>
            </a:extLst>
          </p:cNvPr>
          <p:cNvGraphicFramePr>
            <a:graphicFrameLocks noGrp="1"/>
          </p:cNvGraphicFramePr>
          <p:nvPr/>
        </p:nvGraphicFramePr>
        <p:xfrm>
          <a:off x="821776" y="1897276"/>
          <a:ext cx="3547604" cy="128233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Multiplica el número </a:t>
                      </a:r>
                      <a:r>
                        <a:rPr lang="es-ES" sz="1100" dirty="0" err="1">
                          <a:solidFill>
                            <a:schemeClr val="bg1"/>
                          </a:solidFill>
                        </a:rPr>
                        <a:t>pinicio</a:t>
                      </a:r>
                      <a:r>
                        <a:rPr lang="es-ES" sz="1100" dirty="0">
                          <a:solidFill>
                            <a:schemeClr val="bg1"/>
                          </a:solidFill>
                        </a:rPr>
                        <a:t> por 11 y almacena el resultado en inicio. Luego verifica si inicio es par o impar y devuelve un mensaje indicando su paridad.</a:t>
                      </a: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68870">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graphicFrame>
        <p:nvGraphicFramePr>
          <p:cNvPr id="5" name="Tabla 4">
            <a:extLst>
              <a:ext uri="{FF2B5EF4-FFF2-40B4-BE49-F238E27FC236}">
                <a16:creationId xmlns:a16="http://schemas.microsoft.com/office/drawing/2014/main" id="{E4ECDF33-A3FA-396D-2866-F501BC4001E3}"/>
              </a:ext>
            </a:extLst>
          </p:cNvPr>
          <p:cNvGraphicFramePr>
            <a:graphicFrameLocks noGrp="1"/>
          </p:cNvGraphicFramePr>
          <p:nvPr/>
        </p:nvGraphicFramePr>
        <p:xfrm>
          <a:off x="4776919" y="1933561"/>
          <a:ext cx="3547604" cy="1264920"/>
        </p:xfrm>
        <a:graphic>
          <a:graphicData uri="http://schemas.openxmlformats.org/drawingml/2006/table">
            <a:tbl>
              <a:tblPr firstRow="1" bandRow="1">
                <a:tableStyleId>{3B4B98B0-60AC-42C2-AFA5-B58CD77FA1E5}</a:tableStyleId>
              </a:tblPr>
              <a:tblGrid>
                <a:gridCol w="1773802">
                  <a:extLst>
                    <a:ext uri="{9D8B030D-6E8A-4147-A177-3AD203B41FA5}">
                      <a16:colId xmlns:a16="http://schemas.microsoft.com/office/drawing/2014/main" val="1637154279"/>
                    </a:ext>
                  </a:extLst>
                </a:gridCol>
                <a:gridCol w="1773802">
                  <a:extLst>
                    <a:ext uri="{9D8B030D-6E8A-4147-A177-3AD203B41FA5}">
                      <a16:colId xmlns:a16="http://schemas.microsoft.com/office/drawing/2014/main" val="3120215241"/>
                    </a:ext>
                  </a:extLst>
                </a:gridCol>
              </a:tblGrid>
              <a:tr h="252437">
                <a:tc gridSpan="2">
                  <a:txBody>
                    <a:bodyPr/>
                    <a:lstStyle/>
                    <a:p>
                      <a:pPr algn="ctr"/>
                      <a:r>
                        <a:rPr lang="es-ES" sz="1100" dirty="0">
                          <a:solidFill>
                            <a:schemeClr val="bg1"/>
                          </a:solidFill>
                        </a:rPr>
                        <a:t>Al igual que la función tabla11, multiplica el número </a:t>
                      </a:r>
                      <a:r>
                        <a:rPr lang="es-ES" sz="1100" dirty="0" err="1">
                          <a:solidFill>
                            <a:schemeClr val="bg1"/>
                          </a:solidFill>
                        </a:rPr>
                        <a:t>pinicio</a:t>
                      </a:r>
                      <a:r>
                        <a:rPr lang="es-ES" sz="1100" dirty="0">
                          <a:solidFill>
                            <a:schemeClr val="bg1"/>
                          </a:solidFill>
                        </a:rPr>
                        <a:t> por 11 y almacena el resultado en inicio. Luego verifica si inicio es par o impar y devuelve un mensaje indicando su paridad.</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240316">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29215">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bl>
          </a:graphicData>
        </a:graphic>
      </p:graphicFrame>
      <p:sp>
        <p:nvSpPr>
          <p:cNvPr id="6" name="Google Shape;2649;p41">
            <a:extLst>
              <a:ext uri="{FF2B5EF4-FFF2-40B4-BE49-F238E27FC236}">
                <a16:creationId xmlns:a16="http://schemas.microsoft.com/office/drawing/2014/main" id="{6AE3C9F3-D733-D333-D609-8EC46EF1D1D5}"/>
              </a:ext>
            </a:extLst>
          </p:cNvPr>
          <p:cNvSpPr txBox="1">
            <a:spLocks/>
          </p:cNvSpPr>
          <p:nvPr/>
        </p:nvSpPr>
        <p:spPr>
          <a:xfrm>
            <a:off x="-1240558" y="1274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tabla11 </a:t>
            </a:r>
            <a:endParaRPr lang="es-ES" sz="3200" dirty="0">
              <a:ln>
                <a:solidFill>
                  <a:sysClr val="windowText" lastClr="000000"/>
                </a:solidFill>
              </a:ln>
              <a:solidFill>
                <a:srgbClr val="70E242"/>
              </a:solidFill>
              <a:latin typeface="Passion One" panose="02000506080000020004" pitchFamily="2" charset="0"/>
            </a:endParaRPr>
          </a:p>
        </p:txBody>
      </p:sp>
      <p:sp>
        <p:nvSpPr>
          <p:cNvPr id="7" name="Google Shape;2649;p41">
            <a:extLst>
              <a:ext uri="{FF2B5EF4-FFF2-40B4-BE49-F238E27FC236}">
                <a16:creationId xmlns:a16="http://schemas.microsoft.com/office/drawing/2014/main" id="{60ACA72A-CC32-11A2-ED52-FFB61813199E}"/>
              </a:ext>
            </a:extLst>
          </p:cNvPr>
          <p:cNvSpPr txBox="1">
            <a:spLocks/>
          </p:cNvSpPr>
          <p:nvPr/>
        </p:nvSpPr>
        <p:spPr>
          <a:xfrm>
            <a:off x="2569442" y="14125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tabla11Exp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3497636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ln>
                  <a:solidFill>
                    <a:sysClr val="windowText" lastClr="000000"/>
                  </a:solidFill>
                </a:ln>
                <a:solidFill>
                  <a:srgbClr val="70E242"/>
                </a:solidFill>
                <a:latin typeface="Passion One" panose="02000506080000020004" pitchFamily="2" charset="0"/>
              </a:rPr>
              <a:t>FUNCION:TABLA DEL 11 SI ES PAR O IMPAR-FOR</a:t>
            </a:r>
            <a:endParaRPr sz="28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10807960"/>
              </p:ext>
            </p:extLst>
          </p:nvPr>
        </p:nvGraphicFramePr>
        <p:xfrm>
          <a:off x="2755660" y="713490"/>
          <a:ext cx="3718292" cy="1532547"/>
        </p:xfrm>
        <a:graphic>
          <a:graphicData uri="http://schemas.openxmlformats.org/drawingml/2006/table">
            <a:tbl>
              <a:tblPr firstRow="1" bandRow="1">
                <a:tableStyleId>{3B4B98B0-60AC-42C2-AFA5-B58CD77FA1E5}</a:tableStyleId>
              </a:tblPr>
              <a:tblGrid>
                <a:gridCol w="1859146">
                  <a:extLst>
                    <a:ext uri="{9D8B030D-6E8A-4147-A177-3AD203B41FA5}">
                      <a16:colId xmlns:a16="http://schemas.microsoft.com/office/drawing/2014/main" val="1637154279"/>
                    </a:ext>
                  </a:extLst>
                </a:gridCol>
                <a:gridCol w="1859146">
                  <a:extLst>
                    <a:ext uri="{9D8B030D-6E8A-4147-A177-3AD203B41FA5}">
                      <a16:colId xmlns:a16="http://schemas.microsoft.com/office/drawing/2014/main" val="3120215241"/>
                    </a:ext>
                  </a:extLst>
                </a:gridCol>
              </a:tblGrid>
              <a:tr h="530691">
                <a:tc gridSpan="2">
                  <a:txBody>
                    <a:bodyPr/>
                    <a:lstStyle/>
                    <a:p>
                      <a:pPr algn="ctr"/>
                      <a:r>
                        <a:rPr lang="es-ES" sz="1100" dirty="0">
                          <a:solidFill>
                            <a:schemeClr val="bg1"/>
                          </a:solidFill>
                        </a:rPr>
                        <a:t>DESCRIPCION: Este código genera las tablas de multiplicar del 11 usando el FOR y dice cual es par e impar.</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12729">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12729">
                <a:tc>
                  <a:txBody>
                    <a:bodyPr/>
                    <a:lstStyle/>
                    <a:p>
                      <a:pPr algn="ctr"/>
                      <a:r>
                        <a:rPr lang="es-ES" sz="1050" dirty="0">
                          <a:solidFill>
                            <a:schemeClr val="bg1"/>
                          </a:solidFill>
                        </a:rPr>
                        <a:t>inicio</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343810389"/>
                  </a:ext>
                </a:extLst>
              </a:tr>
              <a:tr h="312729">
                <a:tc>
                  <a:txBody>
                    <a:bodyPr/>
                    <a:lstStyle/>
                    <a:p>
                      <a:pPr algn="ctr"/>
                      <a:r>
                        <a:rPr lang="es-ES" sz="1050" dirty="0">
                          <a:solidFill>
                            <a:schemeClr val="bg1"/>
                          </a:solidFill>
                        </a:rPr>
                        <a:t>fin</a:t>
                      </a:r>
                      <a:endParaRPr lang="es-CO" sz="105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5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5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522065877"/>
                  </a:ext>
                </a:extLst>
              </a:tr>
            </a:tbl>
          </a:graphicData>
        </a:graphic>
      </p:graphicFrame>
      <p:pic>
        <p:nvPicPr>
          <p:cNvPr id="5" name="Imagen 4">
            <a:extLst>
              <a:ext uri="{FF2B5EF4-FFF2-40B4-BE49-F238E27FC236}">
                <a16:creationId xmlns:a16="http://schemas.microsoft.com/office/drawing/2014/main" id="{793804F3-9F26-EA4C-65B4-C8DA5C9A63D9}"/>
              </a:ext>
            </a:extLst>
          </p:cNvPr>
          <p:cNvPicPr>
            <a:picLocks noChangeAspect="1"/>
          </p:cNvPicPr>
          <p:nvPr/>
        </p:nvPicPr>
        <p:blipFill>
          <a:blip r:embed="rId3"/>
          <a:stretch>
            <a:fillRect/>
          </a:stretch>
        </p:blipFill>
        <p:spPr>
          <a:xfrm>
            <a:off x="2237350" y="2462435"/>
            <a:ext cx="4614024" cy="2386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7957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ln>
                  <a:solidFill>
                    <a:sysClr val="windowText" lastClr="000000"/>
                  </a:solidFill>
                </a:ln>
                <a:solidFill>
                  <a:srgbClr val="70E242"/>
                </a:solidFill>
                <a:latin typeface="Passion One" panose="02000506080000020004" pitchFamily="2" charset="0"/>
              </a:rPr>
              <a:t>FUNCION: TABLA DEL 11 SI ES PAR O IMPAR-FOR</a:t>
            </a:r>
            <a:endParaRPr sz="24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5" name="CuadroTexto 4">
            <a:extLst>
              <a:ext uri="{FF2B5EF4-FFF2-40B4-BE49-F238E27FC236}">
                <a16:creationId xmlns:a16="http://schemas.microsoft.com/office/drawing/2014/main" id="{5DE22050-96A0-2CD7-6A66-6102FF82277C}"/>
              </a:ext>
            </a:extLst>
          </p:cNvPr>
          <p:cNvSpPr txBox="1"/>
          <p:nvPr/>
        </p:nvSpPr>
        <p:spPr>
          <a:xfrm>
            <a:off x="536713" y="910249"/>
            <a:ext cx="4406348" cy="4293483"/>
          </a:xfrm>
          <a:prstGeom prst="rect">
            <a:avLst/>
          </a:prstGeom>
          <a:noFill/>
        </p:spPr>
        <p:txBody>
          <a:bodyPr wrap="square">
            <a:spAutoFit/>
          </a:bodyPr>
          <a:lstStyle/>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DOCTYPE</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lang</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en</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charset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UTF-8</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meta</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name</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viewport</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content</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width</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device-width</a:t>
            </a:r>
            <a:r>
              <a:rPr lang="es-CO" sz="1050" b="0" dirty="0">
                <a:solidFill>
                  <a:srgbClr val="F1FA8C"/>
                </a:solidFill>
                <a:effectLst/>
                <a:latin typeface="Consolas" panose="020B0609020204030204" pitchFamily="49" charset="0"/>
              </a:rPr>
              <a:t>, </a:t>
            </a:r>
            <a:r>
              <a:rPr lang="es-CO" sz="1050" b="0" dirty="0" err="1">
                <a:solidFill>
                  <a:srgbClr val="F1FA8C"/>
                </a:solidFill>
                <a:effectLst/>
                <a:latin typeface="Consolas" panose="020B0609020204030204" pitchFamily="49" charset="0"/>
              </a:rPr>
              <a:t>initial-scale</a:t>
            </a:r>
            <a:r>
              <a:rPr lang="es-CO" sz="1050" b="0" dirty="0">
                <a:solidFill>
                  <a:srgbClr val="F1FA8C"/>
                </a:solidFill>
                <a:effectLst/>
                <a:latin typeface="Consolas" panose="020B0609020204030204" pitchFamily="49" charset="0"/>
              </a:rPr>
              <a:t>=1.0</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&gt;tabla del 9 y saber cual es par e impar&lt;/</a:t>
            </a:r>
            <a:r>
              <a:rPr lang="es-CO" sz="1050" b="0" dirty="0" err="1">
                <a:solidFill>
                  <a:srgbClr val="FF79C6"/>
                </a:solidFill>
                <a:effectLst/>
                <a:latin typeface="Consolas" panose="020B0609020204030204" pitchFamily="49" charset="0"/>
              </a:rPr>
              <a:t>title</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 </a:t>
            </a:r>
            <a:r>
              <a:rPr lang="es-CO" sz="1050" b="0" i="1" dirty="0" err="1">
                <a:solidFill>
                  <a:srgbClr val="50FA7B"/>
                </a:solidFill>
                <a:effectLst/>
                <a:latin typeface="Consolas" panose="020B0609020204030204" pitchFamily="49" charset="0"/>
              </a:rPr>
              <a:t>src</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a:t>
            </a:r>
            <a:r>
              <a:rPr lang="es-CO" sz="1050" b="0" dirty="0" err="1">
                <a:solidFill>
                  <a:srgbClr val="F1FA8C"/>
                </a:solidFill>
                <a:effectLst/>
                <a:latin typeface="Consolas" panose="020B0609020204030204" pitchFamily="49" charset="0"/>
              </a:rPr>
              <a:t>js</a:t>
            </a:r>
            <a:r>
              <a:rPr lang="es-CO" sz="1050" b="0" dirty="0">
                <a:solidFill>
                  <a:srgbClr val="F1FA8C"/>
                </a:solidFill>
                <a:effectLst/>
                <a:latin typeface="Consolas" panose="020B0609020204030204" pitchFamily="49" charset="0"/>
              </a:rPr>
              <a:t>/tabla11.js</a:t>
            </a:r>
            <a:r>
              <a:rPr lang="es-CO" sz="1050" b="0" dirty="0">
                <a:solidFill>
                  <a:srgbClr val="E9F284"/>
                </a:solidFill>
                <a:effectLst/>
                <a:latin typeface="Consolas" panose="020B0609020204030204" pitchFamily="49" charset="0"/>
              </a:rPr>
              <a:t>"</a:t>
            </a:r>
            <a:r>
              <a:rPr lang="es-CO" sz="1050" b="0" dirty="0">
                <a:solidFill>
                  <a:srgbClr val="F8F8F2"/>
                </a:solidFill>
                <a:effectLst/>
                <a:latin typeface="Consolas" panose="020B0609020204030204" pitchFamily="49" charset="0"/>
              </a:rPr>
              <a:t>&gt;&lt;/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a:solidFill>
                  <a:srgbClr val="FF79C6"/>
                </a:solidFill>
                <a:effectLst/>
                <a:latin typeface="Consolas" panose="020B0609020204030204" pitchFamily="49" charset="0"/>
              </a:rPr>
              <a:t>head</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let</a:t>
            </a:r>
            <a:r>
              <a:rPr lang="es-CO" sz="1050" b="0" dirty="0">
                <a:solidFill>
                  <a:srgbClr val="F8F8F2"/>
                </a:solidFill>
                <a:effectLst/>
                <a:latin typeface="Consolas" panose="020B0609020204030204" pitchFamily="49" charset="0"/>
              </a:rPr>
              <a:t> fin</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5</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for</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1</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&lt;=</a:t>
            </a:r>
            <a:r>
              <a:rPr lang="es-CO" sz="1050" b="0" dirty="0" err="1">
                <a:solidFill>
                  <a:srgbClr val="F8F8F2"/>
                </a:solidFill>
                <a:effectLst/>
                <a:latin typeface="Consolas" panose="020B0609020204030204" pitchFamily="49" charset="0"/>
              </a:rPr>
              <a:t>fin;inicio</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11x</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50FA7B"/>
                </a:solidFill>
                <a:effectLst/>
                <a:latin typeface="Consolas" panose="020B0609020204030204" pitchFamily="49" charset="0"/>
              </a:rPr>
              <a:t>tabla11</a:t>
            </a:r>
            <a:r>
              <a:rPr lang="es-CO" sz="1050" b="0" dirty="0">
                <a:solidFill>
                  <a:srgbClr val="F8F8F2"/>
                </a:solidFill>
                <a:effectLst/>
                <a:latin typeface="Consolas" panose="020B0609020204030204" pitchFamily="49" charset="0"/>
              </a:rPr>
              <a:t>(inicio));</a:t>
            </a:r>
          </a:p>
          <a:p>
            <a:r>
              <a:rPr lang="es-CO" sz="1050" b="0" dirty="0">
                <a:solidFill>
                  <a:srgbClr val="F8F8F2"/>
                </a:solidFill>
                <a:effectLst/>
                <a:latin typeface="Consolas" panose="020B0609020204030204" pitchFamily="49" charset="0"/>
              </a:rPr>
              <a:t>        }</a:t>
            </a:r>
          </a:p>
          <a:p>
            <a:br>
              <a:rPr lang="es-CO" sz="1050" b="0" dirty="0">
                <a:solidFill>
                  <a:srgbClr val="F8F8F2"/>
                </a:solidFill>
                <a:effectLst/>
                <a:latin typeface="Consolas" panose="020B0609020204030204" pitchFamily="49" charset="0"/>
              </a:rPr>
            </a:br>
            <a:r>
              <a:rPr lang="es-CO" sz="1050" b="0" dirty="0">
                <a:solidFill>
                  <a:srgbClr val="F8F8F2"/>
                </a:solidFill>
                <a:effectLst/>
                <a:latin typeface="Consolas" panose="020B0609020204030204" pitchFamily="49" charset="0"/>
              </a:rPr>
              <a:t>        </a:t>
            </a:r>
            <a:r>
              <a:rPr lang="es-CO" sz="1050" b="0" dirty="0" err="1">
                <a:solidFill>
                  <a:srgbClr val="FF79C6"/>
                </a:solidFill>
                <a:effectLst/>
                <a:latin typeface="Consolas" panose="020B0609020204030204" pitchFamily="49" charset="0"/>
              </a:rPr>
              <a:t>for</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a:t>
            </a:r>
            <a:r>
              <a:rPr lang="es-CO" sz="1050" b="0" dirty="0">
                <a:solidFill>
                  <a:srgbClr val="BD93F9"/>
                </a:solidFill>
                <a:effectLst/>
                <a:latin typeface="Consolas" panose="020B0609020204030204" pitchFamily="49" charset="0"/>
              </a:rPr>
              <a:t>1</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&lt;=</a:t>
            </a:r>
            <a:r>
              <a:rPr lang="es-CO" sz="1050" b="0" dirty="0" err="1">
                <a:solidFill>
                  <a:srgbClr val="F8F8F2"/>
                </a:solidFill>
                <a:effectLst/>
                <a:latin typeface="Consolas" panose="020B0609020204030204" pitchFamily="49" charset="0"/>
              </a:rPr>
              <a:t>fin;inicio</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a:t>
            </a:r>
          </a:p>
          <a:p>
            <a:r>
              <a:rPr lang="es-CO" sz="1050" b="0" dirty="0">
                <a:solidFill>
                  <a:srgbClr val="F8F8F2"/>
                </a:solidFill>
                <a:effectLst/>
                <a:latin typeface="Consolas" panose="020B0609020204030204" pitchFamily="49" charset="0"/>
              </a:rPr>
              <a:t>            </a:t>
            </a:r>
            <a:r>
              <a:rPr lang="es-CO" sz="1050" b="0" dirty="0">
                <a:solidFill>
                  <a:srgbClr val="BD93F9"/>
                </a:solidFill>
                <a:effectLst/>
                <a:latin typeface="Consolas" panose="020B0609020204030204" pitchFamily="49" charset="0"/>
              </a:rPr>
              <a:t>console</a:t>
            </a:r>
            <a:r>
              <a:rPr lang="es-CO" sz="1050" b="0" dirty="0">
                <a:solidFill>
                  <a:srgbClr val="F8F8F2"/>
                </a:solidFill>
                <a:effectLst/>
                <a:latin typeface="Consolas" panose="020B0609020204030204" pitchFamily="49" charset="0"/>
              </a:rPr>
              <a:t>.</a:t>
            </a:r>
            <a:r>
              <a:rPr lang="es-CO" sz="1050" b="0" dirty="0">
                <a:solidFill>
                  <a:srgbClr val="50FA7B"/>
                </a:solidFill>
                <a:effectLst/>
                <a:latin typeface="Consolas" panose="020B0609020204030204" pitchFamily="49" charset="0"/>
              </a:rPr>
              <a:t>log</a:t>
            </a:r>
            <a:r>
              <a:rPr lang="es-CO" sz="1050" b="0" dirty="0">
                <a:solidFill>
                  <a:srgbClr val="F8F8F2"/>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11x</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F8F8F2"/>
                </a:solidFill>
                <a:effectLst/>
                <a:latin typeface="Consolas" panose="020B0609020204030204" pitchFamily="49" charset="0"/>
              </a:rPr>
              <a:t>inicio</a:t>
            </a:r>
            <a:r>
              <a:rPr lang="es-CO" sz="1050" b="0" dirty="0">
                <a:solidFill>
                  <a:srgbClr val="FF79C6"/>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1FA8C"/>
                </a:solidFill>
                <a:effectLst/>
                <a:latin typeface="Consolas" panose="020B0609020204030204" pitchFamily="49" charset="0"/>
              </a:rPr>
              <a:t>=</a:t>
            </a:r>
            <a:r>
              <a:rPr lang="es-CO" sz="1050" b="0" dirty="0">
                <a:solidFill>
                  <a:srgbClr val="E9F284"/>
                </a:solidFill>
                <a:effectLst/>
                <a:latin typeface="Consolas" panose="020B0609020204030204" pitchFamily="49" charset="0"/>
              </a:rPr>
              <a:t>"</a:t>
            </a:r>
            <a:r>
              <a:rPr lang="es-CO" sz="1050" b="0" dirty="0">
                <a:solidFill>
                  <a:srgbClr val="FF79C6"/>
                </a:solidFill>
                <a:effectLst/>
                <a:latin typeface="Consolas" panose="020B0609020204030204" pitchFamily="49" charset="0"/>
              </a:rPr>
              <a:t>+</a:t>
            </a:r>
            <a:r>
              <a:rPr lang="es-CO" sz="1050" b="0" dirty="0">
                <a:solidFill>
                  <a:srgbClr val="50FA7B"/>
                </a:solidFill>
                <a:effectLst/>
                <a:latin typeface="Consolas" panose="020B0609020204030204" pitchFamily="49" charset="0"/>
              </a:rPr>
              <a:t>tabla11Exp</a:t>
            </a:r>
            <a:r>
              <a:rPr lang="es-CO" sz="1050" b="0" dirty="0">
                <a:solidFill>
                  <a:srgbClr val="F8F8F2"/>
                </a:solidFill>
                <a:effectLst/>
                <a:latin typeface="Consolas" panose="020B0609020204030204" pitchFamily="49" charset="0"/>
              </a:rPr>
              <a:t>(inicio));</a:t>
            </a:r>
          </a:p>
          <a:p>
            <a:r>
              <a:rPr lang="es-CO" sz="1050" b="0" dirty="0">
                <a:solidFill>
                  <a:srgbClr val="F8F8F2"/>
                </a:solidFill>
                <a:effectLst/>
                <a:latin typeface="Consolas" panose="020B0609020204030204" pitchFamily="49" charset="0"/>
              </a:rPr>
              <a:t>        }</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    &lt;/</a:t>
            </a:r>
            <a:r>
              <a:rPr lang="es-CO" sz="1050" b="0" dirty="0">
                <a:solidFill>
                  <a:srgbClr val="FF79C6"/>
                </a:solidFill>
                <a:effectLst/>
                <a:latin typeface="Consolas" panose="020B0609020204030204" pitchFamily="49" charset="0"/>
              </a:rPr>
              <a:t>script</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body</a:t>
            </a:r>
            <a:r>
              <a:rPr lang="es-CO" sz="1050" b="0" dirty="0">
                <a:solidFill>
                  <a:srgbClr val="F8F8F2"/>
                </a:solidFill>
                <a:effectLst/>
                <a:latin typeface="Consolas" panose="020B0609020204030204" pitchFamily="49" charset="0"/>
              </a:rPr>
              <a:t>&gt;</a:t>
            </a:r>
          </a:p>
          <a:p>
            <a:r>
              <a:rPr lang="es-CO" sz="1050" b="0" dirty="0">
                <a:solidFill>
                  <a:srgbClr val="F8F8F2"/>
                </a:solidFill>
                <a:effectLst/>
                <a:latin typeface="Consolas" panose="020B0609020204030204" pitchFamily="49" charset="0"/>
              </a:rPr>
              <a:t>&lt;/</a:t>
            </a:r>
            <a:r>
              <a:rPr lang="es-CO" sz="1050" b="0" dirty="0" err="1">
                <a:solidFill>
                  <a:srgbClr val="FF79C6"/>
                </a:solidFill>
                <a:effectLst/>
                <a:latin typeface="Consolas" panose="020B0609020204030204" pitchFamily="49" charset="0"/>
              </a:rPr>
              <a:t>html</a:t>
            </a:r>
            <a:r>
              <a:rPr lang="es-CO" sz="1050" b="0" dirty="0">
                <a:solidFill>
                  <a:srgbClr val="F8F8F2"/>
                </a:solidFill>
                <a:effectLst/>
                <a:latin typeface="Consolas" panose="020B0609020204030204" pitchFamily="49" charset="0"/>
              </a:rPr>
              <a:t>&gt;</a:t>
            </a:r>
          </a:p>
        </p:txBody>
      </p:sp>
      <p:sp>
        <p:nvSpPr>
          <p:cNvPr id="9" name="CuadroTexto 8">
            <a:extLst>
              <a:ext uri="{FF2B5EF4-FFF2-40B4-BE49-F238E27FC236}">
                <a16:creationId xmlns:a16="http://schemas.microsoft.com/office/drawing/2014/main" id="{5A81473D-7498-145F-772E-4C1C2D057E98}"/>
              </a:ext>
            </a:extLst>
          </p:cNvPr>
          <p:cNvSpPr txBox="1"/>
          <p:nvPr/>
        </p:nvSpPr>
        <p:spPr>
          <a:xfrm>
            <a:off x="5019261" y="957739"/>
            <a:ext cx="8249478" cy="3693319"/>
          </a:xfrm>
          <a:prstGeom prst="rect">
            <a:avLst/>
          </a:prstGeom>
          <a:noFill/>
        </p:spPr>
        <p:txBody>
          <a:bodyPr wrap="square">
            <a:spAutoFit/>
          </a:bodyPr>
          <a:lstStyle/>
          <a:p>
            <a:r>
              <a:rPr lang="es-CO" sz="1200" b="0" dirty="0" err="1">
                <a:solidFill>
                  <a:srgbClr val="FF79C6"/>
                </a:solidFill>
                <a:effectLst/>
                <a:latin typeface="Consolas" panose="020B0609020204030204" pitchFamily="49" charset="0"/>
              </a:rPr>
              <a:t>function</a:t>
            </a:r>
            <a:r>
              <a:rPr lang="es-CO" sz="1200" b="0" dirty="0">
                <a:solidFill>
                  <a:srgbClr val="F8F8F2"/>
                </a:solidFill>
                <a:effectLst/>
                <a:latin typeface="Consolas" panose="020B0609020204030204" pitchFamily="49" charset="0"/>
              </a:rPr>
              <a:t> </a:t>
            </a:r>
            <a:r>
              <a:rPr lang="es-CO" sz="1200" b="0" dirty="0">
                <a:solidFill>
                  <a:srgbClr val="50FA7B"/>
                </a:solidFill>
                <a:effectLst/>
                <a:latin typeface="Consolas" panose="020B0609020204030204" pitchFamily="49" charset="0"/>
              </a:rPr>
              <a:t>tabla11</a:t>
            </a:r>
            <a:r>
              <a:rPr lang="es-CO" sz="1200" b="0" dirty="0">
                <a:solidFill>
                  <a:srgbClr val="F8F8F2"/>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11</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if</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2</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0</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par</a:t>
            </a:r>
            <a:r>
              <a:rPr lang="es-CO" sz="1200" b="0" dirty="0">
                <a:solidFill>
                  <a:srgbClr val="E9F284"/>
                </a:solidFill>
                <a:effectLst/>
                <a:latin typeface="Consolas" panose="020B0609020204030204" pitchFamily="49" charset="0"/>
              </a:rPr>
              <a:t>"</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else</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impar</a:t>
            </a:r>
            <a:r>
              <a:rPr lang="es-CO" sz="1200" b="0" dirty="0">
                <a:solidFill>
                  <a:srgbClr val="E9F284"/>
                </a:solidFill>
                <a:effectLst/>
                <a:latin typeface="Consolas" panose="020B0609020204030204" pitchFamily="49" charset="0"/>
              </a:rPr>
              <a:t>"</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a:t>
            </a:r>
          </a:p>
          <a:p>
            <a:br>
              <a:rPr lang="es-CO" sz="1200" b="0" dirty="0">
                <a:solidFill>
                  <a:srgbClr val="F8F8F2"/>
                </a:solidFill>
                <a:effectLst/>
                <a:latin typeface="Consolas" panose="020B0609020204030204" pitchFamily="49" charset="0"/>
              </a:rPr>
            </a:br>
            <a:r>
              <a:rPr lang="es-CO" sz="1200" b="0" dirty="0" err="1">
                <a:solidFill>
                  <a:srgbClr val="FF79C6"/>
                </a:solidFill>
                <a:effectLst/>
                <a:latin typeface="Consolas" panose="020B0609020204030204" pitchFamily="49" charset="0"/>
              </a:rPr>
              <a:t>const</a:t>
            </a:r>
            <a:r>
              <a:rPr lang="es-CO" sz="1200" b="0" dirty="0">
                <a:solidFill>
                  <a:srgbClr val="F8F8F2"/>
                </a:solidFill>
                <a:effectLst/>
                <a:latin typeface="Consolas" panose="020B0609020204030204" pitchFamily="49" charset="0"/>
              </a:rPr>
              <a:t> </a:t>
            </a:r>
            <a:r>
              <a:rPr lang="es-CO" sz="1200" b="0" dirty="0">
                <a:solidFill>
                  <a:srgbClr val="50FA7B"/>
                </a:solidFill>
                <a:effectLst/>
                <a:latin typeface="Consolas" panose="020B0609020204030204" pitchFamily="49" charset="0"/>
              </a:rPr>
              <a:t>tabla11Exp</a:t>
            </a:r>
            <a:r>
              <a:rPr lang="es-CO" sz="1200" b="0" dirty="0">
                <a:solidFill>
                  <a:srgbClr val="FF79C6"/>
                </a:solidFill>
                <a:effectLst/>
                <a:latin typeface="Consolas" panose="020B0609020204030204" pitchFamily="49" charset="0"/>
              </a:rPr>
              <a:t>=</a:t>
            </a:r>
            <a:r>
              <a:rPr lang="es-CO" sz="1200" b="0" dirty="0" err="1">
                <a:solidFill>
                  <a:srgbClr val="FF79C6"/>
                </a:solidFill>
                <a:effectLst/>
                <a:latin typeface="Consolas" panose="020B0609020204030204" pitchFamily="49" charset="0"/>
              </a:rPr>
              <a:t>function</a:t>
            </a:r>
            <a:r>
              <a:rPr lang="es-CO" sz="1200" b="0" dirty="0">
                <a:solidFill>
                  <a:srgbClr val="F8F8F2"/>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i="1" dirty="0" err="1">
                <a:solidFill>
                  <a:srgbClr val="FFB86C"/>
                </a:solidFill>
                <a:effectLst/>
                <a:latin typeface="Consolas" panose="020B0609020204030204" pitchFamily="49" charset="0"/>
              </a:rPr>
              <a:t>pinicio</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11</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if</a:t>
            </a:r>
            <a:r>
              <a:rPr lang="es-CO" sz="1200" b="0" dirty="0">
                <a:solidFill>
                  <a:srgbClr val="F8F8F2"/>
                </a:solidFill>
                <a:effectLst/>
                <a:latin typeface="Consolas" panose="020B0609020204030204" pitchFamily="49" charset="0"/>
              </a:rPr>
              <a:t>(inicio</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2</a:t>
            </a:r>
            <a:r>
              <a:rPr lang="es-CO" sz="1200" b="0" dirty="0">
                <a:solidFill>
                  <a:srgbClr val="FF79C6"/>
                </a:solidFill>
                <a:effectLst/>
                <a:latin typeface="Consolas" panose="020B0609020204030204" pitchFamily="49" charset="0"/>
              </a:rPr>
              <a:t>==</a:t>
            </a:r>
            <a:r>
              <a:rPr lang="es-CO" sz="1200" b="0" dirty="0">
                <a:solidFill>
                  <a:srgbClr val="BD93F9"/>
                </a:solidFill>
                <a:effectLst/>
                <a:latin typeface="Consolas" panose="020B0609020204030204" pitchFamily="49" charset="0"/>
              </a:rPr>
              <a:t>0</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par</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else</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return</a:t>
            </a:r>
            <a:r>
              <a:rPr lang="es-CO" sz="1200" b="0" dirty="0">
                <a:solidFill>
                  <a:srgbClr val="F8F8F2"/>
                </a:solidFill>
                <a:effectLst/>
                <a:latin typeface="Consolas" panose="020B0609020204030204" pitchFamily="49" charset="0"/>
              </a:rPr>
              <a:t> inicio</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 impar</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a:t>
            </a:r>
          </a:p>
          <a:p>
            <a:r>
              <a:rPr lang="es-CO" sz="1200" b="0" dirty="0">
                <a:solidFill>
                  <a:srgbClr val="F8F8F2"/>
                </a:solidFill>
                <a:effectLst/>
                <a:latin typeface="Consolas" panose="020B0609020204030204" pitchFamily="49" charset="0"/>
              </a:rPr>
              <a:t>    }</a:t>
            </a:r>
          </a:p>
          <a:p>
            <a:r>
              <a:rPr lang="es-CO" sz="12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2242127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810786" y="18652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ln>
                  <a:solidFill>
                    <a:sysClr val="windowText" lastClr="000000"/>
                  </a:solidFill>
                </a:ln>
                <a:solidFill>
                  <a:srgbClr val="70E242"/>
                </a:solidFill>
                <a:latin typeface="Passion One" panose="02000506080000020004" pitchFamily="2" charset="0"/>
              </a:rPr>
              <a:t>FUNCION: HACER LAS TABLAS DE MULTIPLICAR QUE DESEE EL USUARIO HASTA DONDE EL USUARIO INDIQUE-WHILE</a:t>
            </a:r>
            <a:endParaRPr sz="2000" dirty="0">
              <a:ln>
                <a:solidFill>
                  <a:sysClr val="windowText" lastClr="000000"/>
                </a:solidFill>
              </a:ln>
              <a:solidFill>
                <a:srgbClr val="70E242"/>
              </a:solidFill>
              <a:latin typeface="Passion One" panose="02000506080000020004" pitchFamily="2" charset="0"/>
            </a:endParaRPr>
          </a:p>
        </p:txBody>
      </p:sp>
      <p:graphicFrame>
        <p:nvGraphicFramePr>
          <p:cNvPr id="2" name="Tabla 1">
            <a:extLst>
              <a:ext uri="{FF2B5EF4-FFF2-40B4-BE49-F238E27FC236}">
                <a16:creationId xmlns:a16="http://schemas.microsoft.com/office/drawing/2014/main" id="{6B6FA134-2FBA-AD67-FBFF-FA996A21D6B4}"/>
              </a:ext>
            </a:extLst>
          </p:cNvPr>
          <p:cNvGraphicFramePr>
            <a:graphicFrameLocks noGrp="1"/>
          </p:cNvGraphicFramePr>
          <p:nvPr>
            <p:extLst>
              <p:ext uri="{D42A27DB-BD31-4B8C-83A1-F6EECF244321}">
                <p14:modId xmlns:p14="http://schemas.microsoft.com/office/powerpoint/2010/main" val="1353488766"/>
              </p:ext>
            </p:extLst>
          </p:nvPr>
        </p:nvGraphicFramePr>
        <p:xfrm>
          <a:off x="1117926" y="1278318"/>
          <a:ext cx="3421890" cy="3865182"/>
        </p:xfrm>
        <a:graphic>
          <a:graphicData uri="http://schemas.openxmlformats.org/drawingml/2006/table">
            <a:tbl>
              <a:tblPr firstRow="1" bandRow="1">
                <a:tableStyleId>{3B4B98B0-60AC-42C2-AFA5-B58CD77FA1E5}</a:tableStyleId>
              </a:tblPr>
              <a:tblGrid>
                <a:gridCol w="1710945">
                  <a:extLst>
                    <a:ext uri="{9D8B030D-6E8A-4147-A177-3AD203B41FA5}">
                      <a16:colId xmlns:a16="http://schemas.microsoft.com/office/drawing/2014/main" val="3730794866"/>
                    </a:ext>
                  </a:extLst>
                </a:gridCol>
                <a:gridCol w="1710945">
                  <a:extLst>
                    <a:ext uri="{9D8B030D-6E8A-4147-A177-3AD203B41FA5}">
                      <a16:colId xmlns:a16="http://schemas.microsoft.com/office/drawing/2014/main" val="1946346264"/>
                    </a:ext>
                  </a:extLst>
                </a:gridCol>
              </a:tblGrid>
              <a:tr h="505710">
                <a:tc gridSpan="2">
                  <a:txBody>
                    <a:bodyPr/>
                    <a:lstStyle/>
                    <a:p>
                      <a:pPr algn="ctr"/>
                      <a:r>
                        <a:rPr lang="es-ES" sz="900" dirty="0">
                          <a:solidFill>
                            <a:schemeClr val="bg1"/>
                          </a:solidFill>
                        </a:rPr>
                        <a:t>La función genera una tabla de multiplicar del 1 al pnum1 multiplicada por los números del 1 al pnum2. Para cada producto, verifica si es par o impar. Luego, cuenta la cantidad de productos pares e impares.</a:t>
                      </a:r>
                    </a:p>
                    <a:p>
                      <a:pPr algn="ctr"/>
                      <a:r>
                        <a:rPr lang="es-ES" sz="900" dirty="0">
                          <a:solidFill>
                            <a:schemeClr val="bg1"/>
                          </a:solidFill>
                        </a:rPr>
                        <a:t>La variable res se actualiza con la tabla de multiplicar y los mensajes de pares e impares.</a:t>
                      </a:r>
                    </a:p>
                    <a:p>
                      <a:pPr algn="ctr"/>
                      <a:r>
                        <a:rPr lang="es-ES" sz="900" dirty="0">
                          <a:solidFill>
                            <a:schemeClr val="bg1"/>
                          </a:solidFill>
                        </a:rPr>
                        <a:t>Finalmente, la función devuelve la tabla de multiplicar junto con la cantidad de productos pares e impares.</a:t>
                      </a:r>
                      <a:endParaRPr lang="es-CO" sz="9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4228584638"/>
                  </a:ext>
                </a:extLst>
              </a:tr>
              <a:tr h="223428">
                <a:tc>
                  <a:txBody>
                    <a:bodyPr/>
                    <a:lstStyle/>
                    <a:p>
                      <a:pPr algn="ctr"/>
                      <a:r>
                        <a:rPr lang="es-ES" sz="800" b="1" dirty="0">
                          <a:solidFill>
                            <a:schemeClr val="bg1"/>
                          </a:solidFill>
                          <a:latin typeface="Arial Black" panose="020B0A04020102020204" pitchFamily="34" charset="0"/>
                        </a:rPr>
                        <a:t>VARIABLE</a:t>
                      </a:r>
                      <a:endParaRPr lang="es-CO" sz="800" b="1" dirty="0">
                        <a:solidFill>
                          <a:schemeClr val="bg1"/>
                        </a:solidFill>
                        <a:latin typeface="Arial Black" panose="020B0A04020102020204" pitchFamily="34" charset="0"/>
                      </a:endParaRPr>
                    </a:p>
                  </a:txBody>
                  <a:tcPr/>
                </a:tc>
                <a:tc>
                  <a:txBody>
                    <a:bodyPr/>
                    <a:lstStyle/>
                    <a:p>
                      <a:pPr algn="ctr"/>
                      <a:r>
                        <a:rPr lang="es-ES" sz="800" b="1" dirty="0">
                          <a:solidFill>
                            <a:schemeClr val="bg1"/>
                          </a:solidFill>
                          <a:latin typeface="Arial Black" panose="020B0A04020102020204" pitchFamily="34" charset="0"/>
                        </a:rPr>
                        <a:t>TIPO</a:t>
                      </a:r>
                      <a:endParaRPr lang="es-CO" sz="800" b="1" dirty="0">
                        <a:solidFill>
                          <a:schemeClr val="bg1"/>
                        </a:solidFill>
                        <a:latin typeface="Arial Black" panose="020B0A04020102020204" pitchFamily="34" charset="0"/>
                      </a:endParaRPr>
                    </a:p>
                  </a:txBody>
                  <a:tcPr/>
                </a:tc>
                <a:extLst>
                  <a:ext uri="{0D108BD9-81ED-4DB2-BD59-A6C34878D82A}">
                    <a16:rowId xmlns:a16="http://schemas.microsoft.com/office/drawing/2014/main" val="745530340"/>
                  </a:ext>
                </a:extLst>
              </a:tr>
              <a:tr h="309620">
                <a:tc>
                  <a:txBody>
                    <a:bodyPr/>
                    <a:lstStyle/>
                    <a:p>
                      <a:pPr algn="ctr"/>
                      <a:r>
                        <a:rPr lang="es-ES" sz="800" dirty="0">
                          <a:solidFill>
                            <a:schemeClr val="bg1"/>
                          </a:solidFill>
                        </a:rPr>
                        <a:t>n</a:t>
                      </a:r>
                      <a:r>
                        <a:rPr lang="es-CO" sz="800" dirty="0">
                          <a:solidFill>
                            <a:schemeClr val="bg1"/>
                          </a:solidFill>
                        </a:rPr>
                        <a:t>um1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190214101"/>
                  </a:ext>
                </a:extLst>
              </a:tr>
              <a:tr h="309620">
                <a:tc>
                  <a:txBody>
                    <a:bodyPr/>
                    <a:lstStyle/>
                    <a:p>
                      <a:pPr algn="ctr"/>
                      <a:r>
                        <a:rPr lang="es-ES" sz="800" dirty="0">
                          <a:solidFill>
                            <a:schemeClr val="bg1"/>
                          </a:solidFill>
                        </a:rPr>
                        <a:t>num2</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909719847"/>
                  </a:ext>
                </a:extLst>
              </a:tr>
              <a:tr h="299732">
                <a:tc>
                  <a:txBody>
                    <a:bodyPr/>
                    <a:lstStyle/>
                    <a:p>
                      <a:pPr algn="ctr"/>
                      <a:r>
                        <a:rPr lang="es-ES" sz="800" dirty="0">
                          <a:solidFill>
                            <a:schemeClr val="bg1"/>
                          </a:solidFill>
                        </a:rPr>
                        <a:t>con1</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993290193"/>
                  </a:ext>
                </a:extLst>
              </a:tr>
              <a:tr h="166106">
                <a:tc>
                  <a:txBody>
                    <a:bodyPr/>
                    <a:lstStyle/>
                    <a:p>
                      <a:pPr algn="ctr"/>
                      <a:r>
                        <a:rPr lang="es-ES" sz="800" dirty="0">
                          <a:solidFill>
                            <a:schemeClr val="bg1"/>
                          </a:solidFill>
                        </a:rPr>
                        <a:t>con2</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412745876"/>
                  </a:ext>
                </a:extLst>
              </a:tr>
              <a:tr h="309620">
                <a:tc>
                  <a:txBody>
                    <a:bodyPr/>
                    <a:lstStyle/>
                    <a:p>
                      <a:pPr algn="ctr"/>
                      <a:r>
                        <a:rPr lang="es-ES" sz="800" dirty="0">
                          <a:solidFill>
                            <a:schemeClr val="bg1"/>
                          </a:solidFill>
                        </a:rPr>
                        <a:t>multi</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418406709"/>
                  </a:ext>
                </a:extLst>
              </a:tr>
              <a:tr h="309620">
                <a:tc>
                  <a:txBody>
                    <a:bodyPr/>
                    <a:lstStyle/>
                    <a:p>
                      <a:pPr algn="ctr"/>
                      <a:r>
                        <a:rPr lang="es-ES" sz="800" dirty="0">
                          <a:solidFill>
                            <a:schemeClr val="bg1"/>
                          </a:solidFill>
                        </a:rPr>
                        <a:t>p</a:t>
                      </a:r>
                      <a:r>
                        <a:rPr lang="es-CO" sz="800" dirty="0">
                          <a:solidFill>
                            <a:schemeClr val="bg1"/>
                          </a:solidFill>
                        </a:rPr>
                        <a:t>ar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107449629"/>
                  </a:ext>
                </a:extLst>
              </a:tr>
              <a:tr h="335702">
                <a:tc>
                  <a:txBody>
                    <a:bodyPr/>
                    <a:lstStyle/>
                    <a:p>
                      <a:pPr algn="ctr"/>
                      <a:r>
                        <a:rPr lang="es-ES" sz="800" dirty="0">
                          <a:solidFill>
                            <a:schemeClr val="bg1"/>
                          </a:solidFill>
                        </a:rPr>
                        <a:t>imp</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471454142"/>
                  </a:ext>
                </a:extLst>
              </a:tr>
              <a:tr h="309620">
                <a:tc>
                  <a:txBody>
                    <a:bodyPr/>
                    <a:lstStyle/>
                    <a:p>
                      <a:pPr algn="ctr"/>
                      <a:r>
                        <a:rPr lang="es-ES" sz="800" dirty="0">
                          <a:solidFill>
                            <a:schemeClr val="bg1"/>
                          </a:solidFill>
                        </a:rPr>
                        <a:t>res</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800" dirty="0">
                          <a:solidFill>
                            <a:schemeClr val="bg1"/>
                          </a:solidFill>
                        </a:rPr>
                        <a:t>STRING</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830195530"/>
                  </a:ext>
                </a:extLst>
              </a:tr>
            </a:tbl>
          </a:graphicData>
        </a:graphic>
      </p:graphicFrame>
      <p:pic>
        <p:nvPicPr>
          <p:cNvPr id="6" name="Imagen 5">
            <a:extLst>
              <a:ext uri="{FF2B5EF4-FFF2-40B4-BE49-F238E27FC236}">
                <a16:creationId xmlns:a16="http://schemas.microsoft.com/office/drawing/2014/main" id="{5E3DDCF7-07A6-C027-67C5-DAA7ACA763E8}"/>
              </a:ext>
            </a:extLst>
          </p:cNvPr>
          <p:cNvPicPr>
            <a:picLocks noChangeAspect="1"/>
          </p:cNvPicPr>
          <p:nvPr/>
        </p:nvPicPr>
        <p:blipFill>
          <a:blip r:embed="rId3"/>
          <a:stretch>
            <a:fillRect/>
          </a:stretch>
        </p:blipFill>
        <p:spPr>
          <a:xfrm>
            <a:off x="4671730" y="1119731"/>
            <a:ext cx="3822913" cy="31847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2649;p41">
            <a:extLst>
              <a:ext uri="{FF2B5EF4-FFF2-40B4-BE49-F238E27FC236}">
                <a16:creationId xmlns:a16="http://schemas.microsoft.com/office/drawing/2014/main" id="{6C633D6E-D7AB-581F-D138-8CCC27341BE3}"/>
              </a:ext>
            </a:extLst>
          </p:cNvPr>
          <p:cNvSpPr txBox="1">
            <a:spLocks/>
          </p:cNvSpPr>
          <p:nvPr/>
        </p:nvSpPr>
        <p:spPr>
          <a:xfrm>
            <a:off x="-964786" y="75213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mult</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91157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1400506" y="329184"/>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a:ln>
                  <a:solidFill>
                    <a:sysClr val="windowText" lastClr="000000"/>
                  </a:solidFill>
                </a:ln>
                <a:solidFill>
                  <a:srgbClr val="70E242"/>
                </a:solidFill>
                <a:latin typeface="Passion One" panose="02000506080000020004" pitchFamily="2" charset="0"/>
              </a:rPr>
              <a:t>resta</a:t>
            </a:r>
            <a:endParaRPr sz="3200" dirty="0">
              <a:ln>
                <a:solidFill>
                  <a:sysClr val="windowText" lastClr="000000"/>
                </a:solidFill>
              </a:ln>
              <a:solidFill>
                <a:srgbClr val="70E242"/>
              </a:solidFill>
              <a:latin typeface="Passion One" panose="02000506080000020004" pitchFamily="2" charset="0"/>
            </a:endParaRPr>
          </a:p>
        </p:txBody>
      </p:sp>
      <p:graphicFrame>
        <p:nvGraphicFramePr>
          <p:cNvPr id="4" name="Tabla 4">
            <a:extLst>
              <a:ext uri="{FF2B5EF4-FFF2-40B4-BE49-F238E27FC236}">
                <a16:creationId xmlns:a16="http://schemas.microsoft.com/office/drawing/2014/main" id="{6E6162A0-247F-B326-4AEE-DE7EB1CF507F}"/>
              </a:ext>
            </a:extLst>
          </p:cNvPr>
          <p:cNvGraphicFramePr>
            <a:graphicFrameLocks noGrp="1"/>
          </p:cNvGraphicFramePr>
          <p:nvPr>
            <p:extLst>
              <p:ext uri="{D42A27DB-BD31-4B8C-83A1-F6EECF244321}">
                <p14:modId xmlns:p14="http://schemas.microsoft.com/office/powerpoint/2010/main" val="3652000951"/>
              </p:ext>
            </p:extLst>
          </p:nvPr>
        </p:nvGraphicFramePr>
        <p:xfrm>
          <a:off x="890016" y="780289"/>
          <a:ext cx="3169920" cy="1849687"/>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1637154279"/>
                    </a:ext>
                  </a:extLst>
                </a:gridCol>
                <a:gridCol w="1584960">
                  <a:extLst>
                    <a:ext uri="{9D8B030D-6E8A-4147-A177-3AD203B41FA5}">
                      <a16:colId xmlns:a16="http://schemas.microsoft.com/office/drawing/2014/main" val="3120215241"/>
                    </a:ext>
                  </a:extLst>
                </a:gridCol>
              </a:tblGrid>
              <a:tr h="491177">
                <a:tc gridSpan="2">
                  <a:txBody>
                    <a:bodyPr/>
                    <a:lstStyle/>
                    <a:p>
                      <a:pPr algn="ctr"/>
                      <a:r>
                        <a:rPr lang="es-ES" sz="1000" dirty="0">
                          <a:solidFill>
                            <a:schemeClr val="bg1"/>
                          </a:solidFill>
                        </a:rPr>
                        <a:t>Esta función toma dos números como entrada (num1 y num2), realiza una resta entre ellos y devuelve el resultado.</a:t>
                      </a:r>
                      <a:endParaRPr lang="es-CO" sz="10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348577">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286502">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343810389"/>
                  </a:ext>
                </a:extLst>
              </a:tr>
              <a:tr h="332984">
                <a:tc>
                  <a:txBody>
                    <a:bodyPr/>
                    <a:lstStyle/>
                    <a:p>
                      <a:pPr algn="ctr"/>
                      <a:r>
                        <a:rPr lang="es-CO" sz="900" dirty="0">
                          <a:solidFill>
                            <a:schemeClr val="bg1"/>
                          </a:solidFill>
                        </a:rPr>
                        <a:t>num2</a:t>
                      </a: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624951629"/>
                  </a:ext>
                </a:extLst>
              </a:tr>
              <a:tr h="332984">
                <a:tc>
                  <a:txBody>
                    <a:bodyPr/>
                    <a:lstStyle/>
                    <a:p>
                      <a:pPr algn="ctr"/>
                      <a:r>
                        <a:rPr lang="es-ES" sz="900" dirty="0">
                          <a:solidFill>
                            <a:schemeClr val="bg1"/>
                          </a:solidFill>
                        </a:rPr>
                        <a:t>restar</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1796096151"/>
                  </a:ext>
                </a:extLst>
              </a:tr>
            </a:tbl>
          </a:graphicData>
        </a:graphic>
      </p:graphicFrame>
      <p:pic>
        <p:nvPicPr>
          <p:cNvPr id="3" name="Imagen 2">
            <a:extLst>
              <a:ext uri="{FF2B5EF4-FFF2-40B4-BE49-F238E27FC236}">
                <a16:creationId xmlns:a16="http://schemas.microsoft.com/office/drawing/2014/main" id="{DD0C67AF-CA11-4934-9813-C5BA962F5EE2}"/>
              </a:ext>
            </a:extLst>
          </p:cNvPr>
          <p:cNvPicPr>
            <a:picLocks noChangeAspect="1"/>
          </p:cNvPicPr>
          <p:nvPr/>
        </p:nvPicPr>
        <p:blipFill rotWithShape="1">
          <a:blip r:embed="rId3"/>
          <a:srcRect l="1642" r="625"/>
          <a:stretch/>
        </p:blipFill>
        <p:spPr>
          <a:xfrm>
            <a:off x="-3243073" y="1802768"/>
            <a:ext cx="3828289" cy="2243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2649;p41">
            <a:extLst>
              <a:ext uri="{FF2B5EF4-FFF2-40B4-BE49-F238E27FC236}">
                <a16:creationId xmlns:a16="http://schemas.microsoft.com/office/drawing/2014/main" id="{B91F605E-C5FA-1ABC-058C-909708D08B0B}"/>
              </a:ext>
            </a:extLst>
          </p:cNvPr>
          <p:cNvSpPr txBox="1">
            <a:spLocks/>
          </p:cNvSpPr>
          <p:nvPr/>
        </p:nvSpPr>
        <p:spPr>
          <a:xfrm>
            <a:off x="879398" y="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800" dirty="0">
                <a:ln>
                  <a:solidFill>
                    <a:sysClr val="windowText" lastClr="000000"/>
                  </a:solidFill>
                </a:ln>
                <a:solidFill>
                  <a:srgbClr val="70E242"/>
                </a:solidFill>
                <a:latin typeface="Passion One" panose="02000506080000020004" pitchFamily="2" charset="0"/>
              </a:rPr>
              <a:t>FUNCION: OPERACIONES</a:t>
            </a:r>
          </a:p>
        </p:txBody>
      </p:sp>
      <p:graphicFrame>
        <p:nvGraphicFramePr>
          <p:cNvPr id="11" name="Tabla 10">
            <a:extLst>
              <a:ext uri="{FF2B5EF4-FFF2-40B4-BE49-F238E27FC236}">
                <a16:creationId xmlns:a16="http://schemas.microsoft.com/office/drawing/2014/main" id="{96B014F2-808D-D940-FF1D-FAFF2BFA5A9E}"/>
              </a:ext>
            </a:extLst>
          </p:cNvPr>
          <p:cNvGraphicFramePr>
            <a:graphicFrameLocks noGrp="1"/>
          </p:cNvGraphicFramePr>
          <p:nvPr>
            <p:extLst>
              <p:ext uri="{D42A27DB-BD31-4B8C-83A1-F6EECF244321}">
                <p14:modId xmlns:p14="http://schemas.microsoft.com/office/powerpoint/2010/main" val="3505949158"/>
              </p:ext>
            </p:extLst>
          </p:nvPr>
        </p:nvGraphicFramePr>
        <p:xfrm>
          <a:off x="4760532" y="821501"/>
          <a:ext cx="3169920" cy="1787587"/>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181251731"/>
                    </a:ext>
                  </a:extLst>
                </a:gridCol>
                <a:gridCol w="1584960">
                  <a:extLst>
                    <a:ext uri="{9D8B030D-6E8A-4147-A177-3AD203B41FA5}">
                      <a16:colId xmlns:a16="http://schemas.microsoft.com/office/drawing/2014/main" val="2577193936"/>
                    </a:ext>
                  </a:extLst>
                </a:gridCol>
              </a:tblGrid>
              <a:tr h="547750">
                <a:tc gridSpan="2">
                  <a:txBody>
                    <a:bodyPr/>
                    <a:lstStyle/>
                    <a:p>
                      <a:pPr algn="ctr"/>
                      <a:r>
                        <a:rPr lang="es-ES" sz="900" dirty="0">
                          <a:solidFill>
                            <a:schemeClr val="bg1"/>
                          </a:solidFill>
                        </a:rPr>
                        <a:t>Esta función toma dos números como entrada (num1 y num2), realiza una multiplicación entre ellos y devuelve el resultado.</a:t>
                      </a:r>
                      <a:endParaRPr lang="es-CO" sz="9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3332791716"/>
                  </a:ext>
                </a:extLst>
              </a:tr>
              <a:tr h="257097">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3933078157"/>
                  </a:ext>
                </a:extLst>
              </a:tr>
              <a:tr h="265052">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826673097"/>
                  </a:ext>
                </a:extLst>
              </a:tr>
              <a:tr h="398364">
                <a:tc>
                  <a:txBody>
                    <a:bodyPr/>
                    <a:lstStyle/>
                    <a:p>
                      <a:pPr algn="ctr"/>
                      <a:r>
                        <a:rPr lang="es-CO" sz="900" dirty="0">
                          <a:solidFill>
                            <a:schemeClr val="bg1"/>
                          </a:solidFill>
                        </a:rPr>
                        <a:t>num2</a:t>
                      </a:r>
                    </a:p>
                    <a:p>
                      <a:pPr algn="ct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p>
                      <a:pPr algn="ctr"/>
                      <a:endParaRPr lang="es-CO" sz="900" dirty="0">
                        <a:solidFill>
                          <a:schemeClr val="bg1"/>
                        </a:solidFill>
                      </a:endParaRPr>
                    </a:p>
                  </a:txBody>
                  <a:tcPr/>
                </a:tc>
                <a:extLst>
                  <a:ext uri="{0D108BD9-81ED-4DB2-BD59-A6C34878D82A}">
                    <a16:rowId xmlns:a16="http://schemas.microsoft.com/office/drawing/2014/main" val="1781096088"/>
                  </a:ext>
                </a:extLst>
              </a:tr>
              <a:tr h="319324">
                <a:tc>
                  <a:txBody>
                    <a:bodyPr/>
                    <a:lstStyle/>
                    <a:p>
                      <a:pPr algn="ctr"/>
                      <a:r>
                        <a:rPr lang="es-ES" sz="900" dirty="0" err="1">
                          <a:solidFill>
                            <a:schemeClr val="bg1"/>
                          </a:solidFill>
                        </a:rPr>
                        <a:t>mutiplicar</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36234495"/>
                  </a:ext>
                </a:extLst>
              </a:tr>
            </a:tbl>
          </a:graphicData>
        </a:graphic>
      </p:graphicFrame>
      <p:sp>
        <p:nvSpPr>
          <p:cNvPr id="12" name="Google Shape;2649;p41">
            <a:extLst>
              <a:ext uri="{FF2B5EF4-FFF2-40B4-BE49-F238E27FC236}">
                <a16:creationId xmlns:a16="http://schemas.microsoft.com/office/drawing/2014/main" id="{DADBCA76-7D42-7B5B-F9C3-68B6968B0733}"/>
              </a:ext>
            </a:extLst>
          </p:cNvPr>
          <p:cNvSpPr txBox="1">
            <a:spLocks/>
          </p:cNvSpPr>
          <p:nvPr/>
        </p:nvSpPr>
        <p:spPr>
          <a:xfrm>
            <a:off x="2397302" y="323088"/>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multiplicacion</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13" name="Tabla 12">
            <a:extLst>
              <a:ext uri="{FF2B5EF4-FFF2-40B4-BE49-F238E27FC236}">
                <a16:creationId xmlns:a16="http://schemas.microsoft.com/office/drawing/2014/main" id="{D9867BBB-3484-9908-E1FA-1FB83C54719B}"/>
              </a:ext>
            </a:extLst>
          </p:cNvPr>
          <p:cNvGraphicFramePr>
            <a:graphicFrameLocks noGrp="1"/>
          </p:cNvGraphicFramePr>
          <p:nvPr>
            <p:extLst>
              <p:ext uri="{D42A27DB-BD31-4B8C-83A1-F6EECF244321}">
                <p14:modId xmlns:p14="http://schemas.microsoft.com/office/powerpoint/2010/main" val="3442815075"/>
              </p:ext>
            </p:extLst>
          </p:nvPr>
        </p:nvGraphicFramePr>
        <p:xfrm>
          <a:off x="889572" y="2995761"/>
          <a:ext cx="3169920" cy="2147739"/>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2343767010"/>
                    </a:ext>
                  </a:extLst>
                </a:gridCol>
                <a:gridCol w="1584960">
                  <a:extLst>
                    <a:ext uri="{9D8B030D-6E8A-4147-A177-3AD203B41FA5}">
                      <a16:colId xmlns:a16="http://schemas.microsoft.com/office/drawing/2014/main" val="3356961997"/>
                    </a:ext>
                  </a:extLst>
                </a:gridCol>
              </a:tblGrid>
              <a:tr h="536902">
                <a:tc gridSpan="2">
                  <a:txBody>
                    <a:bodyPr/>
                    <a:lstStyle/>
                    <a:p>
                      <a:pPr algn="ctr"/>
                      <a:r>
                        <a:rPr lang="es-ES" sz="800" dirty="0">
                          <a:solidFill>
                            <a:schemeClr val="bg1"/>
                          </a:solidFill>
                        </a:rPr>
                        <a:t>Esta función toma un operador (</a:t>
                      </a:r>
                      <a:r>
                        <a:rPr lang="es-ES" sz="800" dirty="0" err="1">
                          <a:solidFill>
                            <a:schemeClr val="bg1"/>
                          </a:solidFill>
                        </a:rPr>
                        <a:t>poperador</a:t>
                      </a:r>
                      <a:r>
                        <a:rPr lang="es-ES" sz="800" dirty="0">
                          <a:solidFill>
                            <a:schemeClr val="bg1"/>
                          </a:solidFill>
                        </a:rPr>
                        <a:t>) y dos números (num1 y num2) como entrada, realiza la operación especificada por el operador y devuelve el resultado. Admite operaciones de resta, multiplicación y división.</a:t>
                      </a:r>
                      <a:endParaRPr lang="es-CO" sz="8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945484354"/>
                  </a:ext>
                </a:extLst>
              </a:tr>
              <a:tr h="211935">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1608093585"/>
                  </a:ext>
                </a:extLst>
              </a:tr>
              <a:tr h="211935">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824743871"/>
                  </a:ext>
                </a:extLst>
              </a:tr>
              <a:tr h="339096">
                <a:tc>
                  <a:txBody>
                    <a:bodyPr/>
                    <a:lstStyle/>
                    <a:p>
                      <a:pPr algn="ctr"/>
                      <a:r>
                        <a:rPr lang="es-CO" sz="900" dirty="0">
                          <a:solidFill>
                            <a:schemeClr val="bg1"/>
                          </a:solidFill>
                        </a:rPr>
                        <a:t>num2</a:t>
                      </a:r>
                    </a:p>
                    <a:p>
                      <a:pPr algn="ct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628375789"/>
                  </a:ext>
                </a:extLst>
              </a:tr>
              <a:tr h="248553">
                <a:tc>
                  <a:txBody>
                    <a:bodyPr/>
                    <a:lstStyle/>
                    <a:p>
                      <a:pPr algn="ctr"/>
                      <a:r>
                        <a:rPr lang="es-ES" sz="900" dirty="0">
                          <a:solidFill>
                            <a:schemeClr val="bg1"/>
                          </a:solidFill>
                        </a:rPr>
                        <a:t>dividir</a:t>
                      </a:r>
                      <a:endParaRPr lang="es-CO" sz="900" dirty="0">
                        <a:solidFill>
                          <a:schemeClr val="bg1"/>
                        </a:solidFill>
                      </a:endParaRPr>
                    </a:p>
                  </a:txBody>
                  <a:tcPr/>
                </a:tc>
                <a:tc>
                  <a:txBody>
                    <a:bodyPr/>
                    <a:lstStyle/>
                    <a:p>
                      <a:pPr algn="ctr"/>
                      <a:r>
                        <a:rPr lang="es-CO" sz="900" dirty="0">
                          <a:solidFill>
                            <a:schemeClr val="bg1"/>
                          </a:solidFill>
                        </a:rPr>
                        <a:t>FLOAT</a:t>
                      </a:r>
                    </a:p>
                  </a:txBody>
                  <a:tcPr/>
                </a:tc>
                <a:extLst>
                  <a:ext uri="{0D108BD9-81ED-4DB2-BD59-A6C34878D82A}">
                    <a16:rowId xmlns:a16="http://schemas.microsoft.com/office/drawing/2014/main" val="646701868"/>
                  </a:ext>
                </a:extLst>
              </a:tr>
              <a:tr h="248553">
                <a:tc>
                  <a:txBody>
                    <a:bodyPr/>
                    <a:lstStyle/>
                    <a:p>
                      <a:pPr algn="ctr"/>
                      <a:r>
                        <a:rPr lang="es-ES" sz="900" dirty="0">
                          <a:solidFill>
                            <a:schemeClr val="bg1"/>
                          </a:solidFill>
                        </a:rPr>
                        <a:t>operador</a:t>
                      </a:r>
                      <a:endParaRPr lang="es-CO" sz="900" dirty="0">
                        <a:solidFill>
                          <a:schemeClr val="bg1"/>
                        </a:solidFill>
                      </a:endParaRPr>
                    </a:p>
                  </a:txBody>
                  <a:tcPr/>
                </a:tc>
                <a:tc>
                  <a:txBody>
                    <a:bodyPr/>
                    <a:lstStyle/>
                    <a:p>
                      <a:pPr algn="ctr"/>
                      <a:r>
                        <a:rPr lang="es-ES" sz="900" dirty="0">
                          <a:solidFill>
                            <a:schemeClr val="bg1"/>
                          </a:solidFill>
                        </a:rPr>
                        <a:t>STRING</a:t>
                      </a:r>
                      <a:endParaRPr lang="es-CO" sz="900" dirty="0">
                        <a:solidFill>
                          <a:schemeClr val="bg1"/>
                        </a:solidFill>
                      </a:endParaRPr>
                    </a:p>
                  </a:txBody>
                  <a:tcPr/>
                </a:tc>
                <a:extLst>
                  <a:ext uri="{0D108BD9-81ED-4DB2-BD59-A6C34878D82A}">
                    <a16:rowId xmlns:a16="http://schemas.microsoft.com/office/drawing/2014/main" val="1891286459"/>
                  </a:ext>
                </a:extLst>
              </a:tr>
              <a:tr h="248553">
                <a:tc>
                  <a:txBody>
                    <a:bodyPr/>
                    <a:lstStyle/>
                    <a:p>
                      <a:pPr algn="ctr"/>
                      <a:r>
                        <a:rPr lang="es-ES" sz="1000" dirty="0" err="1">
                          <a:solidFill>
                            <a:schemeClr val="bg1"/>
                          </a:solidFill>
                        </a:rPr>
                        <a:t>opeResultado</a:t>
                      </a:r>
                      <a:endParaRPr lang="es-CO" sz="1000" dirty="0">
                        <a:solidFill>
                          <a:schemeClr val="bg1"/>
                        </a:solidFill>
                      </a:endParaRPr>
                    </a:p>
                  </a:txBody>
                  <a:tcPr/>
                </a:tc>
                <a:tc>
                  <a:txBody>
                    <a:bodyPr/>
                    <a:lstStyle/>
                    <a:p>
                      <a:pPr algn="ctr"/>
                      <a:r>
                        <a:rPr lang="es-CO" sz="1000" dirty="0">
                          <a:solidFill>
                            <a:schemeClr val="bg1"/>
                          </a:solidFill>
                        </a:rPr>
                        <a:t>FLOAT</a:t>
                      </a:r>
                    </a:p>
                  </a:txBody>
                  <a:tcPr/>
                </a:tc>
                <a:extLst>
                  <a:ext uri="{0D108BD9-81ED-4DB2-BD59-A6C34878D82A}">
                    <a16:rowId xmlns:a16="http://schemas.microsoft.com/office/drawing/2014/main" val="17214572"/>
                  </a:ext>
                </a:extLst>
              </a:tr>
            </a:tbl>
          </a:graphicData>
        </a:graphic>
      </p:graphicFrame>
      <p:sp>
        <p:nvSpPr>
          <p:cNvPr id="14" name="Google Shape;2649;p41">
            <a:extLst>
              <a:ext uri="{FF2B5EF4-FFF2-40B4-BE49-F238E27FC236}">
                <a16:creationId xmlns:a16="http://schemas.microsoft.com/office/drawing/2014/main" id="{2EDE0DCB-BA23-482A-4A87-90B6355D937C}"/>
              </a:ext>
            </a:extLst>
          </p:cNvPr>
          <p:cNvSpPr txBox="1">
            <a:spLocks/>
          </p:cNvSpPr>
          <p:nvPr/>
        </p:nvSpPr>
        <p:spPr>
          <a:xfrm>
            <a:off x="-1418794" y="253593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err="1">
                <a:ln>
                  <a:solidFill>
                    <a:sysClr val="windowText" lastClr="000000"/>
                  </a:solidFill>
                </a:ln>
                <a:solidFill>
                  <a:srgbClr val="70E242"/>
                </a:solidFill>
                <a:latin typeface="Passion One" panose="02000506080000020004" pitchFamily="2" charset="0"/>
              </a:rPr>
              <a:t>:</a:t>
            </a:r>
            <a:r>
              <a:rPr lang="es-ES" sz="2400" dirty="0" err="1">
                <a:ln>
                  <a:solidFill>
                    <a:sysClr val="windowText" lastClr="000000"/>
                  </a:solidFill>
                </a:ln>
                <a:solidFill>
                  <a:srgbClr val="70E242"/>
                </a:solidFill>
                <a:latin typeface="Passion One" panose="02000506080000020004" pitchFamily="2" charset="0"/>
              </a:rPr>
              <a:t>ope</a:t>
            </a:r>
            <a:endParaRPr lang="es-ES" sz="3200" dirty="0">
              <a:ln>
                <a:solidFill>
                  <a:sysClr val="windowText" lastClr="000000"/>
                </a:solidFill>
              </a:ln>
              <a:solidFill>
                <a:srgbClr val="70E242"/>
              </a:solidFill>
              <a:latin typeface="Passion One" panose="02000506080000020004" pitchFamily="2" charset="0"/>
            </a:endParaRPr>
          </a:p>
        </p:txBody>
      </p:sp>
      <p:graphicFrame>
        <p:nvGraphicFramePr>
          <p:cNvPr id="15" name="Tabla 14">
            <a:extLst>
              <a:ext uri="{FF2B5EF4-FFF2-40B4-BE49-F238E27FC236}">
                <a16:creationId xmlns:a16="http://schemas.microsoft.com/office/drawing/2014/main" id="{F4585B5E-F2B1-80C6-2AD6-6FDAF894C238}"/>
              </a:ext>
            </a:extLst>
          </p:cNvPr>
          <p:cNvGraphicFramePr>
            <a:graphicFrameLocks noGrp="1"/>
          </p:cNvGraphicFramePr>
          <p:nvPr>
            <p:extLst>
              <p:ext uri="{D42A27DB-BD31-4B8C-83A1-F6EECF244321}">
                <p14:modId xmlns:p14="http://schemas.microsoft.com/office/powerpoint/2010/main" val="3156129067"/>
              </p:ext>
            </p:extLst>
          </p:nvPr>
        </p:nvGraphicFramePr>
        <p:xfrm>
          <a:off x="4845876" y="3064828"/>
          <a:ext cx="3169920" cy="1921699"/>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2343767010"/>
                    </a:ext>
                  </a:extLst>
                </a:gridCol>
                <a:gridCol w="1584960">
                  <a:extLst>
                    <a:ext uri="{9D8B030D-6E8A-4147-A177-3AD203B41FA5}">
                      <a16:colId xmlns:a16="http://schemas.microsoft.com/office/drawing/2014/main" val="3356961997"/>
                    </a:ext>
                  </a:extLst>
                </a:gridCol>
              </a:tblGrid>
              <a:tr h="563330">
                <a:tc gridSpan="2">
                  <a:txBody>
                    <a:bodyPr/>
                    <a:lstStyle/>
                    <a:p>
                      <a:pPr algn="ctr"/>
                      <a:r>
                        <a:rPr lang="es-ES" sz="900" dirty="0">
                          <a:solidFill>
                            <a:schemeClr val="bg1"/>
                          </a:solidFill>
                        </a:rPr>
                        <a:t>Esta función toma dos números como entrada (num1 y num2), realiza una división entre ellos y devuelve el resultado.</a:t>
                      </a:r>
                      <a:endParaRPr lang="es-CO" sz="9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945484354"/>
                  </a:ext>
                </a:extLst>
              </a:tr>
              <a:tr h="256059">
                <a:tc>
                  <a:txBody>
                    <a:bodyPr/>
                    <a:lstStyle/>
                    <a:p>
                      <a:pPr algn="ctr"/>
                      <a:r>
                        <a:rPr lang="es-ES" sz="900" b="1" dirty="0">
                          <a:solidFill>
                            <a:schemeClr val="bg1"/>
                          </a:solidFill>
                          <a:latin typeface="Arial Black" panose="020B0A04020102020204" pitchFamily="34" charset="0"/>
                        </a:rPr>
                        <a:t>VARIABLE</a:t>
                      </a:r>
                      <a:endParaRPr lang="es-CO" sz="900" b="1" dirty="0">
                        <a:solidFill>
                          <a:schemeClr val="bg1"/>
                        </a:solidFill>
                        <a:latin typeface="Arial Black" panose="020B0A04020102020204" pitchFamily="34" charset="0"/>
                      </a:endParaRPr>
                    </a:p>
                  </a:txBody>
                  <a:tcPr/>
                </a:tc>
                <a:tc>
                  <a:txBody>
                    <a:bodyPr/>
                    <a:lstStyle/>
                    <a:p>
                      <a:pPr algn="ctr"/>
                      <a:r>
                        <a:rPr lang="es-ES" sz="900" b="1" dirty="0">
                          <a:solidFill>
                            <a:schemeClr val="bg1"/>
                          </a:solidFill>
                          <a:latin typeface="Arial Black" panose="020B0A04020102020204" pitchFamily="34" charset="0"/>
                        </a:rPr>
                        <a:t>TIPO</a:t>
                      </a:r>
                      <a:endParaRPr lang="es-CO" sz="900" b="1" dirty="0">
                        <a:solidFill>
                          <a:schemeClr val="bg1"/>
                        </a:solidFill>
                        <a:latin typeface="Arial Black" panose="020B0A04020102020204" pitchFamily="34" charset="0"/>
                      </a:endParaRPr>
                    </a:p>
                  </a:txBody>
                  <a:tcPr/>
                </a:tc>
                <a:extLst>
                  <a:ext uri="{0D108BD9-81ED-4DB2-BD59-A6C34878D82A}">
                    <a16:rowId xmlns:a16="http://schemas.microsoft.com/office/drawing/2014/main" val="1608093585"/>
                  </a:ext>
                </a:extLst>
              </a:tr>
              <a:tr h="256059">
                <a:tc>
                  <a:txBody>
                    <a:bodyPr/>
                    <a:lstStyle/>
                    <a:p>
                      <a:pPr algn="ctr"/>
                      <a:r>
                        <a:rPr lang="es-ES" sz="900" dirty="0">
                          <a:solidFill>
                            <a:schemeClr val="bg1"/>
                          </a:solidFill>
                        </a:rPr>
                        <a:t>num1</a:t>
                      </a: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824743871"/>
                  </a:ext>
                </a:extLst>
              </a:tr>
              <a:tr h="409694">
                <a:tc>
                  <a:txBody>
                    <a:bodyPr/>
                    <a:lstStyle/>
                    <a:p>
                      <a:pPr algn="ctr"/>
                      <a:r>
                        <a:rPr lang="es-CO" sz="900" dirty="0">
                          <a:solidFill>
                            <a:schemeClr val="bg1"/>
                          </a:solidFill>
                        </a:rPr>
                        <a:t>num2</a:t>
                      </a:r>
                    </a:p>
                    <a:p>
                      <a:pPr algn="ctr"/>
                      <a:endParaRPr lang="es-CO" sz="900" dirty="0">
                        <a:solidFill>
                          <a:schemeClr val="bg1"/>
                        </a:solidFill>
                      </a:endParaRPr>
                    </a:p>
                  </a:txBody>
                  <a:tcPr/>
                </a:tc>
                <a:tc>
                  <a:txBody>
                    <a:bodyPr/>
                    <a:lstStyle/>
                    <a:p>
                      <a:pPr algn="ctr"/>
                      <a:r>
                        <a:rPr lang="es-ES" sz="900" dirty="0">
                          <a:solidFill>
                            <a:schemeClr val="bg1"/>
                          </a:solidFill>
                        </a:rPr>
                        <a:t>INT</a:t>
                      </a:r>
                      <a:endParaRPr lang="es-CO" sz="900" dirty="0">
                        <a:solidFill>
                          <a:schemeClr val="bg1"/>
                        </a:solidFill>
                      </a:endParaRPr>
                    </a:p>
                  </a:txBody>
                  <a:tcPr/>
                </a:tc>
                <a:extLst>
                  <a:ext uri="{0D108BD9-81ED-4DB2-BD59-A6C34878D82A}">
                    <a16:rowId xmlns:a16="http://schemas.microsoft.com/office/drawing/2014/main" val="2628375789"/>
                  </a:ext>
                </a:extLst>
              </a:tr>
              <a:tr h="436557">
                <a:tc>
                  <a:txBody>
                    <a:bodyPr/>
                    <a:lstStyle/>
                    <a:p>
                      <a:pPr algn="ctr"/>
                      <a:r>
                        <a:rPr lang="es-ES" sz="900" dirty="0">
                          <a:solidFill>
                            <a:schemeClr val="bg1"/>
                          </a:solidFill>
                        </a:rPr>
                        <a:t>dividir</a:t>
                      </a:r>
                      <a:endParaRPr lang="es-CO" sz="900" dirty="0">
                        <a:solidFill>
                          <a:schemeClr val="bg1"/>
                        </a:solidFill>
                      </a:endParaRPr>
                    </a:p>
                  </a:txBody>
                  <a:tcPr/>
                </a:tc>
                <a:tc>
                  <a:txBody>
                    <a:bodyPr/>
                    <a:lstStyle/>
                    <a:p>
                      <a:pPr algn="ctr"/>
                      <a:r>
                        <a:rPr lang="es-CO" sz="900" dirty="0">
                          <a:solidFill>
                            <a:schemeClr val="bg1"/>
                          </a:solidFill>
                        </a:rPr>
                        <a:t>FLOAT</a:t>
                      </a:r>
                    </a:p>
                  </a:txBody>
                  <a:tcPr/>
                </a:tc>
                <a:extLst>
                  <a:ext uri="{0D108BD9-81ED-4DB2-BD59-A6C34878D82A}">
                    <a16:rowId xmlns:a16="http://schemas.microsoft.com/office/drawing/2014/main" val="646701868"/>
                  </a:ext>
                </a:extLst>
              </a:tr>
            </a:tbl>
          </a:graphicData>
        </a:graphic>
      </p:graphicFrame>
      <p:sp>
        <p:nvSpPr>
          <p:cNvPr id="16" name="Google Shape;2649;p41">
            <a:extLst>
              <a:ext uri="{FF2B5EF4-FFF2-40B4-BE49-F238E27FC236}">
                <a16:creationId xmlns:a16="http://schemas.microsoft.com/office/drawing/2014/main" id="{53F82738-E184-2DEA-4D13-942A6C385FF0}"/>
              </a:ext>
            </a:extLst>
          </p:cNvPr>
          <p:cNvSpPr txBox="1">
            <a:spLocks/>
          </p:cNvSpPr>
          <p:nvPr/>
        </p:nvSpPr>
        <p:spPr>
          <a:xfrm>
            <a:off x="2696006" y="256641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400" dirty="0" err="1">
                <a:ln>
                  <a:solidFill>
                    <a:sysClr val="windowText" lastClr="000000"/>
                  </a:solidFill>
                </a:ln>
                <a:solidFill>
                  <a:srgbClr val="70E242"/>
                </a:solidFill>
                <a:latin typeface="Passion One" panose="02000506080000020004" pitchFamily="2" charset="0"/>
              </a:rPr>
              <a:t>division</a:t>
            </a:r>
            <a:r>
              <a:rPr lang="es-ES" sz="3200" dirty="0">
                <a:ln>
                  <a:solidFill>
                    <a:sysClr val="windowText" lastClr="000000"/>
                  </a:solidFill>
                </a:ln>
                <a:solidFill>
                  <a:srgbClr val="70E242"/>
                </a:solidFill>
                <a:latin typeface="Passion One" panose="02000506080000020004" pitchFamily="2" charset="0"/>
              </a:rPr>
              <a:t>  </a:t>
            </a:r>
          </a:p>
        </p:txBody>
      </p:sp>
    </p:spTree>
    <p:extLst>
      <p:ext uri="{BB962C8B-B14F-4D97-AF65-F5344CB8AC3E}">
        <p14:creationId xmlns:p14="http://schemas.microsoft.com/office/powerpoint/2010/main" val="35135923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ln>
                  <a:solidFill>
                    <a:sysClr val="windowText" lastClr="000000"/>
                  </a:solidFill>
                </a:ln>
                <a:solidFill>
                  <a:srgbClr val="70E242"/>
                </a:solidFill>
                <a:latin typeface="Passion One" panose="02000506080000020004" pitchFamily="2" charset="0"/>
              </a:rPr>
              <a:t>FUNCION: HACER LAS TABLAS DE MULTIPLICAR QUE DESEE EL USUARIO HASTA DONDE EL USUARIO INDIQUE-WHILE</a:t>
            </a:r>
            <a:endParaRPr sz="20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JS</a:t>
            </a:r>
          </a:p>
        </p:txBody>
      </p:sp>
      <p:sp>
        <p:nvSpPr>
          <p:cNvPr id="11" name="CuadroTexto 10">
            <a:extLst>
              <a:ext uri="{FF2B5EF4-FFF2-40B4-BE49-F238E27FC236}">
                <a16:creationId xmlns:a16="http://schemas.microsoft.com/office/drawing/2014/main" id="{2E9FE9CA-67F5-5113-8D78-884D7799A477}"/>
              </a:ext>
            </a:extLst>
          </p:cNvPr>
          <p:cNvSpPr txBox="1"/>
          <p:nvPr/>
        </p:nvSpPr>
        <p:spPr>
          <a:xfrm>
            <a:off x="908222" y="1378568"/>
            <a:ext cx="4108620" cy="3139321"/>
          </a:xfrm>
          <a:prstGeom prst="rect">
            <a:avLst/>
          </a:prstGeom>
          <a:noFill/>
        </p:spPr>
        <p:txBody>
          <a:bodyPr wrap="square">
            <a:spAutoFit/>
          </a:bodyPr>
          <a:lstStyle/>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DOCTYPE</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lang</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en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charset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UTF-8</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meta</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name</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viewport</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content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width</a:t>
            </a:r>
            <a:r>
              <a:rPr lang="es-CO" sz="1100" b="0" dirty="0">
                <a:solidFill>
                  <a:srgbClr val="F1FA8C"/>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device-width</a:t>
            </a:r>
            <a:r>
              <a:rPr lang="es-CO" sz="1100" b="0" dirty="0">
                <a:solidFill>
                  <a:srgbClr val="F1FA8C"/>
                </a:solidFill>
                <a:effectLst/>
                <a:latin typeface="Consolas" panose="020B0609020204030204" pitchFamily="49" charset="0"/>
              </a:rPr>
              <a:t>, </a:t>
            </a:r>
            <a:r>
              <a:rPr lang="es-CO" sz="1100" b="0" dirty="0" err="1">
                <a:solidFill>
                  <a:srgbClr val="F1FA8C"/>
                </a:solidFill>
                <a:effectLst/>
                <a:latin typeface="Consolas" panose="020B0609020204030204" pitchFamily="49" charset="0"/>
              </a:rPr>
              <a:t>initial-scale</a:t>
            </a:r>
            <a:r>
              <a:rPr lang="es-CO" sz="1100" b="0" dirty="0">
                <a:solidFill>
                  <a:srgbClr val="F1FA8C"/>
                </a:solidFill>
                <a:effectLst/>
                <a:latin typeface="Consolas" panose="020B0609020204030204" pitchFamily="49" charset="0"/>
              </a:rPr>
              <a:t>=1.0</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r>
              <a:rPr lang="es-CO" sz="1100" b="0" dirty="0" err="1">
                <a:solidFill>
                  <a:srgbClr val="F8F8F2"/>
                </a:solidFill>
                <a:effectLst/>
                <a:latin typeface="Consolas" panose="020B0609020204030204" pitchFamily="49" charset="0"/>
              </a:rPr>
              <a:t>Document</a:t>
            </a:r>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title</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 </a:t>
            </a:r>
            <a:r>
              <a:rPr lang="es-CO" sz="1100" b="0" i="1" dirty="0" err="1">
                <a:solidFill>
                  <a:srgbClr val="50FA7B"/>
                </a:solidFill>
                <a:effectLst/>
                <a:latin typeface="Consolas" panose="020B0609020204030204" pitchFamily="49" charset="0"/>
              </a:rPr>
              <a:t>src</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./24F.js</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&gt;&lt;/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a:solidFill>
                  <a:srgbClr val="FF79C6"/>
                </a:solidFill>
                <a:effectLst/>
                <a:latin typeface="Consolas" panose="020B0609020204030204" pitchFamily="49" charset="0"/>
              </a:rPr>
              <a:t>head</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num1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2</a:t>
            </a:r>
            <a:endParaRPr lang="es-CO" sz="1100" b="0" dirty="0">
              <a:solidFill>
                <a:srgbClr val="F8F8F2"/>
              </a:solidFill>
              <a:effectLst/>
              <a:latin typeface="Consolas" panose="020B0609020204030204" pitchFamily="49" charset="0"/>
            </a:endParaRP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num2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5</a:t>
            </a:r>
            <a:endParaRPr lang="es-CO" sz="1100" b="0" dirty="0">
              <a:solidFill>
                <a:srgbClr val="F8F8F2"/>
              </a:solidFill>
              <a:effectLst/>
              <a:latin typeface="Consolas" panose="020B0609020204030204" pitchFamily="49" charset="0"/>
            </a:endParaRPr>
          </a:p>
          <a:p>
            <a:br>
              <a:rPr lang="es-CO" sz="1100" b="0" dirty="0">
                <a:solidFill>
                  <a:srgbClr val="F8F8F2"/>
                </a:solidFill>
                <a:effectLst/>
                <a:latin typeface="Consolas" panose="020B0609020204030204" pitchFamily="49" charset="0"/>
              </a:rPr>
            </a:b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console</a:t>
            </a:r>
            <a:r>
              <a:rPr lang="es-CO" sz="1100" b="0" dirty="0">
                <a:solidFill>
                  <a:srgbClr val="F8F8F2"/>
                </a:solidFill>
                <a:effectLst/>
                <a:latin typeface="Consolas" panose="020B0609020204030204" pitchFamily="49" charset="0"/>
              </a:rPr>
              <a:t>.</a:t>
            </a:r>
            <a:r>
              <a:rPr lang="es-CO" sz="1100" b="0" dirty="0">
                <a:solidFill>
                  <a:srgbClr val="50FA7B"/>
                </a:solidFill>
                <a:effectLst/>
                <a:latin typeface="Consolas" panose="020B0609020204030204" pitchFamily="49" charset="0"/>
              </a:rPr>
              <a:t>log</a:t>
            </a:r>
            <a:r>
              <a:rPr lang="es-CO" sz="1100" b="0" dirty="0">
                <a:solidFill>
                  <a:srgbClr val="F8F8F2"/>
                </a:solidFill>
                <a:effectLst/>
                <a:latin typeface="Consolas" panose="020B0609020204030204" pitchFamily="49" charset="0"/>
              </a:rPr>
              <a:t>(</a:t>
            </a:r>
            <a:r>
              <a:rPr lang="es-CO" sz="1100" b="0" dirty="0" err="1">
                <a:solidFill>
                  <a:srgbClr val="50FA7B"/>
                </a:solidFill>
                <a:effectLst/>
                <a:latin typeface="Consolas" panose="020B0609020204030204" pitchFamily="49" charset="0"/>
              </a:rPr>
              <a:t>mult</a:t>
            </a:r>
            <a:r>
              <a:rPr lang="es-CO" sz="1100" b="0" dirty="0">
                <a:solidFill>
                  <a:srgbClr val="F8F8F2"/>
                </a:solidFill>
                <a:effectLst/>
                <a:latin typeface="Consolas" panose="020B0609020204030204" pitchFamily="49" charset="0"/>
              </a:rPr>
              <a:t>(num1,num2));</a:t>
            </a:r>
          </a:p>
          <a:p>
            <a:r>
              <a:rPr lang="es-CO" sz="1100" b="0" dirty="0">
                <a:solidFill>
                  <a:srgbClr val="F8F8F2"/>
                </a:solidFill>
                <a:effectLst/>
                <a:latin typeface="Consolas" panose="020B0609020204030204" pitchFamily="49" charset="0"/>
              </a:rPr>
              <a:t>    &lt;/</a:t>
            </a:r>
            <a:r>
              <a:rPr lang="es-CO" sz="1100" b="0" dirty="0">
                <a:solidFill>
                  <a:srgbClr val="FF79C6"/>
                </a:solidFill>
                <a:effectLst/>
                <a:latin typeface="Consolas" panose="020B0609020204030204" pitchFamily="49" charset="0"/>
              </a:rPr>
              <a:t>script</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body</a:t>
            </a:r>
            <a:r>
              <a:rPr lang="es-CO" sz="1100" b="0" dirty="0">
                <a:solidFill>
                  <a:srgbClr val="F8F8F2"/>
                </a:solidFill>
                <a:effectLst/>
                <a:latin typeface="Consolas" panose="020B0609020204030204" pitchFamily="49" charset="0"/>
              </a:rPr>
              <a:t>&gt;</a:t>
            </a:r>
          </a:p>
          <a:p>
            <a:r>
              <a:rPr lang="es-CO" sz="1100" b="0" dirty="0">
                <a:solidFill>
                  <a:srgbClr val="F8F8F2"/>
                </a:solidFill>
                <a:effectLst/>
                <a:latin typeface="Consolas" panose="020B0609020204030204" pitchFamily="49" charset="0"/>
              </a:rPr>
              <a:t>&lt;/</a:t>
            </a:r>
            <a:r>
              <a:rPr lang="es-CO" sz="1100" b="0" dirty="0" err="1">
                <a:solidFill>
                  <a:srgbClr val="FF79C6"/>
                </a:solidFill>
                <a:effectLst/>
                <a:latin typeface="Consolas" panose="020B0609020204030204" pitchFamily="49" charset="0"/>
              </a:rPr>
              <a:t>html</a:t>
            </a:r>
            <a:r>
              <a:rPr lang="es-CO" sz="1100" b="0" dirty="0">
                <a:solidFill>
                  <a:srgbClr val="F8F8F2"/>
                </a:solidFill>
                <a:effectLst/>
                <a:latin typeface="Consolas" panose="020B0609020204030204" pitchFamily="49" charset="0"/>
              </a:rPr>
              <a:t>&gt;</a:t>
            </a:r>
          </a:p>
        </p:txBody>
      </p:sp>
      <p:sp>
        <p:nvSpPr>
          <p:cNvPr id="13" name="CuadroTexto 12">
            <a:extLst>
              <a:ext uri="{FF2B5EF4-FFF2-40B4-BE49-F238E27FC236}">
                <a16:creationId xmlns:a16="http://schemas.microsoft.com/office/drawing/2014/main" id="{8B189425-CC35-E2DF-6C4C-F48AD4B855F5}"/>
              </a:ext>
            </a:extLst>
          </p:cNvPr>
          <p:cNvSpPr txBox="1"/>
          <p:nvPr/>
        </p:nvSpPr>
        <p:spPr>
          <a:xfrm>
            <a:off x="4658497" y="1021531"/>
            <a:ext cx="8254312" cy="3970318"/>
          </a:xfrm>
          <a:prstGeom prst="rect">
            <a:avLst/>
          </a:prstGeom>
          <a:noFill/>
        </p:spPr>
        <p:txBody>
          <a:bodyPr wrap="square">
            <a:spAutoFit/>
          </a:bodyPr>
          <a:lstStyle/>
          <a:p>
            <a:br>
              <a:rPr lang="es-CO" sz="900" b="0" dirty="0">
                <a:solidFill>
                  <a:srgbClr val="F8F8F2"/>
                </a:solidFill>
                <a:effectLst/>
                <a:latin typeface="Consolas" panose="020B0609020204030204" pitchFamily="49" charset="0"/>
              </a:rPr>
            </a:br>
            <a:r>
              <a:rPr lang="es-CO" sz="900" b="0" dirty="0" err="1">
                <a:solidFill>
                  <a:srgbClr val="FF79C6"/>
                </a:solidFill>
                <a:effectLst/>
                <a:latin typeface="Consolas" panose="020B0609020204030204" pitchFamily="49" charset="0"/>
              </a:rPr>
              <a:t>function</a:t>
            </a:r>
            <a:r>
              <a:rPr lang="es-CO" sz="900" b="0" dirty="0">
                <a:solidFill>
                  <a:srgbClr val="F8F8F2"/>
                </a:solidFill>
                <a:effectLst/>
                <a:latin typeface="Consolas" panose="020B0609020204030204" pitchFamily="49" charset="0"/>
              </a:rPr>
              <a:t> </a:t>
            </a:r>
            <a:r>
              <a:rPr lang="es-CO" sz="900" b="0" dirty="0" err="1">
                <a:solidFill>
                  <a:srgbClr val="50FA7B"/>
                </a:solidFill>
                <a:effectLst/>
                <a:latin typeface="Consolas" panose="020B0609020204030204" pitchFamily="49" charset="0"/>
              </a:rPr>
              <a:t>mult</a:t>
            </a:r>
            <a:r>
              <a:rPr lang="es-CO" sz="900" b="0" dirty="0">
                <a:solidFill>
                  <a:srgbClr val="F8F8F2"/>
                </a:solidFill>
                <a:effectLst/>
                <a:latin typeface="Consolas" panose="020B0609020204030204" pitchFamily="49" charset="0"/>
              </a:rPr>
              <a:t>(</a:t>
            </a:r>
            <a:r>
              <a:rPr lang="es-CO" sz="900" b="0" i="1" dirty="0">
                <a:solidFill>
                  <a:srgbClr val="FFB86C"/>
                </a:solidFill>
                <a:effectLst/>
                <a:latin typeface="Consolas" panose="020B0609020204030204" pitchFamily="49" charset="0"/>
              </a:rPr>
              <a:t>pnum1</a:t>
            </a:r>
            <a:r>
              <a:rPr lang="es-CO" sz="900" b="0" dirty="0">
                <a:solidFill>
                  <a:srgbClr val="F8F8F2"/>
                </a:solidFill>
                <a:effectLst/>
                <a:latin typeface="Consolas" panose="020B0609020204030204" pitchFamily="49" charset="0"/>
              </a:rPr>
              <a:t>, </a:t>
            </a:r>
            <a:r>
              <a:rPr lang="es-CO" sz="900" b="0" i="1" dirty="0">
                <a:solidFill>
                  <a:srgbClr val="FFB86C"/>
                </a:solidFill>
                <a:effectLst/>
                <a:latin typeface="Consolas" panose="020B0609020204030204" pitchFamily="49" charset="0"/>
              </a:rPr>
              <a:t>pnum2</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num1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a:solidFill>
                  <a:srgbClr val="FFB86C"/>
                </a:solidFill>
                <a:effectLst/>
                <a:latin typeface="Consolas" panose="020B0609020204030204" pitchFamily="49" charset="0"/>
              </a:rPr>
              <a:t>pnum1</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num2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i="1" dirty="0">
                <a:solidFill>
                  <a:srgbClr val="FFB86C"/>
                </a:solidFill>
                <a:effectLst/>
                <a:latin typeface="Consolas" panose="020B0609020204030204" pitchFamily="49" charset="0"/>
              </a:rPr>
              <a:t>pnum2</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con1</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0</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par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imp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multi;</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res</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while</a:t>
            </a:r>
            <a:r>
              <a:rPr lang="es-CO" sz="900" b="0" dirty="0">
                <a:solidFill>
                  <a:srgbClr val="F8F8F2"/>
                </a:solidFill>
                <a:effectLst/>
                <a:latin typeface="Consolas" panose="020B0609020204030204" pitchFamily="49" charset="0"/>
              </a:rPr>
              <a:t>(con1 </a:t>
            </a:r>
            <a:r>
              <a:rPr lang="es-CO" sz="900" b="0" dirty="0">
                <a:solidFill>
                  <a:srgbClr val="FF79C6"/>
                </a:solidFill>
                <a:effectLst/>
                <a:latin typeface="Consolas" panose="020B0609020204030204" pitchFamily="49" charset="0"/>
              </a:rPr>
              <a:t>&lt;</a:t>
            </a:r>
            <a:r>
              <a:rPr lang="es-CO" sz="900" b="0" dirty="0">
                <a:solidFill>
                  <a:srgbClr val="F8F8F2"/>
                </a:solidFill>
                <a:effectLst/>
                <a:latin typeface="Consolas" panose="020B0609020204030204" pitchFamily="49" charset="0"/>
              </a:rPr>
              <a:t> num1){</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let</a:t>
            </a:r>
            <a:r>
              <a:rPr lang="es-CO" sz="900" b="0" dirty="0">
                <a:solidFill>
                  <a:srgbClr val="F8F8F2"/>
                </a:solidFill>
                <a:effectLst/>
                <a:latin typeface="Consolas" panose="020B0609020204030204" pitchFamily="49" charset="0"/>
              </a:rPr>
              <a:t> con2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con1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con1</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res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\n</a:t>
            </a:r>
            <a:r>
              <a:rPr lang="es-CO" sz="900" b="0" dirty="0">
                <a:solidFill>
                  <a:srgbClr val="F1FA8C"/>
                </a:solidFill>
                <a:effectLst/>
                <a:latin typeface="Consolas" panose="020B0609020204030204" pitchFamily="49" charset="0"/>
              </a:rPr>
              <a:t>  TABLA DEL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con1</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while</a:t>
            </a:r>
            <a:r>
              <a:rPr lang="es-CO" sz="900" b="0" dirty="0">
                <a:solidFill>
                  <a:srgbClr val="F8F8F2"/>
                </a:solidFill>
                <a:effectLst/>
                <a:latin typeface="Consolas" panose="020B0609020204030204" pitchFamily="49" charset="0"/>
              </a:rPr>
              <a:t>(con2 </a:t>
            </a:r>
            <a:r>
              <a:rPr lang="es-CO" sz="900" b="0" dirty="0">
                <a:solidFill>
                  <a:srgbClr val="FF79C6"/>
                </a:solidFill>
                <a:effectLst/>
                <a:latin typeface="Consolas" panose="020B0609020204030204" pitchFamily="49" charset="0"/>
              </a:rPr>
              <a:t>&lt;</a:t>
            </a:r>
            <a:r>
              <a:rPr lang="es-CO" sz="900" b="0" dirty="0">
                <a:solidFill>
                  <a:srgbClr val="F8F8F2"/>
                </a:solidFill>
                <a:effectLst/>
                <a:latin typeface="Consolas" panose="020B0609020204030204" pitchFamily="49" charset="0"/>
              </a:rPr>
              <a:t> num2){</a:t>
            </a:r>
          </a:p>
          <a:p>
            <a:r>
              <a:rPr lang="es-CO" sz="900" b="0" dirty="0">
                <a:solidFill>
                  <a:srgbClr val="F8F8F2"/>
                </a:solidFill>
                <a:effectLst/>
                <a:latin typeface="Consolas" panose="020B0609020204030204" pitchFamily="49" charset="0"/>
              </a:rPr>
              <a:t>            con2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con2</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multi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con1</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con2;</a:t>
            </a:r>
          </a:p>
          <a:p>
            <a:r>
              <a:rPr lang="es-CO" sz="900" b="0" dirty="0">
                <a:solidFill>
                  <a:srgbClr val="F8F8F2"/>
                </a:solidFill>
                <a:effectLst/>
                <a:latin typeface="Consolas" panose="020B0609020204030204" pitchFamily="49" charset="0"/>
              </a:rPr>
              <a:t>            res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con1</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x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con2</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multi</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if</a:t>
            </a:r>
            <a:r>
              <a:rPr lang="es-CO" sz="900" b="0" dirty="0">
                <a:solidFill>
                  <a:srgbClr val="F8F8F2"/>
                </a:solidFill>
                <a:effectLst/>
                <a:latin typeface="Consolas" panose="020B0609020204030204" pitchFamily="49" charset="0"/>
              </a:rPr>
              <a:t>(multi </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2</a:t>
            </a:r>
            <a:r>
              <a:rPr lang="es-CO" sz="900" b="0" dirty="0">
                <a:solidFill>
                  <a:srgbClr val="F8F8F2"/>
                </a:solidFill>
                <a:effectLst/>
                <a:latin typeface="Consolas" panose="020B0609020204030204" pitchFamily="49" charset="0"/>
              </a:rPr>
              <a:t>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a:solidFill>
                  <a:srgbClr val="BD93F9"/>
                </a:solidFill>
                <a:effectLst/>
                <a:latin typeface="Consolas" panose="020B0609020204030204" pitchFamily="49" charset="0"/>
              </a:rPr>
              <a:t>0</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par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par</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res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res</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Buzz</a:t>
            </a:r>
            <a:r>
              <a:rPr lang="es-CO" sz="900" b="0" dirty="0">
                <a:solidFill>
                  <a:srgbClr val="FF79C6"/>
                </a:solidFill>
                <a:effectLst/>
                <a:latin typeface="Consolas" panose="020B0609020204030204" pitchFamily="49" charset="0"/>
              </a:rPr>
              <a:t>\n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else</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imp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imp</a:t>
            </a:r>
            <a:r>
              <a:rPr lang="es-CO" sz="900" b="0" dirty="0">
                <a:solidFill>
                  <a:srgbClr val="FF79C6"/>
                </a:solidFill>
                <a:effectLst/>
                <a:latin typeface="Consolas" panose="020B0609020204030204" pitchFamily="49" charset="0"/>
              </a:rPr>
              <a:t>+</a:t>
            </a:r>
            <a:r>
              <a:rPr lang="es-CO" sz="900" b="0" dirty="0">
                <a:solidFill>
                  <a:srgbClr val="BD93F9"/>
                </a:solidFill>
                <a:effectLst/>
                <a:latin typeface="Consolas" panose="020B0609020204030204" pitchFamily="49" charset="0"/>
              </a:rPr>
              <a:t>1</a:t>
            </a:r>
            <a:endParaRPr lang="es-CO" sz="900" b="0" dirty="0">
              <a:solidFill>
                <a:srgbClr val="F8F8F2"/>
              </a:solidFill>
              <a:effectLst/>
              <a:latin typeface="Consolas" panose="020B0609020204030204" pitchFamily="49" charset="0"/>
            </a:endParaRPr>
          </a:p>
          <a:p>
            <a:r>
              <a:rPr lang="es-CO" sz="900" b="0" dirty="0">
                <a:solidFill>
                  <a:srgbClr val="F8F8F2"/>
                </a:solidFill>
                <a:effectLst/>
                <a:latin typeface="Consolas" panose="020B0609020204030204" pitchFamily="49" charset="0"/>
              </a:rPr>
              <a:t>                res </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 </a:t>
            </a:r>
            <a:r>
              <a:rPr lang="es-CO" sz="900" b="0" dirty="0" err="1">
                <a:solidFill>
                  <a:srgbClr val="F8F8F2"/>
                </a:solidFill>
                <a:effectLst/>
                <a:latin typeface="Consolas" panose="020B0609020204030204" pitchFamily="49" charset="0"/>
              </a:rPr>
              <a:t>res</a:t>
            </a:r>
            <a:r>
              <a:rPr lang="es-CO" sz="900" b="0" dirty="0" err="1">
                <a:solidFill>
                  <a:srgbClr val="FF79C6"/>
                </a:solidFill>
                <a:effectLst/>
                <a:latin typeface="Consolas" panose="020B0609020204030204" pitchFamily="49" charset="0"/>
              </a:rPr>
              <a:t>+</a:t>
            </a:r>
            <a:r>
              <a:rPr lang="es-CO" sz="900" b="0" dirty="0" err="1">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Bass</a:t>
            </a:r>
            <a:r>
              <a:rPr lang="es-CO" sz="900" b="0" dirty="0">
                <a:solidFill>
                  <a:srgbClr val="FF79C6"/>
                </a:solidFill>
                <a:effectLst/>
                <a:latin typeface="Consolas" panose="020B0609020204030204" pitchFamily="49" charset="0"/>
              </a:rPr>
              <a:t>\n</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p>
          <a:p>
            <a:r>
              <a:rPr lang="es-CO" sz="900" b="0" dirty="0">
                <a:solidFill>
                  <a:srgbClr val="F8F8F2"/>
                </a:solidFill>
                <a:effectLst/>
                <a:latin typeface="Consolas" panose="020B0609020204030204" pitchFamily="49" charset="0"/>
              </a:rPr>
              <a:t>    </a:t>
            </a:r>
            <a:r>
              <a:rPr lang="es-CO" sz="900" b="0" dirty="0" err="1">
                <a:solidFill>
                  <a:srgbClr val="FF79C6"/>
                </a:solidFill>
                <a:effectLst/>
                <a:latin typeface="Consolas" panose="020B0609020204030204" pitchFamily="49" charset="0"/>
              </a:rPr>
              <a:t>return</a:t>
            </a:r>
            <a:r>
              <a:rPr lang="es-CO" sz="900" b="0" dirty="0">
                <a:solidFill>
                  <a:srgbClr val="F8F8F2"/>
                </a:solidFill>
                <a:effectLst/>
                <a:latin typeface="Consolas" panose="020B0609020204030204" pitchFamily="49" charset="0"/>
              </a:rPr>
              <a:t> res</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n</a:t>
            </a:r>
            <a:r>
              <a:rPr lang="es-CO" sz="900" b="0" dirty="0" err="1">
                <a:solidFill>
                  <a:srgbClr val="F1FA8C"/>
                </a:solidFill>
                <a:effectLst/>
                <a:latin typeface="Consolas" panose="020B0609020204030204" pitchFamily="49" charset="0"/>
              </a:rPr>
              <a:t>hay</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par</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pares</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n</a:t>
            </a:r>
            <a:r>
              <a:rPr lang="es-CO" sz="900" b="0" dirty="0" err="1">
                <a:solidFill>
                  <a:srgbClr val="E9F284"/>
                </a:solidFill>
                <a:effectLst/>
                <a:latin typeface="Consolas" panose="020B0609020204030204" pitchFamily="49" charset="0"/>
              </a:rPr>
              <a:t>"</a:t>
            </a:r>
            <a:r>
              <a:rPr lang="es-CO" sz="900" b="0" dirty="0" err="1">
                <a:solidFill>
                  <a:srgbClr val="FF79C6"/>
                </a:solidFill>
                <a:effectLst/>
                <a:latin typeface="Consolas" panose="020B0609020204030204" pitchFamily="49" charset="0"/>
              </a:rPr>
              <a:t>+</a:t>
            </a:r>
            <a:r>
              <a:rPr lang="es-CO" sz="900" b="0" dirty="0" err="1">
                <a:solidFill>
                  <a:srgbClr val="E9F284"/>
                </a:solidFill>
                <a:effectLst/>
                <a:latin typeface="Consolas" panose="020B0609020204030204" pitchFamily="49" charset="0"/>
              </a:rPr>
              <a:t>"</a:t>
            </a:r>
            <a:r>
              <a:rPr lang="es-CO" sz="900" b="0" dirty="0" err="1">
                <a:solidFill>
                  <a:srgbClr val="F1FA8C"/>
                </a:solidFill>
                <a:effectLst/>
                <a:latin typeface="Consolas" panose="020B0609020204030204" pitchFamily="49" charset="0"/>
              </a:rPr>
              <a:t>hay</a:t>
            </a:r>
            <a:r>
              <a:rPr lang="es-CO" sz="900" b="0" dirty="0">
                <a:solidFill>
                  <a:srgbClr val="F1FA8C"/>
                </a:solidFill>
                <a:effectLst/>
                <a:latin typeface="Consolas" panose="020B0609020204030204" pitchFamily="49" charset="0"/>
              </a:rPr>
              <a:t> </a:t>
            </a:r>
            <a:r>
              <a:rPr lang="es-CO" sz="900" b="0" dirty="0">
                <a:solidFill>
                  <a:srgbClr val="E9F284"/>
                </a:solidFill>
                <a:effectLst/>
                <a:latin typeface="Consolas" panose="020B0609020204030204" pitchFamily="49" charset="0"/>
              </a:rPr>
              <a:t>"</a:t>
            </a:r>
            <a:r>
              <a:rPr lang="es-CO" sz="900" b="0" dirty="0">
                <a:solidFill>
                  <a:srgbClr val="FF79C6"/>
                </a:solidFill>
                <a:effectLst/>
                <a:latin typeface="Consolas" panose="020B0609020204030204" pitchFamily="49" charset="0"/>
              </a:rPr>
              <a:t>+</a:t>
            </a:r>
            <a:r>
              <a:rPr lang="es-CO" sz="900" b="0" dirty="0">
                <a:solidFill>
                  <a:srgbClr val="F8F8F2"/>
                </a:solidFill>
                <a:effectLst/>
                <a:latin typeface="Consolas" panose="020B0609020204030204" pitchFamily="49" charset="0"/>
              </a:rPr>
              <a:t>imp</a:t>
            </a:r>
            <a:r>
              <a:rPr lang="es-CO" sz="900" b="0" dirty="0">
                <a:solidFill>
                  <a:srgbClr val="FF79C6"/>
                </a:solidFill>
                <a:effectLst/>
                <a:latin typeface="Consolas" panose="020B0609020204030204" pitchFamily="49" charset="0"/>
              </a:rPr>
              <a:t>+</a:t>
            </a:r>
            <a:r>
              <a:rPr lang="es-CO" sz="900" b="0" dirty="0">
                <a:solidFill>
                  <a:srgbClr val="E9F284"/>
                </a:solidFill>
                <a:effectLst/>
                <a:latin typeface="Consolas" panose="020B0609020204030204" pitchFamily="49" charset="0"/>
              </a:rPr>
              <a:t>"</a:t>
            </a:r>
            <a:r>
              <a:rPr lang="es-CO" sz="900" b="0" dirty="0">
                <a:solidFill>
                  <a:srgbClr val="F1FA8C"/>
                </a:solidFill>
                <a:effectLst/>
                <a:latin typeface="Consolas" panose="020B0609020204030204" pitchFamily="49" charset="0"/>
              </a:rPr>
              <a:t> impares</a:t>
            </a:r>
            <a:r>
              <a:rPr lang="es-CO" sz="900" b="0" dirty="0">
                <a:solidFill>
                  <a:srgbClr val="E9F284"/>
                </a:solidFill>
                <a:effectLst/>
                <a:latin typeface="Consolas" panose="020B0609020204030204" pitchFamily="49" charset="0"/>
              </a:rPr>
              <a:t>"</a:t>
            </a:r>
            <a:r>
              <a:rPr lang="es-CO" sz="900" b="0" dirty="0">
                <a:solidFill>
                  <a:srgbClr val="F8F8F2"/>
                </a:solidFill>
                <a:effectLst/>
                <a:latin typeface="Consolas" panose="020B0609020204030204" pitchFamily="49" charset="0"/>
              </a:rPr>
              <a:t>;</a:t>
            </a:r>
          </a:p>
          <a:p>
            <a:r>
              <a:rPr lang="es-CO" sz="9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32585511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73715" y="174166"/>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ln>
                  <a:solidFill>
                    <a:sysClr val="windowText" lastClr="000000"/>
                  </a:solidFill>
                </a:ln>
                <a:solidFill>
                  <a:srgbClr val="70E242"/>
                </a:solidFill>
                <a:latin typeface="Passion One" panose="02000506080000020004" pitchFamily="2" charset="0"/>
              </a:rPr>
              <a:t>FUNCION: HACER LAS TABLAS DE MULTIPLICAR QUE DESEE EL USUARIO HASTA DONDE EL USUARIO INDIQUE-FOR</a:t>
            </a:r>
            <a:endParaRPr sz="2000" dirty="0">
              <a:ln>
                <a:solidFill>
                  <a:sysClr val="windowText" lastClr="000000"/>
                </a:solidFill>
              </a:ln>
              <a:solidFill>
                <a:srgbClr val="70E242"/>
              </a:solidFill>
              <a:latin typeface="Passion One" panose="02000506080000020004" pitchFamily="2" charset="0"/>
            </a:endParaRPr>
          </a:p>
        </p:txBody>
      </p:sp>
      <p:graphicFrame>
        <p:nvGraphicFramePr>
          <p:cNvPr id="2" name="Tabla 1">
            <a:extLst>
              <a:ext uri="{FF2B5EF4-FFF2-40B4-BE49-F238E27FC236}">
                <a16:creationId xmlns:a16="http://schemas.microsoft.com/office/drawing/2014/main" id="{6B6FA134-2FBA-AD67-FBFF-FA996A21D6B4}"/>
              </a:ext>
            </a:extLst>
          </p:cNvPr>
          <p:cNvGraphicFramePr>
            <a:graphicFrameLocks noGrp="1"/>
          </p:cNvGraphicFramePr>
          <p:nvPr>
            <p:extLst>
              <p:ext uri="{D42A27DB-BD31-4B8C-83A1-F6EECF244321}">
                <p14:modId xmlns:p14="http://schemas.microsoft.com/office/powerpoint/2010/main" val="2402444132"/>
              </p:ext>
            </p:extLst>
          </p:nvPr>
        </p:nvGraphicFramePr>
        <p:xfrm>
          <a:off x="1045355" y="1278318"/>
          <a:ext cx="3421890" cy="3865182"/>
        </p:xfrm>
        <a:graphic>
          <a:graphicData uri="http://schemas.openxmlformats.org/drawingml/2006/table">
            <a:tbl>
              <a:tblPr firstRow="1" bandRow="1">
                <a:tableStyleId>{3B4B98B0-60AC-42C2-AFA5-B58CD77FA1E5}</a:tableStyleId>
              </a:tblPr>
              <a:tblGrid>
                <a:gridCol w="1710945">
                  <a:extLst>
                    <a:ext uri="{9D8B030D-6E8A-4147-A177-3AD203B41FA5}">
                      <a16:colId xmlns:a16="http://schemas.microsoft.com/office/drawing/2014/main" val="3730794866"/>
                    </a:ext>
                  </a:extLst>
                </a:gridCol>
                <a:gridCol w="1710945">
                  <a:extLst>
                    <a:ext uri="{9D8B030D-6E8A-4147-A177-3AD203B41FA5}">
                      <a16:colId xmlns:a16="http://schemas.microsoft.com/office/drawing/2014/main" val="1946346264"/>
                    </a:ext>
                  </a:extLst>
                </a:gridCol>
              </a:tblGrid>
              <a:tr h="505710">
                <a:tc gridSpan="2">
                  <a:txBody>
                    <a:bodyPr/>
                    <a:lstStyle/>
                    <a:p>
                      <a:pPr algn="ctr"/>
                      <a:r>
                        <a:rPr lang="es-ES" sz="900" dirty="0">
                          <a:solidFill>
                            <a:schemeClr val="bg1"/>
                          </a:solidFill>
                        </a:rPr>
                        <a:t>La función genera una tabla de multiplicar del 1 al pnum1 multiplicada por los números del 1 al pnum2. Para cada producto, verifica si es par o impar. Luego, cuenta la cantidad de productos pares e impares.</a:t>
                      </a:r>
                    </a:p>
                    <a:p>
                      <a:pPr algn="ctr"/>
                      <a:r>
                        <a:rPr lang="es-ES" sz="900" dirty="0">
                          <a:solidFill>
                            <a:schemeClr val="bg1"/>
                          </a:solidFill>
                        </a:rPr>
                        <a:t>La variable res se actualiza con la tabla de multiplicar y los mensajes de pares e impares.</a:t>
                      </a:r>
                    </a:p>
                    <a:p>
                      <a:pPr algn="ctr"/>
                      <a:r>
                        <a:rPr lang="es-ES" sz="900" dirty="0">
                          <a:solidFill>
                            <a:schemeClr val="bg1"/>
                          </a:solidFill>
                        </a:rPr>
                        <a:t>Finalmente, la función devuelve la tabla de multiplicar junto con la cantidad de productos pares e impares.</a:t>
                      </a:r>
                      <a:endParaRPr lang="es-CO" sz="9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4228584638"/>
                  </a:ext>
                </a:extLst>
              </a:tr>
              <a:tr h="223428">
                <a:tc>
                  <a:txBody>
                    <a:bodyPr/>
                    <a:lstStyle/>
                    <a:p>
                      <a:pPr algn="ctr"/>
                      <a:r>
                        <a:rPr lang="es-ES" sz="800" b="1" dirty="0">
                          <a:solidFill>
                            <a:schemeClr val="bg1"/>
                          </a:solidFill>
                          <a:latin typeface="Arial Black" panose="020B0A04020102020204" pitchFamily="34" charset="0"/>
                        </a:rPr>
                        <a:t>VARIABLE</a:t>
                      </a:r>
                      <a:endParaRPr lang="es-CO" sz="800" b="1" dirty="0">
                        <a:solidFill>
                          <a:schemeClr val="bg1"/>
                        </a:solidFill>
                        <a:latin typeface="Arial Black" panose="020B0A04020102020204" pitchFamily="34" charset="0"/>
                      </a:endParaRPr>
                    </a:p>
                  </a:txBody>
                  <a:tcPr/>
                </a:tc>
                <a:tc>
                  <a:txBody>
                    <a:bodyPr/>
                    <a:lstStyle/>
                    <a:p>
                      <a:pPr algn="ctr"/>
                      <a:r>
                        <a:rPr lang="es-ES" sz="800" b="1" dirty="0">
                          <a:solidFill>
                            <a:schemeClr val="bg1"/>
                          </a:solidFill>
                          <a:latin typeface="Arial Black" panose="020B0A04020102020204" pitchFamily="34" charset="0"/>
                        </a:rPr>
                        <a:t>TIPO</a:t>
                      </a:r>
                      <a:endParaRPr lang="es-CO" sz="800" b="1" dirty="0">
                        <a:solidFill>
                          <a:schemeClr val="bg1"/>
                        </a:solidFill>
                        <a:latin typeface="Arial Black" panose="020B0A04020102020204" pitchFamily="34" charset="0"/>
                      </a:endParaRPr>
                    </a:p>
                  </a:txBody>
                  <a:tcPr/>
                </a:tc>
                <a:extLst>
                  <a:ext uri="{0D108BD9-81ED-4DB2-BD59-A6C34878D82A}">
                    <a16:rowId xmlns:a16="http://schemas.microsoft.com/office/drawing/2014/main" val="745530340"/>
                  </a:ext>
                </a:extLst>
              </a:tr>
              <a:tr h="309620">
                <a:tc>
                  <a:txBody>
                    <a:bodyPr/>
                    <a:lstStyle/>
                    <a:p>
                      <a:pPr algn="ctr"/>
                      <a:r>
                        <a:rPr lang="es-ES" sz="800" dirty="0">
                          <a:solidFill>
                            <a:schemeClr val="bg1"/>
                          </a:solidFill>
                        </a:rPr>
                        <a:t>n</a:t>
                      </a:r>
                      <a:r>
                        <a:rPr lang="es-CO" sz="800" dirty="0">
                          <a:solidFill>
                            <a:schemeClr val="bg1"/>
                          </a:solidFill>
                        </a:rPr>
                        <a:t>um1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190214101"/>
                  </a:ext>
                </a:extLst>
              </a:tr>
              <a:tr h="309620">
                <a:tc>
                  <a:txBody>
                    <a:bodyPr/>
                    <a:lstStyle/>
                    <a:p>
                      <a:pPr algn="ctr"/>
                      <a:r>
                        <a:rPr lang="es-ES" sz="800" dirty="0">
                          <a:solidFill>
                            <a:schemeClr val="bg1"/>
                          </a:solidFill>
                        </a:rPr>
                        <a:t>num2</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909719847"/>
                  </a:ext>
                </a:extLst>
              </a:tr>
              <a:tr h="299732">
                <a:tc>
                  <a:txBody>
                    <a:bodyPr/>
                    <a:lstStyle/>
                    <a:p>
                      <a:pPr algn="ctr"/>
                      <a:r>
                        <a:rPr lang="es-ES" sz="800" dirty="0">
                          <a:solidFill>
                            <a:schemeClr val="bg1"/>
                          </a:solidFill>
                        </a:rPr>
                        <a:t>con1</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993290193"/>
                  </a:ext>
                </a:extLst>
              </a:tr>
              <a:tr h="166106">
                <a:tc>
                  <a:txBody>
                    <a:bodyPr/>
                    <a:lstStyle/>
                    <a:p>
                      <a:pPr algn="ctr"/>
                      <a:r>
                        <a:rPr lang="es-ES" sz="800" dirty="0">
                          <a:solidFill>
                            <a:schemeClr val="bg1"/>
                          </a:solidFill>
                        </a:rPr>
                        <a:t>con2</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412745876"/>
                  </a:ext>
                </a:extLst>
              </a:tr>
              <a:tr h="309620">
                <a:tc>
                  <a:txBody>
                    <a:bodyPr/>
                    <a:lstStyle/>
                    <a:p>
                      <a:pPr algn="ctr"/>
                      <a:r>
                        <a:rPr lang="es-ES" sz="800" dirty="0">
                          <a:solidFill>
                            <a:schemeClr val="bg1"/>
                          </a:solidFill>
                        </a:rPr>
                        <a:t>multi</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418406709"/>
                  </a:ext>
                </a:extLst>
              </a:tr>
              <a:tr h="309620">
                <a:tc>
                  <a:txBody>
                    <a:bodyPr/>
                    <a:lstStyle/>
                    <a:p>
                      <a:pPr algn="ctr"/>
                      <a:r>
                        <a:rPr lang="es-ES" sz="800" dirty="0">
                          <a:solidFill>
                            <a:schemeClr val="bg1"/>
                          </a:solidFill>
                        </a:rPr>
                        <a:t>p</a:t>
                      </a:r>
                      <a:r>
                        <a:rPr lang="es-CO" sz="800" dirty="0">
                          <a:solidFill>
                            <a:schemeClr val="bg1"/>
                          </a:solidFill>
                        </a:rPr>
                        <a:t>ar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1107449629"/>
                  </a:ext>
                </a:extLst>
              </a:tr>
              <a:tr h="335702">
                <a:tc>
                  <a:txBody>
                    <a:bodyPr/>
                    <a:lstStyle/>
                    <a:p>
                      <a:pPr algn="ctr"/>
                      <a:r>
                        <a:rPr lang="es-ES" sz="800" dirty="0">
                          <a:solidFill>
                            <a:schemeClr val="bg1"/>
                          </a:solidFill>
                        </a:rPr>
                        <a:t>imp</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000" b="0" i="0" u="none" strike="noStrike" kern="0" cap="none" spc="0" normalizeH="0" baseline="0" noProof="0" dirty="0">
                          <a:ln>
                            <a:noFill/>
                          </a:ln>
                          <a:solidFill>
                            <a:srgbClr val="FFFFFF"/>
                          </a:solidFill>
                          <a:effectLst/>
                          <a:uLnTx/>
                          <a:uFillTx/>
                          <a:latin typeface="Arial"/>
                          <a:ea typeface="+mn-ea"/>
                          <a:cs typeface="+mn-cs"/>
                          <a:sym typeface="Arial"/>
                        </a:rPr>
                        <a:t>INT</a:t>
                      </a:r>
                      <a:endParaRPr kumimoji="0" lang="es-CO" sz="1000" b="0" i="0" u="none" strike="noStrike" kern="0" cap="none" spc="0" normalizeH="0" baseline="0" noProof="0" dirty="0">
                        <a:ln>
                          <a:noFill/>
                        </a:ln>
                        <a:solidFill>
                          <a:srgbClr val="FFFFFF"/>
                        </a:solidFill>
                        <a:effectLst/>
                        <a:uLnTx/>
                        <a:uFillTx/>
                        <a:latin typeface="Arial"/>
                        <a:ea typeface="+mn-ea"/>
                        <a:cs typeface="+mn-cs"/>
                        <a:sym typeface="Arial"/>
                      </a:endParaRPr>
                    </a:p>
                  </a:txBody>
                  <a:tcPr/>
                </a:tc>
                <a:extLst>
                  <a:ext uri="{0D108BD9-81ED-4DB2-BD59-A6C34878D82A}">
                    <a16:rowId xmlns:a16="http://schemas.microsoft.com/office/drawing/2014/main" val="3471454142"/>
                  </a:ext>
                </a:extLst>
              </a:tr>
              <a:tr h="309620">
                <a:tc>
                  <a:txBody>
                    <a:bodyPr/>
                    <a:lstStyle/>
                    <a:p>
                      <a:pPr algn="ctr"/>
                      <a:r>
                        <a:rPr lang="es-ES" sz="800" dirty="0">
                          <a:solidFill>
                            <a:schemeClr val="bg1"/>
                          </a:solidFill>
                        </a:rPr>
                        <a:t>res</a:t>
                      </a:r>
                      <a:endParaRPr lang="es-CO" sz="8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800" dirty="0">
                          <a:solidFill>
                            <a:schemeClr val="bg1"/>
                          </a:solidFill>
                        </a:rPr>
                        <a:t>STRING</a:t>
                      </a:r>
                      <a:endParaRPr lang="es-CO" sz="800" dirty="0">
                        <a:solidFill>
                          <a:schemeClr val="bg1"/>
                        </a:solidFill>
                      </a:endParaRPr>
                    </a:p>
                    <a:p>
                      <a:pPr algn="ctr"/>
                      <a:endParaRPr lang="es-CO" sz="800" dirty="0">
                        <a:solidFill>
                          <a:schemeClr val="bg1"/>
                        </a:solidFill>
                      </a:endParaRPr>
                    </a:p>
                  </a:txBody>
                  <a:tcPr/>
                </a:tc>
                <a:extLst>
                  <a:ext uri="{0D108BD9-81ED-4DB2-BD59-A6C34878D82A}">
                    <a16:rowId xmlns:a16="http://schemas.microsoft.com/office/drawing/2014/main" val="1830195530"/>
                  </a:ext>
                </a:extLst>
              </a:tr>
            </a:tbl>
          </a:graphicData>
        </a:graphic>
      </p:graphicFrame>
      <p:pic>
        <p:nvPicPr>
          <p:cNvPr id="4" name="Imagen 3">
            <a:extLst>
              <a:ext uri="{FF2B5EF4-FFF2-40B4-BE49-F238E27FC236}">
                <a16:creationId xmlns:a16="http://schemas.microsoft.com/office/drawing/2014/main" id="{BD45BD53-12E5-7DF6-3CC6-00F704177F21}"/>
              </a:ext>
            </a:extLst>
          </p:cNvPr>
          <p:cNvPicPr>
            <a:picLocks noChangeAspect="1"/>
          </p:cNvPicPr>
          <p:nvPr/>
        </p:nvPicPr>
        <p:blipFill rotWithShape="1">
          <a:blip r:embed="rId3"/>
          <a:srcRect r="2453"/>
          <a:stretch/>
        </p:blipFill>
        <p:spPr>
          <a:xfrm>
            <a:off x="4612004" y="1309817"/>
            <a:ext cx="4023484" cy="2944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2649;p41">
            <a:extLst>
              <a:ext uri="{FF2B5EF4-FFF2-40B4-BE49-F238E27FC236}">
                <a16:creationId xmlns:a16="http://schemas.microsoft.com/office/drawing/2014/main" id="{7C283F6C-354A-FC49-7795-88E8450A51D2}"/>
              </a:ext>
            </a:extLst>
          </p:cNvPr>
          <p:cNvSpPr txBox="1">
            <a:spLocks/>
          </p:cNvSpPr>
          <p:nvPr/>
        </p:nvSpPr>
        <p:spPr>
          <a:xfrm>
            <a:off x="-1022843" y="766644"/>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400" dirty="0" err="1">
                <a:ln>
                  <a:solidFill>
                    <a:sysClr val="windowText" lastClr="000000"/>
                  </a:solidFill>
                </a:ln>
                <a:solidFill>
                  <a:srgbClr val="70E242"/>
                </a:solidFill>
                <a:latin typeface="Passion One" panose="02000506080000020004" pitchFamily="2" charset="0"/>
              </a:rPr>
              <a:t>Funcion</a:t>
            </a:r>
            <a:r>
              <a:rPr lang="es-ES" sz="3200" dirty="0">
                <a:ln>
                  <a:solidFill>
                    <a:sysClr val="windowText" lastClr="000000"/>
                  </a:solidFill>
                </a:ln>
                <a:solidFill>
                  <a:srgbClr val="70E242"/>
                </a:solidFill>
                <a:latin typeface="Passion One" panose="02000506080000020004" pitchFamily="2" charset="0"/>
              </a:rPr>
              <a:t>: </a:t>
            </a:r>
            <a:r>
              <a:rPr lang="es-ES" sz="2800" dirty="0" err="1">
                <a:ln>
                  <a:solidFill>
                    <a:sysClr val="windowText" lastClr="000000"/>
                  </a:solidFill>
                </a:ln>
                <a:solidFill>
                  <a:srgbClr val="70E242"/>
                </a:solidFill>
                <a:latin typeface="Passion One" panose="02000506080000020004" pitchFamily="2" charset="0"/>
              </a:rPr>
              <a:t>mult</a:t>
            </a:r>
            <a:r>
              <a:rPr lang="es-ES" sz="2800" dirty="0">
                <a:ln>
                  <a:solidFill>
                    <a:sysClr val="windowText" lastClr="000000"/>
                  </a:solidFill>
                </a:ln>
                <a:solidFill>
                  <a:srgbClr val="70E242"/>
                </a:solidFill>
                <a:latin typeface="Passion One" panose="02000506080000020004" pitchFamily="2" charset="0"/>
              </a:rPr>
              <a:t> </a:t>
            </a:r>
            <a:endParaRPr lang="es-ES" sz="3200" dirty="0">
              <a:ln>
                <a:solidFill>
                  <a:sysClr val="windowText" lastClr="000000"/>
                </a:solidFill>
              </a:ln>
              <a:solidFill>
                <a:srgbClr val="70E242"/>
              </a:solidFill>
              <a:latin typeface="Passion One" panose="02000506080000020004" pitchFamily="2" charset="0"/>
            </a:endParaRPr>
          </a:p>
        </p:txBody>
      </p:sp>
    </p:spTree>
    <p:extLst>
      <p:ext uri="{BB962C8B-B14F-4D97-AF65-F5344CB8AC3E}">
        <p14:creationId xmlns:p14="http://schemas.microsoft.com/office/powerpoint/2010/main" val="2227261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69670" y="18957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ln>
                  <a:solidFill>
                    <a:sysClr val="windowText" lastClr="000000"/>
                  </a:solidFill>
                </a:ln>
                <a:solidFill>
                  <a:srgbClr val="70E242"/>
                </a:solidFill>
                <a:latin typeface="Passion One" panose="02000506080000020004" pitchFamily="2" charset="0"/>
              </a:rPr>
              <a:t>FUNCION: HACER LAS TABLAS DE MULTIPLICAR QUE DESEE EL USUARIO HASTA DONDE EL USUARIO INDIQUE-FOR</a:t>
            </a:r>
            <a:endParaRPr sz="2000" dirty="0">
              <a:ln>
                <a:solidFill>
                  <a:sysClr val="windowText" lastClr="000000"/>
                </a:solidFill>
              </a:ln>
              <a:solidFill>
                <a:srgbClr val="70E242"/>
              </a:solidFill>
              <a:latin typeface="Passion One" panose="02000506080000020004" pitchFamily="2" charset="0"/>
            </a:endParaRPr>
          </a:p>
        </p:txBody>
      </p:sp>
      <p:sp>
        <p:nvSpPr>
          <p:cNvPr id="2" name="Google Shape;2649;p41">
            <a:extLst>
              <a:ext uri="{FF2B5EF4-FFF2-40B4-BE49-F238E27FC236}">
                <a16:creationId xmlns:a16="http://schemas.microsoft.com/office/drawing/2014/main" id="{2075E064-6DBA-8D09-8855-87FBAAACBE6D}"/>
              </a:ext>
            </a:extLst>
          </p:cNvPr>
          <p:cNvSpPr txBox="1">
            <a:spLocks/>
          </p:cNvSpPr>
          <p:nvPr/>
        </p:nvSpPr>
        <p:spPr>
          <a:xfrm>
            <a:off x="-2384671" y="52936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dirty="0">
                <a:ln>
                  <a:solidFill>
                    <a:sysClr val="windowText" lastClr="000000"/>
                  </a:solidFill>
                </a:ln>
                <a:solidFill>
                  <a:srgbClr val="70E242"/>
                </a:solidFill>
                <a:latin typeface="Passion One" panose="02000506080000020004" pitchFamily="2" charset="0"/>
              </a:rPr>
              <a:t>HTML</a:t>
            </a:r>
          </a:p>
        </p:txBody>
      </p:sp>
      <p:sp>
        <p:nvSpPr>
          <p:cNvPr id="6" name="Google Shape;2649;p41">
            <a:extLst>
              <a:ext uri="{FF2B5EF4-FFF2-40B4-BE49-F238E27FC236}">
                <a16:creationId xmlns:a16="http://schemas.microsoft.com/office/drawing/2014/main" id="{71AEC9D3-9104-84DA-362A-E5DDD3088A7B}"/>
              </a:ext>
            </a:extLst>
          </p:cNvPr>
          <p:cNvSpPr txBox="1">
            <a:spLocks/>
          </p:cNvSpPr>
          <p:nvPr/>
        </p:nvSpPr>
        <p:spPr>
          <a:xfrm>
            <a:off x="3110082" y="642029"/>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000" u="sng" dirty="0">
                <a:ln>
                  <a:solidFill>
                    <a:sysClr val="windowText" lastClr="000000"/>
                  </a:solidFill>
                </a:ln>
                <a:solidFill>
                  <a:srgbClr val="70E242"/>
                </a:solidFill>
                <a:latin typeface="Passion One" panose="02000506080000020004" pitchFamily="2" charset="0"/>
              </a:rPr>
              <a:t>JS</a:t>
            </a:r>
          </a:p>
        </p:txBody>
      </p:sp>
      <p:sp>
        <p:nvSpPr>
          <p:cNvPr id="4" name="CuadroTexto 3">
            <a:extLst>
              <a:ext uri="{FF2B5EF4-FFF2-40B4-BE49-F238E27FC236}">
                <a16:creationId xmlns:a16="http://schemas.microsoft.com/office/drawing/2014/main" id="{CF2A1749-048C-D22F-B01A-A489B3A532FF}"/>
              </a:ext>
            </a:extLst>
          </p:cNvPr>
          <p:cNvSpPr txBox="1"/>
          <p:nvPr/>
        </p:nvSpPr>
        <p:spPr>
          <a:xfrm>
            <a:off x="574589" y="1106720"/>
            <a:ext cx="4083908" cy="3662541"/>
          </a:xfrm>
          <a:prstGeom prst="rect">
            <a:avLst/>
          </a:prstGeom>
          <a:noFill/>
        </p:spPr>
        <p:txBody>
          <a:bodyPr wrap="square">
            <a:spAutoFit/>
          </a:bodyPr>
          <a:lstStyle/>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DOCTYPE</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lang</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en</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charset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UTF-8</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meta</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name</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viewport</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content</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width</a:t>
            </a:r>
            <a:r>
              <a:rPr lang="es-CO" sz="1200" b="0" dirty="0">
                <a:solidFill>
                  <a:srgbClr val="F1FA8C"/>
                </a:solidFill>
                <a:effectLst/>
                <a:latin typeface="Consolas" panose="020B0609020204030204" pitchFamily="49" charset="0"/>
              </a:rPr>
              <a:t>=</a:t>
            </a:r>
            <a:r>
              <a:rPr lang="es-CO" sz="1200" b="0" dirty="0" err="1">
                <a:solidFill>
                  <a:srgbClr val="F1FA8C"/>
                </a:solidFill>
                <a:effectLst/>
                <a:latin typeface="Consolas" panose="020B0609020204030204" pitchFamily="49" charset="0"/>
              </a:rPr>
              <a:t>device-width</a:t>
            </a:r>
            <a:r>
              <a:rPr lang="es-CO" sz="1200" b="0" dirty="0">
                <a:solidFill>
                  <a:srgbClr val="F1FA8C"/>
                </a:solidFill>
                <a:effectLst/>
                <a:latin typeface="Consolas" panose="020B0609020204030204" pitchFamily="49" charset="0"/>
              </a:rPr>
              <a:t>, </a:t>
            </a:r>
            <a:r>
              <a:rPr lang="es-CO" sz="1200" b="0" dirty="0" err="1">
                <a:solidFill>
                  <a:srgbClr val="F1FA8C"/>
                </a:solidFill>
                <a:effectLst/>
                <a:latin typeface="Consolas" panose="020B0609020204030204" pitchFamily="49" charset="0"/>
              </a:rPr>
              <a:t>initial-scale</a:t>
            </a:r>
            <a:r>
              <a:rPr lang="es-CO" sz="1200" b="0" dirty="0">
                <a:solidFill>
                  <a:srgbClr val="F1FA8C"/>
                </a:solidFill>
                <a:effectLst/>
                <a:latin typeface="Consolas" panose="020B0609020204030204" pitchFamily="49" charset="0"/>
              </a:rPr>
              <a:t>=1.0</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a:t>
            </a:r>
            <a:r>
              <a:rPr lang="es-CO" sz="1200" b="0" dirty="0" err="1">
                <a:solidFill>
                  <a:srgbClr val="F8F8F2"/>
                </a:solidFill>
                <a:effectLst/>
                <a:latin typeface="Consolas" panose="020B0609020204030204" pitchFamily="49" charset="0"/>
              </a:rPr>
              <a:t>Document</a:t>
            </a:r>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title</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 </a:t>
            </a:r>
            <a:r>
              <a:rPr lang="es-CO" sz="1200" b="0" i="1" dirty="0" err="1">
                <a:solidFill>
                  <a:srgbClr val="50FA7B"/>
                </a:solidFill>
                <a:effectLst/>
                <a:latin typeface="Consolas" panose="020B0609020204030204" pitchFamily="49" charset="0"/>
              </a:rPr>
              <a:t>src</a:t>
            </a:r>
            <a:r>
              <a:rPr lang="es-CO" sz="1200" b="0" dirty="0">
                <a:solidFill>
                  <a:srgbClr val="FF79C6"/>
                </a:solidFill>
                <a:effectLst/>
                <a:latin typeface="Consolas" panose="020B0609020204030204" pitchFamily="49" charset="0"/>
              </a:rPr>
              <a:t>=</a:t>
            </a:r>
            <a:r>
              <a:rPr lang="es-CO" sz="1200" b="0" dirty="0">
                <a:solidFill>
                  <a:srgbClr val="E9F284"/>
                </a:solidFill>
                <a:effectLst/>
                <a:latin typeface="Consolas" panose="020B0609020204030204" pitchFamily="49" charset="0"/>
              </a:rPr>
              <a:t>"</a:t>
            </a:r>
            <a:r>
              <a:rPr lang="es-CO" sz="1200" b="0" dirty="0">
                <a:solidFill>
                  <a:srgbClr val="F1FA8C"/>
                </a:solidFill>
                <a:effectLst/>
                <a:latin typeface="Consolas" panose="020B0609020204030204" pitchFamily="49" charset="0"/>
              </a:rPr>
              <a:t>./25F.js</a:t>
            </a:r>
            <a:r>
              <a:rPr lang="es-CO" sz="1200" b="0" dirty="0">
                <a:solidFill>
                  <a:srgbClr val="E9F284"/>
                </a:solidFill>
                <a:effectLst/>
                <a:latin typeface="Consolas" panose="020B0609020204030204" pitchFamily="49" charset="0"/>
              </a:rPr>
              <a:t>"</a:t>
            </a:r>
            <a:r>
              <a:rPr lang="es-CO" sz="1200" b="0" dirty="0">
                <a:solidFill>
                  <a:srgbClr val="F8F8F2"/>
                </a:solidFill>
                <a:effectLst/>
                <a:latin typeface="Consolas" panose="020B0609020204030204" pitchFamily="49" charset="0"/>
              </a:rPr>
              <a:t>&gt;&lt;/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a:solidFill>
                  <a:srgbClr val="FF79C6"/>
                </a:solidFill>
                <a:effectLst/>
                <a:latin typeface="Consolas" panose="020B0609020204030204" pitchFamily="49" charset="0"/>
              </a:rPr>
              <a:t>head</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num1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2</a:t>
            </a:r>
            <a:endParaRPr lang="es-CO" sz="1200" b="0" dirty="0">
              <a:solidFill>
                <a:srgbClr val="F8F8F2"/>
              </a:solidFill>
              <a:effectLst/>
              <a:latin typeface="Consolas" panose="020B0609020204030204" pitchFamily="49" charset="0"/>
            </a:endParaRPr>
          </a:p>
          <a:p>
            <a:r>
              <a:rPr lang="es-CO" sz="1200" b="0" dirty="0">
                <a:solidFill>
                  <a:srgbClr val="F8F8F2"/>
                </a:solidFill>
                <a:effectLst/>
                <a:latin typeface="Consolas" panose="020B0609020204030204" pitchFamily="49" charset="0"/>
              </a:rPr>
              <a:t>        </a:t>
            </a:r>
            <a:r>
              <a:rPr lang="es-CO" sz="1200" b="0" dirty="0" err="1">
                <a:solidFill>
                  <a:srgbClr val="FF79C6"/>
                </a:solidFill>
                <a:effectLst/>
                <a:latin typeface="Consolas" panose="020B0609020204030204" pitchFamily="49" charset="0"/>
              </a:rPr>
              <a:t>let</a:t>
            </a:r>
            <a:r>
              <a:rPr lang="es-CO" sz="1200" b="0" dirty="0">
                <a:solidFill>
                  <a:srgbClr val="F8F8F2"/>
                </a:solidFill>
                <a:effectLst/>
                <a:latin typeface="Consolas" panose="020B0609020204030204" pitchFamily="49" charset="0"/>
              </a:rPr>
              <a:t> num2 </a:t>
            </a:r>
            <a:r>
              <a:rPr lang="es-CO" sz="1200" b="0" dirty="0">
                <a:solidFill>
                  <a:srgbClr val="FF79C6"/>
                </a:solidFill>
                <a:effectLst/>
                <a:latin typeface="Consolas" panose="020B0609020204030204" pitchFamily="49" charset="0"/>
              </a:rPr>
              <a:t>=</a:t>
            </a: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5</a:t>
            </a:r>
            <a:endParaRPr lang="es-CO" sz="1200" b="0" dirty="0">
              <a:solidFill>
                <a:srgbClr val="F8F8F2"/>
              </a:solidFill>
              <a:effectLst/>
              <a:latin typeface="Consolas" panose="020B0609020204030204" pitchFamily="49" charset="0"/>
            </a:endParaRPr>
          </a:p>
          <a:p>
            <a:br>
              <a:rPr lang="es-CO" sz="1200" b="0" dirty="0">
                <a:solidFill>
                  <a:srgbClr val="F8F8F2"/>
                </a:solidFill>
                <a:effectLst/>
                <a:latin typeface="Consolas" panose="020B0609020204030204" pitchFamily="49" charset="0"/>
              </a:rPr>
            </a:br>
            <a:r>
              <a:rPr lang="es-CO" sz="1200" b="0" dirty="0">
                <a:solidFill>
                  <a:srgbClr val="F8F8F2"/>
                </a:solidFill>
                <a:effectLst/>
                <a:latin typeface="Consolas" panose="020B0609020204030204" pitchFamily="49" charset="0"/>
              </a:rPr>
              <a:t>        </a:t>
            </a:r>
            <a:r>
              <a:rPr lang="es-CO" sz="1200" b="0" dirty="0">
                <a:solidFill>
                  <a:srgbClr val="BD93F9"/>
                </a:solidFill>
                <a:effectLst/>
                <a:latin typeface="Consolas" panose="020B0609020204030204" pitchFamily="49" charset="0"/>
              </a:rPr>
              <a:t>console</a:t>
            </a:r>
            <a:r>
              <a:rPr lang="es-CO" sz="1200" b="0" dirty="0">
                <a:solidFill>
                  <a:srgbClr val="F8F8F2"/>
                </a:solidFill>
                <a:effectLst/>
                <a:latin typeface="Consolas" panose="020B0609020204030204" pitchFamily="49" charset="0"/>
              </a:rPr>
              <a:t>.</a:t>
            </a:r>
            <a:r>
              <a:rPr lang="es-CO" sz="1200" b="0" dirty="0">
                <a:solidFill>
                  <a:srgbClr val="50FA7B"/>
                </a:solidFill>
                <a:effectLst/>
                <a:latin typeface="Consolas" panose="020B0609020204030204" pitchFamily="49" charset="0"/>
              </a:rPr>
              <a:t>log</a:t>
            </a:r>
            <a:r>
              <a:rPr lang="es-CO" sz="1200" b="0" dirty="0">
                <a:solidFill>
                  <a:srgbClr val="F8F8F2"/>
                </a:solidFill>
                <a:effectLst/>
                <a:latin typeface="Consolas" panose="020B0609020204030204" pitchFamily="49" charset="0"/>
              </a:rPr>
              <a:t>(</a:t>
            </a:r>
            <a:r>
              <a:rPr lang="es-CO" sz="1200" b="0" dirty="0" err="1">
                <a:solidFill>
                  <a:srgbClr val="50FA7B"/>
                </a:solidFill>
                <a:effectLst/>
                <a:latin typeface="Consolas" panose="020B0609020204030204" pitchFamily="49" charset="0"/>
              </a:rPr>
              <a:t>mult</a:t>
            </a:r>
            <a:r>
              <a:rPr lang="es-CO" sz="1200" b="0" dirty="0">
                <a:solidFill>
                  <a:srgbClr val="F8F8F2"/>
                </a:solidFill>
                <a:effectLst/>
                <a:latin typeface="Consolas" panose="020B0609020204030204" pitchFamily="49" charset="0"/>
              </a:rPr>
              <a:t>(num1,num2));</a:t>
            </a:r>
          </a:p>
          <a:p>
            <a:r>
              <a:rPr lang="es-CO" sz="1200" b="0" dirty="0">
                <a:solidFill>
                  <a:srgbClr val="F8F8F2"/>
                </a:solidFill>
                <a:effectLst/>
                <a:latin typeface="Consolas" panose="020B0609020204030204" pitchFamily="49" charset="0"/>
              </a:rPr>
              <a:t>    &lt;/</a:t>
            </a:r>
            <a:r>
              <a:rPr lang="es-CO" sz="1200" b="0" dirty="0">
                <a:solidFill>
                  <a:srgbClr val="FF79C6"/>
                </a:solidFill>
                <a:effectLst/>
                <a:latin typeface="Consolas" panose="020B0609020204030204" pitchFamily="49" charset="0"/>
              </a:rPr>
              <a:t>script</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body</a:t>
            </a:r>
            <a:r>
              <a:rPr lang="es-CO" sz="1200" b="0" dirty="0">
                <a:solidFill>
                  <a:srgbClr val="F8F8F2"/>
                </a:solidFill>
                <a:effectLst/>
                <a:latin typeface="Consolas" panose="020B0609020204030204" pitchFamily="49" charset="0"/>
              </a:rPr>
              <a:t>&gt;</a:t>
            </a:r>
          </a:p>
          <a:p>
            <a:r>
              <a:rPr lang="es-CO" sz="1200" b="0" dirty="0">
                <a:solidFill>
                  <a:srgbClr val="F8F8F2"/>
                </a:solidFill>
                <a:effectLst/>
                <a:latin typeface="Consolas" panose="020B0609020204030204" pitchFamily="49" charset="0"/>
              </a:rPr>
              <a:t>&lt;/</a:t>
            </a:r>
            <a:r>
              <a:rPr lang="es-CO" sz="1200" b="0" dirty="0" err="1">
                <a:solidFill>
                  <a:srgbClr val="FF79C6"/>
                </a:solidFill>
                <a:effectLst/>
                <a:latin typeface="Consolas" panose="020B0609020204030204" pitchFamily="49" charset="0"/>
              </a:rPr>
              <a:t>html</a:t>
            </a:r>
            <a:r>
              <a:rPr lang="es-CO" sz="1200" b="0" dirty="0">
                <a:solidFill>
                  <a:srgbClr val="F8F8F2"/>
                </a:solidFill>
                <a:effectLst/>
                <a:latin typeface="Consolas" panose="020B0609020204030204" pitchFamily="49" charset="0"/>
              </a:rPr>
              <a:t>&gt;</a:t>
            </a:r>
          </a:p>
        </p:txBody>
      </p:sp>
      <p:sp>
        <p:nvSpPr>
          <p:cNvPr id="7" name="CuadroTexto 6">
            <a:extLst>
              <a:ext uri="{FF2B5EF4-FFF2-40B4-BE49-F238E27FC236}">
                <a16:creationId xmlns:a16="http://schemas.microsoft.com/office/drawing/2014/main" id="{BBF2EC1C-DF42-83AA-C687-BB84EC59F410}"/>
              </a:ext>
            </a:extLst>
          </p:cNvPr>
          <p:cNvSpPr txBox="1"/>
          <p:nvPr/>
        </p:nvSpPr>
        <p:spPr>
          <a:xfrm>
            <a:off x="3855308" y="1028800"/>
            <a:ext cx="8254312" cy="3985706"/>
          </a:xfrm>
          <a:prstGeom prst="rect">
            <a:avLst/>
          </a:prstGeom>
          <a:noFill/>
        </p:spPr>
        <p:txBody>
          <a:bodyPr wrap="square">
            <a:spAutoFit/>
          </a:bodyPr>
          <a:lstStyle/>
          <a:p>
            <a:r>
              <a:rPr lang="es-CO" sz="1100" b="0" dirty="0" err="1">
                <a:solidFill>
                  <a:srgbClr val="FF79C6"/>
                </a:solidFill>
                <a:effectLst/>
                <a:latin typeface="Consolas" panose="020B0609020204030204" pitchFamily="49" charset="0"/>
              </a:rPr>
              <a:t>function</a:t>
            </a:r>
            <a:r>
              <a:rPr lang="es-CO" sz="1100" b="0" dirty="0">
                <a:solidFill>
                  <a:srgbClr val="F8F8F2"/>
                </a:solidFill>
                <a:effectLst/>
                <a:latin typeface="Consolas" panose="020B0609020204030204" pitchFamily="49" charset="0"/>
              </a:rPr>
              <a:t> </a:t>
            </a:r>
            <a:r>
              <a:rPr lang="es-CO" sz="1100" b="0" dirty="0" err="1">
                <a:solidFill>
                  <a:srgbClr val="50FA7B"/>
                </a:solidFill>
                <a:effectLst/>
                <a:latin typeface="Consolas" panose="020B0609020204030204" pitchFamily="49" charset="0"/>
              </a:rPr>
              <a:t>mult</a:t>
            </a:r>
            <a:r>
              <a:rPr lang="es-CO" sz="1100" b="0" dirty="0">
                <a:solidFill>
                  <a:srgbClr val="F8F8F2"/>
                </a:solidFill>
                <a:effectLst/>
                <a:latin typeface="Consolas" panose="020B0609020204030204" pitchFamily="49" charset="0"/>
              </a:rPr>
              <a:t>(</a:t>
            </a:r>
            <a:r>
              <a:rPr lang="es-CO" sz="1100" b="0" i="1" dirty="0">
                <a:solidFill>
                  <a:srgbClr val="FFB86C"/>
                </a:solidFill>
                <a:effectLst/>
                <a:latin typeface="Consolas" panose="020B0609020204030204" pitchFamily="49" charset="0"/>
              </a:rPr>
              <a:t>pnum1</a:t>
            </a:r>
            <a:r>
              <a:rPr lang="es-CO" sz="1100" b="0" dirty="0">
                <a:solidFill>
                  <a:srgbClr val="F8F8F2"/>
                </a:solidFill>
                <a:effectLst/>
                <a:latin typeface="Consolas" panose="020B0609020204030204" pitchFamily="49" charset="0"/>
              </a:rPr>
              <a:t>, </a:t>
            </a:r>
            <a:r>
              <a:rPr lang="es-CO" sz="1100" b="0" i="1" dirty="0">
                <a:solidFill>
                  <a:srgbClr val="FFB86C"/>
                </a:solidFill>
                <a:effectLst/>
                <a:latin typeface="Consolas" panose="020B0609020204030204" pitchFamily="49" charset="0"/>
              </a:rPr>
              <a:t>pnum2</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num1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a:solidFill>
                  <a:srgbClr val="FFB86C"/>
                </a:solidFill>
                <a:effectLst/>
                <a:latin typeface="Consolas" panose="020B0609020204030204" pitchFamily="49" charset="0"/>
              </a:rPr>
              <a:t>pnum1</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num2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i="1" dirty="0">
                <a:solidFill>
                  <a:srgbClr val="FFB86C"/>
                </a:solidFill>
                <a:effectLst/>
                <a:latin typeface="Consolas" panose="020B0609020204030204" pitchFamily="49" charset="0"/>
              </a:rPr>
              <a:t>pnum2</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par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imp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multi;</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res</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con1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 con1 </a:t>
            </a:r>
            <a:r>
              <a:rPr lang="es-CO" sz="1100" b="0" dirty="0">
                <a:solidFill>
                  <a:srgbClr val="FF79C6"/>
                </a:solidFill>
                <a:effectLst/>
                <a:latin typeface="Consolas" panose="020B0609020204030204" pitchFamily="49" charset="0"/>
              </a:rPr>
              <a:t>&lt;=</a:t>
            </a:r>
            <a:r>
              <a:rPr lang="es-CO" sz="1100" b="0" dirty="0">
                <a:solidFill>
                  <a:srgbClr val="F8F8F2"/>
                </a:solidFill>
                <a:effectLst/>
                <a:latin typeface="Consolas" panose="020B0609020204030204" pitchFamily="49" charset="0"/>
              </a:rPr>
              <a:t> num1; con1</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res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\n</a:t>
            </a:r>
            <a:r>
              <a:rPr lang="es-CO" sz="1100" b="0" dirty="0">
                <a:solidFill>
                  <a:srgbClr val="F1FA8C"/>
                </a:solidFill>
                <a:effectLst/>
                <a:latin typeface="Consolas" panose="020B0609020204030204" pitchFamily="49" charset="0"/>
              </a:rPr>
              <a:t>  TABLA DEL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con1</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for</a:t>
            </a:r>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let</a:t>
            </a:r>
            <a:r>
              <a:rPr lang="es-CO" sz="1100" b="0" dirty="0">
                <a:solidFill>
                  <a:srgbClr val="F8F8F2"/>
                </a:solidFill>
                <a:effectLst/>
                <a:latin typeface="Consolas" panose="020B0609020204030204" pitchFamily="49" charset="0"/>
              </a:rPr>
              <a:t> con2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 con2 </a:t>
            </a:r>
            <a:r>
              <a:rPr lang="es-CO" sz="1100" b="0" dirty="0">
                <a:solidFill>
                  <a:srgbClr val="FF79C6"/>
                </a:solidFill>
                <a:effectLst/>
                <a:latin typeface="Consolas" panose="020B0609020204030204" pitchFamily="49" charset="0"/>
              </a:rPr>
              <a:t>&lt;=</a:t>
            </a:r>
            <a:r>
              <a:rPr lang="es-CO" sz="1100" b="0" dirty="0">
                <a:solidFill>
                  <a:srgbClr val="F8F8F2"/>
                </a:solidFill>
                <a:effectLst/>
                <a:latin typeface="Consolas" panose="020B0609020204030204" pitchFamily="49" charset="0"/>
              </a:rPr>
              <a:t> num2; con2</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multi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con1</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con2;</a:t>
            </a:r>
          </a:p>
          <a:p>
            <a:r>
              <a:rPr lang="es-CO" sz="1100" b="0" dirty="0">
                <a:solidFill>
                  <a:srgbClr val="F8F8F2"/>
                </a:solidFill>
                <a:effectLst/>
                <a:latin typeface="Consolas" panose="020B0609020204030204" pitchFamily="49" charset="0"/>
              </a:rPr>
              <a:t>            res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con1</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x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con2</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multi</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if</a:t>
            </a:r>
            <a:r>
              <a:rPr lang="es-CO" sz="1100" b="0" dirty="0">
                <a:solidFill>
                  <a:srgbClr val="F8F8F2"/>
                </a:solidFill>
                <a:effectLst/>
                <a:latin typeface="Consolas" panose="020B0609020204030204" pitchFamily="49" charset="0"/>
              </a:rPr>
              <a:t>(multi </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2</a:t>
            </a:r>
            <a:r>
              <a:rPr lang="es-CO" sz="1100" b="0" dirty="0">
                <a:solidFill>
                  <a:srgbClr val="F8F8F2"/>
                </a:solidFill>
                <a:effectLst/>
                <a:latin typeface="Consolas" panose="020B0609020204030204" pitchFamily="49" charset="0"/>
              </a:rPr>
              <a:t>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a:solidFill>
                  <a:srgbClr val="BD93F9"/>
                </a:solidFill>
                <a:effectLst/>
                <a:latin typeface="Consolas" panose="020B0609020204030204" pitchFamily="49" charset="0"/>
              </a:rPr>
              <a:t>0</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par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par</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1</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res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res</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Buzz</a:t>
            </a:r>
            <a:r>
              <a:rPr lang="es-CO" sz="1100" b="0" dirty="0">
                <a:solidFill>
                  <a:srgbClr val="FF79C6"/>
                </a:solidFill>
                <a:effectLst/>
                <a:latin typeface="Consolas" panose="020B0609020204030204" pitchFamily="49" charset="0"/>
              </a:rPr>
              <a:t>\n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else</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imp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imp</a:t>
            </a:r>
            <a:r>
              <a:rPr lang="es-CO" sz="1100" b="0" dirty="0">
                <a:solidFill>
                  <a:srgbClr val="FF79C6"/>
                </a:solidFill>
                <a:effectLst/>
                <a:latin typeface="Consolas" panose="020B0609020204030204" pitchFamily="49" charset="0"/>
              </a:rPr>
              <a:t>+</a:t>
            </a:r>
            <a:r>
              <a:rPr lang="es-CO" sz="1100" b="0" dirty="0">
                <a:solidFill>
                  <a:srgbClr val="BD93F9"/>
                </a:solidFill>
                <a:effectLst/>
                <a:latin typeface="Consolas" panose="020B0609020204030204" pitchFamily="49" charset="0"/>
              </a:rPr>
              <a:t>1</a:t>
            </a:r>
            <a:endParaRPr lang="es-CO" sz="1100" b="0" dirty="0">
              <a:solidFill>
                <a:srgbClr val="F8F8F2"/>
              </a:solidFill>
              <a:effectLst/>
              <a:latin typeface="Consolas" panose="020B0609020204030204" pitchFamily="49" charset="0"/>
            </a:endParaRPr>
          </a:p>
          <a:p>
            <a:r>
              <a:rPr lang="es-CO" sz="1100" b="0" dirty="0">
                <a:solidFill>
                  <a:srgbClr val="F8F8F2"/>
                </a:solidFill>
                <a:effectLst/>
                <a:latin typeface="Consolas" panose="020B0609020204030204" pitchFamily="49" charset="0"/>
              </a:rPr>
              <a:t>                res </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 </a:t>
            </a:r>
            <a:r>
              <a:rPr lang="es-CO" sz="1100" b="0" dirty="0" err="1">
                <a:solidFill>
                  <a:srgbClr val="F8F8F2"/>
                </a:solidFill>
                <a:effectLst/>
                <a:latin typeface="Consolas" panose="020B0609020204030204" pitchFamily="49" charset="0"/>
              </a:rPr>
              <a:t>res</a:t>
            </a:r>
            <a:r>
              <a:rPr lang="es-CO" sz="1100" b="0" dirty="0" err="1">
                <a:solidFill>
                  <a:srgbClr val="FF79C6"/>
                </a:solidFill>
                <a:effectLst/>
                <a:latin typeface="Consolas" panose="020B0609020204030204" pitchFamily="49" charset="0"/>
              </a:rPr>
              <a:t>+</a:t>
            </a:r>
            <a:r>
              <a:rPr lang="es-CO" sz="1100" b="0" dirty="0" err="1">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Bass</a:t>
            </a:r>
            <a:r>
              <a:rPr lang="es-CO" sz="1100" b="0" dirty="0">
                <a:solidFill>
                  <a:srgbClr val="FF79C6"/>
                </a:solidFill>
                <a:effectLst/>
                <a:latin typeface="Consolas" panose="020B0609020204030204" pitchFamily="49" charset="0"/>
              </a:rPr>
              <a:t>\n</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a:t>
            </a:r>
          </a:p>
          <a:p>
            <a:r>
              <a:rPr lang="es-CO" sz="1100" b="0" dirty="0">
                <a:solidFill>
                  <a:srgbClr val="F8F8F2"/>
                </a:solidFill>
                <a:effectLst/>
                <a:latin typeface="Consolas" panose="020B0609020204030204" pitchFamily="49" charset="0"/>
              </a:rPr>
              <a:t>    </a:t>
            </a:r>
            <a:r>
              <a:rPr lang="es-CO" sz="1100" b="0" dirty="0" err="1">
                <a:solidFill>
                  <a:srgbClr val="FF79C6"/>
                </a:solidFill>
                <a:effectLst/>
                <a:latin typeface="Consolas" panose="020B0609020204030204" pitchFamily="49" charset="0"/>
              </a:rPr>
              <a:t>return</a:t>
            </a:r>
            <a:r>
              <a:rPr lang="es-CO" sz="1100" b="0" dirty="0">
                <a:solidFill>
                  <a:srgbClr val="F8F8F2"/>
                </a:solidFill>
                <a:effectLst/>
                <a:latin typeface="Consolas" panose="020B0609020204030204" pitchFamily="49" charset="0"/>
              </a:rPr>
              <a:t> res</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n</a:t>
            </a:r>
            <a:r>
              <a:rPr lang="es-CO" sz="1100" b="0" dirty="0" err="1">
                <a:solidFill>
                  <a:srgbClr val="F1FA8C"/>
                </a:solidFill>
                <a:effectLst/>
                <a:latin typeface="Consolas" panose="020B0609020204030204" pitchFamily="49" charset="0"/>
              </a:rPr>
              <a:t>hay</a:t>
            </a:r>
            <a:r>
              <a:rPr lang="es-CO" sz="1100" b="0" dirty="0">
                <a:solidFill>
                  <a:srgbClr val="F1FA8C"/>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par</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pares</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n</a:t>
            </a:r>
            <a:r>
              <a:rPr lang="es-CO" sz="1100" b="0" dirty="0" err="1">
                <a:solidFill>
                  <a:srgbClr val="E9F284"/>
                </a:solidFill>
                <a:effectLst/>
                <a:latin typeface="Consolas" panose="020B0609020204030204" pitchFamily="49" charset="0"/>
              </a:rPr>
              <a:t>"</a:t>
            </a:r>
            <a:r>
              <a:rPr lang="es-CO" sz="1100" b="0" dirty="0" err="1">
                <a:solidFill>
                  <a:srgbClr val="FF79C6"/>
                </a:solidFill>
                <a:effectLst/>
                <a:latin typeface="Consolas" panose="020B0609020204030204" pitchFamily="49" charset="0"/>
              </a:rPr>
              <a:t>+</a:t>
            </a:r>
            <a:r>
              <a:rPr lang="es-CO" sz="1100" b="0" dirty="0" err="1">
                <a:solidFill>
                  <a:srgbClr val="E9F284"/>
                </a:solidFill>
                <a:effectLst/>
                <a:latin typeface="Consolas" panose="020B0609020204030204" pitchFamily="49" charset="0"/>
              </a:rPr>
              <a:t>"</a:t>
            </a:r>
            <a:r>
              <a:rPr lang="es-CO" sz="1100" b="0" dirty="0" err="1">
                <a:solidFill>
                  <a:srgbClr val="F1FA8C"/>
                </a:solidFill>
                <a:effectLst/>
                <a:latin typeface="Consolas" panose="020B0609020204030204" pitchFamily="49" charset="0"/>
              </a:rPr>
              <a:t>hay</a:t>
            </a:r>
            <a:r>
              <a:rPr lang="es-CO" sz="1100" b="0" dirty="0">
                <a:solidFill>
                  <a:srgbClr val="F1FA8C"/>
                </a:solidFill>
                <a:effectLst/>
                <a:latin typeface="Consolas" panose="020B0609020204030204" pitchFamily="49" charset="0"/>
              </a:rPr>
              <a:t> </a:t>
            </a:r>
            <a:r>
              <a:rPr lang="es-CO" sz="1100" b="0" dirty="0">
                <a:solidFill>
                  <a:srgbClr val="E9F284"/>
                </a:solidFill>
                <a:effectLst/>
                <a:latin typeface="Consolas" panose="020B0609020204030204" pitchFamily="49" charset="0"/>
              </a:rPr>
              <a:t>"</a:t>
            </a:r>
            <a:r>
              <a:rPr lang="es-CO" sz="1100" b="0" dirty="0">
                <a:solidFill>
                  <a:srgbClr val="FF79C6"/>
                </a:solidFill>
                <a:effectLst/>
                <a:latin typeface="Consolas" panose="020B0609020204030204" pitchFamily="49" charset="0"/>
              </a:rPr>
              <a:t>+</a:t>
            </a:r>
            <a:r>
              <a:rPr lang="es-CO" sz="1100" b="0" dirty="0">
                <a:solidFill>
                  <a:srgbClr val="F8F8F2"/>
                </a:solidFill>
                <a:effectLst/>
                <a:latin typeface="Consolas" panose="020B0609020204030204" pitchFamily="49" charset="0"/>
              </a:rPr>
              <a:t>imp</a:t>
            </a:r>
            <a:r>
              <a:rPr lang="es-CO" sz="1100" b="0" dirty="0">
                <a:solidFill>
                  <a:srgbClr val="FF79C6"/>
                </a:solidFill>
                <a:effectLst/>
                <a:latin typeface="Consolas" panose="020B0609020204030204" pitchFamily="49" charset="0"/>
              </a:rPr>
              <a:t>+</a:t>
            </a:r>
            <a:r>
              <a:rPr lang="es-CO" sz="1100" b="0" dirty="0">
                <a:solidFill>
                  <a:srgbClr val="E9F284"/>
                </a:solidFill>
                <a:effectLst/>
                <a:latin typeface="Consolas" panose="020B0609020204030204" pitchFamily="49" charset="0"/>
              </a:rPr>
              <a:t>"</a:t>
            </a:r>
            <a:r>
              <a:rPr lang="es-CO" sz="1100" b="0" dirty="0">
                <a:solidFill>
                  <a:srgbClr val="F1FA8C"/>
                </a:solidFill>
                <a:effectLst/>
                <a:latin typeface="Consolas" panose="020B0609020204030204" pitchFamily="49" charset="0"/>
              </a:rPr>
              <a:t> impares</a:t>
            </a:r>
            <a:r>
              <a:rPr lang="es-CO" sz="1100" b="0" dirty="0">
                <a:solidFill>
                  <a:srgbClr val="E9F284"/>
                </a:solidFill>
                <a:effectLst/>
                <a:latin typeface="Consolas" panose="020B0609020204030204" pitchFamily="49" charset="0"/>
              </a:rPr>
              <a:t>"</a:t>
            </a:r>
            <a:r>
              <a:rPr lang="es-CO" sz="1100" b="0" dirty="0">
                <a:solidFill>
                  <a:srgbClr val="F8F8F2"/>
                </a:solidFill>
                <a:effectLst/>
                <a:latin typeface="Consolas" panose="020B0609020204030204" pitchFamily="49" charset="0"/>
              </a:rPr>
              <a:t>;</a:t>
            </a:r>
          </a:p>
          <a:p>
            <a:r>
              <a:rPr lang="es-CO" sz="11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95970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pic>
        <p:nvPicPr>
          <p:cNvPr id="3" name="Imagen 2">
            <a:extLst>
              <a:ext uri="{FF2B5EF4-FFF2-40B4-BE49-F238E27FC236}">
                <a16:creationId xmlns:a16="http://schemas.microsoft.com/office/drawing/2014/main" id="{DD0C67AF-CA11-4934-9813-C5BA962F5EE2}"/>
              </a:ext>
            </a:extLst>
          </p:cNvPr>
          <p:cNvPicPr>
            <a:picLocks noChangeAspect="1"/>
          </p:cNvPicPr>
          <p:nvPr/>
        </p:nvPicPr>
        <p:blipFill rotWithShape="1">
          <a:blip r:embed="rId3"/>
          <a:srcRect l="1642" r="625"/>
          <a:stretch/>
        </p:blipFill>
        <p:spPr>
          <a:xfrm>
            <a:off x="4596383" y="2010032"/>
            <a:ext cx="3828289" cy="2243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2649;p41">
            <a:extLst>
              <a:ext uri="{FF2B5EF4-FFF2-40B4-BE49-F238E27FC236}">
                <a16:creationId xmlns:a16="http://schemas.microsoft.com/office/drawing/2014/main" id="{B91F605E-C5FA-1ABC-058C-909708D08B0B}"/>
              </a:ext>
            </a:extLst>
          </p:cNvPr>
          <p:cNvSpPr txBox="1">
            <a:spLocks/>
          </p:cNvSpPr>
          <p:nvPr/>
        </p:nvSpPr>
        <p:spPr>
          <a:xfrm>
            <a:off x="-1071322" y="0"/>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s-ES" sz="2800" dirty="0">
                <a:ln>
                  <a:solidFill>
                    <a:sysClr val="windowText" lastClr="000000"/>
                  </a:solidFill>
                </a:ln>
                <a:solidFill>
                  <a:srgbClr val="70E242"/>
                </a:solidFill>
                <a:latin typeface="Passion One" panose="02000506080000020004" pitchFamily="2" charset="0"/>
              </a:rPr>
              <a:t>FUNCION: OPERACIONES</a:t>
            </a:r>
          </a:p>
        </p:txBody>
      </p:sp>
      <p:graphicFrame>
        <p:nvGraphicFramePr>
          <p:cNvPr id="7" name="Tabla 4">
            <a:extLst>
              <a:ext uri="{FF2B5EF4-FFF2-40B4-BE49-F238E27FC236}">
                <a16:creationId xmlns:a16="http://schemas.microsoft.com/office/drawing/2014/main" id="{93FC918D-FF3F-1F60-FABC-533E3391A099}"/>
              </a:ext>
            </a:extLst>
          </p:cNvPr>
          <p:cNvGraphicFramePr>
            <a:graphicFrameLocks noGrp="1"/>
          </p:cNvGraphicFramePr>
          <p:nvPr>
            <p:extLst>
              <p:ext uri="{D42A27DB-BD31-4B8C-83A1-F6EECF244321}">
                <p14:modId xmlns:p14="http://schemas.microsoft.com/office/powerpoint/2010/main" val="3788887795"/>
              </p:ext>
            </p:extLst>
          </p:nvPr>
        </p:nvGraphicFramePr>
        <p:xfrm>
          <a:off x="1292352" y="460866"/>
          <a:ext cx="3169920" cy="4682634"/>
        </p:xfrm>
        <a:graphic>
          <a:graphicData uri="http://schemas.openxmlformats.org/drawingml/2006/table">
            <a:tbl>
              <a:tblPr firstRow="1" bandRow="1">
                <a:tableStyleId>{3B4B98B0-60AC-42C2-AFA5-B58CD77FA1E5}</a:tableStyleId>
              </a:tblPr>
              <a:tblGrid>
                <a:gridCol w="1584960">
                  <a:extLst>
                    <a:ext uri="{9D8B030D-6E8A-4147-A177-3AD203B41FA5}">
                      <a16:colId xmlns:a16="http://schemas.microsoft.com/office/drawing/2014/main" val="1637154279"/>
                    </a:ext>
                  </a:extLst>
                </a:gridCol>
                <a:gridCol w="1584960">
                  <a:extLst>
                    <a:ext uri="{9D8B030D-6E8A-4147-A177-3AD203B41FA5}">
                      <a16:colId xmlns:a16="http://schemas.microsoft.com/office/drawing/2014/main" val="3120215241"/>
                    </a:ext>
                  </a:extLst>
                </a:gridCol>
              </a:tblGrid>
              <a:tr h="1410003">
                <a:tc gridSpan="2">
                  <a:txBody>
                    <a:bodyPr/>
                    <a:lstStyle/>
                    <a:p>
                      <a:pPr algn="ctr"/>
                      <a:r>
                        <a:rPr lang="es-ES" sz="1100" dirty="0">
                          <a:solidFill>
                            <a:schemeClr val="bg1"/>
                          </a:solidFill>
                        </a:rPr>
                        <a:t>DESCRIPCION: El código realiza operaciones aritméticas (resta, multiplicación y división) entre números predefinidos y muestra los resultados en la consola del navegador utilizando funciones para realizar las operaciones tanto de manera directa como mediante funciones auxiliares.</a:t>
                      </a:r>
                      <a:endParaRPr lang="es-CO" sz="1100" dirty="0">
                        <a:solidFill>
                          <a:schemeClr val="bg1"/>
                        </a:solidFill>
                      </a:endParaRPr>
                    </a:p>
                  </a:txBody>
                  <a:tcPr/>
                </a:tc>
                <a:tc hMerge="1">
                  <a:txBody>
                    <a:bodyPr/>
                    <a:lstStyle/>
                    <a:p>
                      <a:pPr algn="ctr"/>
                      <a:endParaRPr lang="es-CO" dirty="0">
                        <a:solidFill>
                          <a:schemeClr val="bg1"/>
                        </a:solidFill>
                      </a:endParaRPr>
                    </a:p>
                  </a:txBody>
                  <a:tcPr/>
                </a:tc>
                <a:extLst>
                  <a:ext uri="{0D108BD9-81ED-4DB2-BD59-A6C34878D82A}">
                    <a16:rowId xmlns:a16="http://schemas.microsoft.com/office/drawing/2014/main" val="739760588"/>
                  </a:ext>
                </a:extLst>
              </a:tr>
              <a:tr h="423967">
                <a:tc>
                  <a:txBody>
                    <a:bodyPr/>
                    <a:lstStyle/>
                    <a:p>
                      <a:pPr algn="ctr"/>
                      <a:r>
                        <a:rPr lang="es-ES" sz="1050" b="1" dirty="0">
                          <a:solidFill>
                            <a:schemeClr val="bg1"/>
                          </a:solidFill>
                          <a:latin typeface="Arial Black" panose="020B0A04020102020204" pitchFamily="34" charset="0"/>
                        </a:rPr>
                        <a:t>VARIABLE</a:t>
                      </a:r>
                      <a:endParaRPr lang="es-CO" sz="1050" b="1" dirty="0">
                        <a:solidFill>
                          <a:schemeClr val="bg1"/>
                        </a:solidFill>
                        <a:latin typeface="Arial Black" panose="020B0A04020102020204" pitchFamily="34" charset="0"/>
                      </a:endParaRPr>
                    </a:p>
                  </a:txBody>
                  <a:tcPr/>
                </a:tc>
                <a:tc>
                  <a:txBody>
                    <a:bodyPr/>
                    <a:lstStyle/>
                    <a:p>
                      <a:pPr algn="ctr"/>
                      <a:r>
                        <a:rPr lang="es-ES" sz="1050" b="1" dirty="0">
                          <a:solidFill>
                            <a:schemeClr val="bg1"/>
                          </a:solidFill>
                          <a:latin typeface="Arial Black" panose="020B0A04020102020204" pitchFamily="34" charset="0"/>
                        </a:rPr>
                        <a:t>TIPO</a:t>
                      </a:r>
                      <a:endParaRPr lang="es-CO" sz="1050" b="1" dirty="0">
                        <a:solidFill>
                          <a:schemeClr val="bg1"/>
                        </a:solidFill>
                        <a:latin typeface="Arial Black" panose="020B0A04020102020204" pitchFamily="34" charset="0"/>
                      </a:endParaRPr>
                    </a:p>
                  </a:txBody>
                  <a:tcPr/>
                </a:tc>
                <a:extLst>
                  <a:ext uri="{0D108BD9-81ED-4DB2-BD59-A6C34878D82A}">
                    <a16:rowId xmlns:a16="http://schemas.microsoft.com/office/drawing/2014/main" val="652932460"/>
                  </a:ext>
                </a:extLst>
              </a:tr>
              <a:tr h="348466">
                <a:tc>
                  <a:txBody>
                    <a:bodyPr/>
                    <a:lstStyle/>
                    <a:p>
                      <a:pPr algn="ctr"/>
                      <a:r>
                        <a:rPr lang="es-ES" sz="1050" dirty="0">
                          <a:solidFill>
                            <a:schemeClr val="bg1"/>
                          </a:solidFill>
                        </a:rPr>
                        <a:t>num1</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txBody>
                  <a:tcPr/>
                </a:tc>
                <a:extLst>
                  <a:ext uri="{0D108BD9-81ED-4DB2-BD59-A6C34878D82A}">
                    <a16:rowId xmlns:a16="http://schemas.microsoft.com/office/drawing/2014/main" val="1343810389"/>
                  </a:ext>
                </a:extLst>
              </a:tr>
              <a:tr h="405001">
                <a:tc>
                  <a:txBody>
                    <a:bodyPr/>
                    <a:lstStyle/>
                    <a:p>
                      <a:pPr algn="ctr"/>
                      <a:r>
                        <a:rPr lang="es-CO" sz="1050" dirty="0">
                          <a:solidFill>
                            <a:schemeClr val="bg1"/>
                          </a:solidFill>
                        </a:rPr>
                        <a:t>num2</a:t>
                      </a:r>
                    </a:p>
                    <a:p>
                      <a:pPr algn="ct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624951629"/>
                  </a:ext>
                </a:extLst>
              </a:tr>
              <a:tr h="405001">
                <a:tc>
                  <a:txBody>
                    <a:bodyPr/>
                    <a:lstStyle/>
                    <a:p>
                      <a:pPr algn="ctr"/>
                      <a:r>
                        <a:rPr lang="es-ES" sz="1050" dirty="0">
                          <a:solidFill>
                            <a:schemeClr val="bg1"/>
                          </a:solidFill>
                        </a:rPr>
                        <a:t>restar</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796096151"/>
                  </a:ext>
                </a:extLst>
              </a:tr>
              <a:tr h="405001">
                <a:tc>
                  <a:txBody>
                    <a:bodyPr/>
                    <a:lstStyle/>
                    <a:p>
                      <a:pPr algn="ctr"/>
                      <a:r>
                        <a:rPr lang="es-ES" sz="1050" dirty="0" err="1">
                          <a:solidFill>
                            <a:schemeClr val="bg1"/>
                          </a:solidFill>
                        </a:rPr>
                        <a:t>mutiplicar</a:t>
                      </a:r>
                      <a:endParaRPr lang="es-CO" sz="1050" dirty="0">
                        <a:solidFill>
                          <a:schemeClr val="bg1"/>
                        </a:solidFill>
                      </a:endParaRPr>
                    </a:p>
                  </a:txBody>
                  <a:tcPr/>
                </a:tc>
                <a:tc>
                  <a:txBody>
                    <a:bodyPr/>
                    <a:lstStyle/>
                    <a:p>
                      <a:pPr algn="ctr"/>
                      <a:r>
                        <a:rPr lang="es-ES" sz="1050" dirty="0">
                          <a:solidFill>
                            <a:schemeClr val="bg1"/>
                          </a:solidFill>
                        </a:rPr>
                        <a:t>INT</a:t>
                      </a:r>
                      <a:endParaRPr lang="es-CO" sz="1050" dirty="0">
                        <a:solidFill>
                          <a:schemeClr val="bg1"/>
                        </a:solidFill>
                      </a:endParaRPr>
                    </a:p>
                    <a:p>
                      <a:pPr algn="ctr"/>
                      <a:endParaRPr lang="es-CO" sz="1050" dirty="0">
                        <a:solidFill>
                          <a:schemeClr val="bg1"/>
                        </a:solidFill>
                      </a:endParaRPr>
                    </a:p>
                  </a:txBody>
                  <a:tcPr/>
                </a:tc>
                <a:extLst>
                  <a:ext uri="{0D108BD9-81ED-4DB2-BD59-A6C34878D82A}">
                    <a16:rowId xmlns:a16="http://schemas.microsoft.com/office/drawing/2014/main" val="1382754143"/>
                  </a:ext>
                </a:extLst>
              </a:tr>
              <a:tr h="405001">
                <a:tc>
                  <a:txBody>
                    <a:bodyPr/>
                    <a:lstStyle/>
                    <a:p>
                      <a:pPr algn="ctr"/>
                      <a:r>
                        <a:rPr lang="es-ES" sz="1050" dirty="0">
                          <a:solidFill>
                            <a:schemeClr val="bg1"/>
                          </a:solidFill>
                        </a:rPr>
                        <a:t>dividir</a:t>
                      </a:r>
                      <a:endParaRPr lang="es-CO" sz="1050" dirty="0">
                        <a:solidFill>
                          <a:schemeClr val="bg1"/>
                        </a:solidFill>
                      </a:endParaRPr>
                    </a:p>
                  </a:txBody>
                  <a:tcPr/>
                </a:tc>
                <a:tc>
                  <a:txBody>
                    <a:bodyPr/>
                    <a:lstStyle/>
                    <a:p>
                      <a:pPr algn="ctr"/>
                      <a:r>
                        <a:rPr lang="es-CO" sz="1050" dirty="0">
                          <a:solidFill>
                            <a:schemeClr val="bg1"/>
                          </a:solidFill>
                        </a:rPr>
                        <a:t>FLOAT</a:t>
                      </a:r>
                    </a:p>
                    <a:p>
                      <a:pPr algn="ctr"/>
                      <a:endParaRPr lang="es-CO" sz="1050" dirty="0">
                        <a:solidFill>
                          <a:schemeClr val="bg1"/>
                        </a:solidFill>
                      </a:endParaRPr>
                    </a:p>
                  </a:txBody>
                  <a:tcPr/>
                </a:tc>
                <a:extLst>
                  <a:ext uri="{0D108BD9-81ED-4DB2-BD59-A6C34878D82A}">
                    <a16:rowId xmlns:a16="http://schemas.microsoft.com/office/drawing/2014/main" val="1131652034"/>
                  </a:ext>
                </a:extLst>
              </a:tr>
              <a:tr h="405001">
                <a:tc>
                  <a:txBody>
                    <a:bodyPr/>
                    <a:lstStyle/>
                    <a:p>
                      <a:pPr algn="ctr"/>
                      <a:r>
                        <a:rPr lang="es-ES" sz="1050" dirty="0">
                          <a:solidFill>
                            <a:schemeClr val="bg1"/>
                          </a:solidFill>
                        </a:rPr>
                        <a:t>operador</a:t>
                      </a:r>
                      <a:endParaRPr lang="es-CO" sz="1050" dirty="0">
                        <a:solidFill>
                          <a:schemeClr val="bg1"/>
                        </a:solidFill>
                      </a:endParaRPr>
                    </a:p>
                  </a:txBody>
                  <a:tcPr/>
                </a:tc>
                <a:tc>
                  <a:txBody>
                    <a:bodyPr/>
                    <a:lstStyle/>
                    <a:p>
                      <a:pPr algn="ctr"/>
                      <a:r>
                        <a:rPr lang="es-ES" sz="1050" dirty="0">
                          <a:solidFill>
                            <a:schemeClr val="bg1"/>
                          </a:solidFill>
                        </a:rPr>
                        <a:t>STRING</a:t>
                      </a:r>
                      <a:endParaRPr lang="es-CO" sz="1050" dirty="0">
                        <a:solidFill>
                          <a:schemeClr val="bg1"/>
                        </a:solidFill>
                      </a:endParaRPr>
                    </a:p>
                  </a:txBody>
                  <a:tcPr/>
                </a:tc>
                <a:extLst>
                  <a:ext uri="{0D108BD9-81ED-4DB2-BD59-A6C34878D82A}">
                    <a16:rowId xmlns:a16="http://schemas.microsoft.com/office/drawing/2014/main" val="329892745"/>
                  </a:ext>
                </a:extLst>
              </a:tr>
              <a:tr h="420001">
                <a:tc>
                  <a:txBody>
                    <a:bodyPr/>
                    <a:lstStyle/>
                    <a:p>
                      <a:pPr algn="ctr"/>
                      <a:r>
                        <a:rPr lang="es-ES" sz="1100" dirty="0" err="1">
                          <a:solidFill>
                            <a:schemeClr val="bg1"/>
                          </a:solidFill>
                        </a:rPr>
                        <a:t>opeResultado</a:t>
                      </a:r>
                      <a:endParaRPr lang="es-CO" sz="1100" dirty="0">
                        <a:solidFill>
                          <a:schemeClr val="bg1"/>
                        </a:solidFill>
                      </a:endParaRPr>
                    </a:p>
                  </a:txBody>
                  <a:tcPr/>
                </a:tc>
                <a:tc>
                  <a:txBody>
                    <a:bodyPr/>
                    <a:lstStyle/>
                    <a:p>
                      <a:pPr algn="ctr"/>
                      <a:r>
                        <a:rPr lang="es-CO" sz="1100" dirty="0">
                          <a:solidFill>
                            <a:schemeClr val="bg1"/>
                          </a:solidFill>
                        </a:rPr>
                        <a:t>FLOAT</a:t>
                      </a:r>
                    </a:p>
                    <a:p>
                      <a:pPr algn="ctr"/>
                      <a:endParaRPr lang="es-CO" sz="1100" dirty="0">
                        <a:solidFill>
                          <a:schemeClr val="bg1"/>
                        </a:solidFill>
                      </a:endParaRPr>
                    </a:p>
                  </a:txBody>
                  <a:tcPr/>
                </a:tc>
                <a:extLst>
                  <a:ext uri="{0D108BD9-81ED-4DB2-BD59-A6C34878D82A}">
                    <a16:rowId xmlns:a16="http://schemas.microsoft.com/office/drawing/2014/main" val="3857362514"/>
                  </a:ext>
                </a:extLst>
              </a:tr>
            </a:tbl>
          </a:graphicData>
        </a:graphic>
      </p:graphicFrame>
    </p:spTree>
    <p:extLst>
      <p:ext uri="{BB962C8B-B14F-4D97-AF65-F5344CB8AC3E}">
        <p14:creationId xmlns:p14="http://schemas.microsoft.com/office/powerpoint/2010/main" val="2667120040"/>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11062</Words>
  <Application>Microsoft Office PowerPoint</Application>
  <PresentationFormat>Presentación en pantalla (16:9)</PresentationFormat>
  <Paragraphs>1960</Paragraphs>
  <Slides>82</Slides>
  <Notes>82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82</vt:i4>
      </vt:variant>
    </vt:vector>
  </HeadingPairs>
  <TitlesOfParts>
    <vt:vector size="90" baseType="lpstr">
      <vt:lpstr>Play</vt:lpstr>
      <vt:lpstr>Consolas</vt:lpstr>
      <vt:lpstr>Passion One</vt:lpstr>
      <vt:lpstr>Bodoni MT Black</vt:lpstr>
      <vt:lpstr>Source Sans Pro</vt:lpstr>
      <vt:lpstr>Arial</vt:lpstr>
      <vt:lpstr>Arial Black</vt:lpstr>
      <vt:lpstr>Computer Science &amp; Mathematics Major For College: Computer Science &amp; Programming by Slidesgo</vt:lpstr>
      <vt:lpstr>MANUAL:  FUNCIONES</vt:lpstr>
      <vt:lpstr>FUNCION: HOLA MUNDO</vt:lpstr>
      <vt:lpstr>FUNCION: HOLA MUNDO</vt:lpstr>
      <vt:lpstr>Función: resul</vt:lpstr>
      <vt:lpstr>Presentación de PowerPoint</vt:lpstr>
      <vt:lpstr>FUNCION: SUMA</vt:lpstr>
      <vt:lpstr>Funcion: restaExp</vt:lpstr>
      <vt:lpstr>Funcion: resta</vt:lpstr>
      <vt:lpstr>Presentación de PowerPoint</vt:lpstr>
      <vt:lpstr>FUNCION: OPERACIONES</vt:lpstr>
      <vt:lpstr>FUNCION: OPERACIONES</vt:lpstr>
      <vt:lpstr>FUNCION: OPERACIONES</vt:lpstr>
      <vt:lpstr>FUNCION:PORCENTAJE</vt:lpstr>
      <vt:lpstr>FUNCION:PORCENTAJE</vt:lpstr>
      <vt:lpstr>FUNCION:PORCENTAJE</vt:lpstr>
      <vt:lpstr>FUNCION:PROMEDIO</vt:lpstr>
      <vt:lpstr>FUNCION:PROMEDIO</vt:lpstr>
      <vt:lpstr>FUNCION:PROMEDIO</vt:lpstr>
      <vt:lpstr>FUNCION:PORCENTAJES DE TRES NOTAS Y LA SUMA DE LOS PORCENTAJES</vt:lpstr>
      <vt:lpstr>FUNCION:PORCENTAJES DE TRES NOTAS Y LA SUMA DE LOS PORCENTAJES</vt:lpstr>
      <vt:lpstr>FUNCION:PORCENTAJES DE TRES NOTAS Y LA SUMA DE LOS PORCENTAJES</vt:lpstr>
      <vt:lpstr>FUNCION:PORCENTAJES DE TRES NOTAS Y LA SUMA DE LOS PORCENTAJES</vt:lpstr>
      <vt:lpstr>FUNCION:AREA</vt:lpstr>
      <vt:lpstr>FUNCION:AREA</vt:lpstr>
      <vt:lpstr>FUNCION: AREA</vt:lpstr>
      <vt:lpstr>FUNCION: AREA</vt:lpstr>
      <vt:lpstr>FUNCION: SUELDO</vt:lpstr>
      <vt:lpstr>FUNCION: SUELDO</vt:lpstr>
      <vt:lpstr>FUNCION: OBTENER EL SUELDO GANADO POR UN TRABAJADOR</vt:lpstr>
      <vt:lpstr>FUNCION: OBTENER EL SUELDO GANADO POR UN TRABAJADOR</vt:lpstr>
      <vt:lpstr>FUNCION: SI ES MAYOR DE EDAD</vt:lpstr>
      <vt:lpstr>FUNCION: SI ES MAYOR DE EDAD</vt:lpstr>
      <vt:lpstr>FUNCION: SI ES MAYOR DE EDAD</vt:lpstr>
      <vt:lpstr>FUNCION: EDAD CON EL AÑO DE NACIMIENTO</vt:lpstr>
      <vt:lpstr>FUNCION: EDAD CON EL AÑO DE NACIMIENTO</vt:lpstr>
      <vt:lpstr>FUNCION: EDAD CON EL AÑO DE NACIMIENTO</vt:lpstr>
      <vt:lpstr>FUNCION: IMPRIMIR QUE NÚMERO ES EL MAYOR DE 3 NÚMEROS </vt:lpstr>
      <vt:lpstr>FUNCION: EDAD CON EL AÑO DE NACIMIENTO</vt:lpstr>
      <vt:lpstr>FUNCION: CALCULAR EL ÁREA DE 3 CUADRADOS E IMPRIMIR CUÁL TIENE EL MAYOR ÁREA.</vt:lpstr>
      <vt:lpstr>FUNCION: CALCULAR EL ÁREA DE 3 CUADRADOS E IMPRIMIR CUÁL TIENE EL MAYOR ÁREA.</vt:lpstr>
      <vt:lpstr>FUNCION: CALCULAR EL ÁREA DE 3 CUADRADOS E IMPRIMIR CUÁL TIENE EL MAYOR ÁREA</vt:lpstr>
      <vt:lpstr>FUNCION: CALCULAR 3 EDADES, SU PROMEDIO Y SI ES MAYOR DE EDAD O NO</vt:lpstr>
      <vt:lpstr>FUNCION: CALCULAR 3 EDADES, SU PROMEDIO Y SI ES MAYOR DE EDAD O NO</vt:lpstr>
      <vt:lpstr>FUNCION: CALCULAR EL ÁREA DE 3 CUADRADOS E IMPRIMIR CUÁL TIENE EL MAYOR ÁREA</vt:lpstr>
      <vt:lpstr>FUNCION: CALCULAR LA NOTA DE UNA PERSONA</vt:lpstr>
      <vt:lpstr>FUNCION: CALCULAR LA NOTA DE UNA PERSONA</vt:lpstr>
      <vt:lpstr>FUNCION: CALCULAR LA NOTA DE UNA PERSONA</vt:lpstr>
      <vt:lpstr>FUNCION: CALCULAR LA NOTA DE UNA PERSONA</vt:lpstr>
      <vt:lpstr>FUNCION: CONTAR-WHILE</vt:lpstr>
      <vt:lpstr>FUNCION: CONTAR-WHILE</vt:lpstr>
      <vt:lpstr>FUNCION: CONTAR-WHILE</vt:lpstr>
      <vt:lpstr>FUNCION: CONTAR-FOR</vt:lpstr>
      <vt:lpstr>FUNCION: CONTAR-FOR</vt:lpstr>
      <vt:lpstr>FUNCION: CONTAR-WHILE</vt:lpstr>
      <vt:lpstr>FUNCION: FACTORIAL-WHILE</vt:lpstr>
      <vt:lpstr>FUNCION: FACTORIAL-WHILE</vt:lpstr>
      <vt:lpstr>FUNCION: FACTORIAL-WHILE</vt:lpstr>
      <vt:lpstr>FUNCION: FACTORIAL-FOR</vt:lpstr>
      <vt:lpstr>FUNCION: FACTORIAL-FOR</vt:lpstr>
      <vt:lpstr>FUNCION: FACTORIAL-FOR</vt:lpstr>
      <vt:lpstr>FUNCION: CONTAR Y DECIR SI ES PAR O IMPAR-WHILE</vt:lpstr>
      <vt:lpstr>FUNCION: CONTAR Y DECIR SI ES PAR O IMPAR-WHILE</vt:lpstr>
      <vt:lpstr>FUNCION: CONTAR Y DECIR SI ES PAR O IMPAR-WHILE</vt:lpstr>
      <vt:lpstr>FUNCION: CONTAR Y DECIR SI ES PAR O IMPAR-FOR</vt:lpstr>
      <vt:lpstr>FUNCION: CONTAR Y DECIR SI ES PAR O IMPAR-FOR</vt:lpstr>
      <vt:lpstr>FUNCION: CONTAR Y DECIR SI ES PAR O IMPAR-FOR</vt:lpstr>
      <vt:lpstr>FUNCION:TABLA DEL 7-WHILE</vt:lpstr>
      <vt:lpstr>FUNCION:TABLA DEL 7-WHILE</vt:lpstr>
      <vt:lpstr>FUNCION: TABLA DEL 7-WHILE</vt:lpstr>
      <vt:lpstr>Presentación de PowerPoint</vt:lpstr>
      <vt:lpstr>FUNCION:TABLA DEL 7-FOR</vt:lpstr>
      <vt:lpstr>FUNCION: TABLA DEL 7-FOR</vt:lpstr>
      <vt:lpstr>FUNCION:TABLA DEL 11 SI ES PAR O IMPAR-WHILE</vt:lpstr>
      <vt:lpstr>FUNCION:TABLA DEL 11 SI ES PAR O IMPAR-WHILE</vt:lpstr>
      <vt:lpstr>FUNCION: TABLA DEL 11 SI ES PAR O IMPAR-WHILE</vt:lpstr>
      <vt:lpstr>FUNCION:TABLA DEL 11 SI ES PAR O IMPAR-FOR</vt:lpstr>
      <vt:lpstr>FUNCION:TABLA DEL 11 SI ES PAR O IMPAR-FOR</vt:lpstr>
      <vt:lpstr>FUNCION: TABLA DEL 11 SI ES PAR O IMPAR-FOR</vt:lpstr>
      <vt:lpstr>FUNCION: HACER LAS TABLAS DE MULTIPLICAR QUE DESEE EL USUARIO HASTA DONDE EL USUARIO INDIQUE-WHILE</vt:lpstr>
      <vt:lpstr>FUNCION: HACER LAS TABLAS DE MULTIPLICAR QUE DESEE EL USUARIO HASTA DONDE EL USUARIO INDIQUE-WHILE</vt:lpstr>
      <vt:lpstr>FUNCION: HACER LAS TABLAS DE MULTIPLICAR QUE DESEE EL USUARIO HASTA DONDE EL USUARIO INDIQUE-FOR</vt:lpstr>
      <vt:lpstr>FUNCION: HACER LAS TABLAS DE MULTIPLICAR QUE DESEE EL USUARIO HASTA DONDE EL USUARIO INDIQUE-FOR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FUNCIONES</dc:title>
  <dc:creator>Luna</dc:creator>
  <cp:lastModifiedBy>Angely Sofia Martinez Correa</cp:lastModifiedBy>
  <cp:revision>31</cp:revision>
  <dcterms:modified xsi:type="dcterms:W3CDTF">2024-04-30T02:41:37Z</dcterms:modified>
</cp:coreProperties>
</file>