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9" r:id="rId10"/>
    <p:sldId id="308" r:id="rId11"/>
    <p:sldId id="302" r:id="rId12"/>
    <p:sldId id="306" r:id="rId13"/>
    <p:sldId id="307" r:id="rId14"/>
    <p:sldId id="305" r:id="rId15"/>
    <p:sldId id="303" r:id="rId16"/>
    <p:sldId id="304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Michroma" panose="020B0604020202020204" charset="0"/>
      <p:regular r:id="rId23"/>
    </p:embeddedFont>
    <p:embeddedFont>
      <p:font typeface="Rockwell Extra Bold" panose="02060903040505020403" pitchFamily="18" charset="0"/>
      <p:bold r:id="rId24"/>
    </p:embeddedFont>
    <p:embeddedFont>
      <p:font typeface="Segoe UI Black" panose="020B0A02040204020203" pitchFamily="34" charset="0"/>
      <p:bold r:id="rId25"/>
      <p:boldItalic r:id="rId26"/>
    </p:embeddedFont>
    <p:embeddedFont>
      <p:font typeface="Space Grotesk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28B027-5C0F-420B-A029-9A88B6CDCC64}">
  <a:tblStyle styleId="{9028B027-5C0F-420B-A029-9A88B6CDCC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7F04B9-A1C1-4564-BA67-E7DDEC6B3A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0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4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9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527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658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2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051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82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6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95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38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05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39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77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8225" y="-2874300"/>
            <a:ext cx="13005336" cy="9387140"/>
            <a:chOff x="-768225" y="-2874300"/>
            <a:chExt cx="13005336" cy="938714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8225" y="-2874300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504244" y="-12191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>
              <a:off x="-563532" y="46755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583883">
              <a:off x="7543450" y="443396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914400" y="-1397809"/>
            <a:ext cx="11405449" cy="5467542"/>
            <a:chOff x="-914400" y="-1397809"/>
            <a:chExt cx="11405449" cy="5467542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p2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3249844" y="480075"/>
            <a:ext cx="5301778" cy="4402424"/>
            <a:chOff x="3249844" y="480075"/>
            <a:chExt cx="5301778" cy="4402424"/>
          </a:xfrm>
        </p:grpSpPr>
        <p:sp>
          <p:nvSpPr>
            <p:cNvPr id="36" name="Google Shape;36;p2"/>
            <p:cNvSpPr/>
            <p:nvPr/>
          </p:nvSpPr>
          <p:spPr>
            <a:xfrm>
              <a:off x="3249844" y="48007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86310" y="26724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subTitle" idx="1"/>
          </p:nvPr>
        </p:nvSpPr>
        <p:spPr>
          <a:xfrm>
            <a:off x="720000" y="1136904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-2580416" y="783212"/>
            <a:ext cx="13472465" cy="4017063"/>
            <a:chOff x="-2580416" y="783212"/>
            <a:chExt cx="13472465" cy="4017063"/>
          </a:xfrm>
        </p:grpSpPr>
        <p:grpSp>
          <p:nvGrpSpPr>
            <p:cNvPr id="72" name="Google Shape;72;p4"/>
            <p:cNvGrpSpPr/>
            <p:nvPr/>
          </p:nvGrpSpPr>
          <p:grpSpPr>
            <a:xfrm flipH="1">
              <a:off x="8430775" y="4161780"/>
              <a:ext cx="2461273" cy="638495"/>
              <a:chOff x="-762000" y="2284255"/>
              <a:chExt cx="2461273" cy="638495"/>
            </a:xfrm>
          </p:grpSpPr>
          <p:grpSp>
            <p:nvGrpSpPr>
              <p:cNvPr id="73" name="Google Shape;73;p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74" name="Google Shape;74;p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" name="Google Shape;76;p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4"/>
            <p:cNvGrpSpPr/>
            <p:nvPr/>
          </p:nvGrpSpPr>
          <p:grpSpPr>
            <a:xfrm flipH="1">
              <a:off x="-2580416" y="783212"/>
              <a:ext cx="3300415" cy="543321"/>
              <a:chOff x="5348025" y="3359050"/>
              <a:chExt cx="2031775" cy="334475"/>
            </a:xfrm>
          </p:grpSpPr>
          <p:grpSp>
            <p:nvGrpSpPr>
              <p:cNvPr id="78" name="Google Shape;78;p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79" name="Google Shape;79;p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81;p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" name="Google Shape;82;p4"/>
          <p:cNvGrpSpPr/>
          <p:nvPr/>
        </p:nvGrpSpPr>
        <p:grpSpPr>
          <a:xfrm>
            <a:off x="601625" y="1234814"/>
            <a:ext cx="8304235" cy="3618759"/>
            <a:chOff x="601625" y="1234814"/>
            <a:chExt cx="8304235" cy="3618759"/>
          </a:xfrm>
        </p:grpSpPr>
        <p:sp>
          <p:nvSpPr>
            <p:cNvPr id="83" name="Google Shape;83;p4"/>
            <p:cNvSpPr/>
            <p:nvPr/>
          </p:nvSpPr>
          <p:spPr>
            <a:xfrm>
              <a:off x="601625" y="470736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840548" y="26805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670480" y="12348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18102" y="4819983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88" name="Google Shape;88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34594" flipH="1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 flipH="1">
            <a:off x="139637" y="-1397809"/>
            <a:ext cx="7482922" cy="7941623"/>
            <a:chOff x="2017527" y="-1397809"/>
            <a:chExt cx="7482922" cy="7941623"/>
          </a:xfrm>
        </p:grpSpPr>
        <p:grpSp>
          <p:nvGrpSpPr>
            <p:cNvPr id="166" name="Google Shape;166;p8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68" name="Google Shape;168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" name="Google Shape;175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177" name="Google Shape;177;p8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78" name="Google Shape;178;p8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8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 flipH="1">
            <a:off x="402664" y="2596290"/>
            <a:ext cx="2483221" cy="2286209"/>
            <a:chOff x="6754202" y="2596290"/>
            <a:chExt cx="2483221" cy="2286209"/>
          </a:xfrm>
        </p:grpSpPr>
        <p:sp>
          <p:nvSpPr>
            <p:cNvPr id="183" name="Google Shape;183;p8"/>
            <p:cNvSpPr/>
            <p:nvPr/>
          </p:nvSpPr>
          <p:spPr>
            <a:xfrm>
              <a:off x="9172110" y="25962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 flipH="1"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186" name="Google Shape;1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 rot="10800000" flipH="1">
            <a:off x="-1627625" y="-1431184"/>
            <a:ext cx="7712647" cy="8021590"/>
            <a:chOff x="-1246625" y="-1477776"/>
            <a:chExt cx="7712647" cy="8021590"/>
          </a:xfrm>
        </p:grpSpPr>
        <p:grpSp>
          <p:nvGrpSpPr>
            <p:cNvPr id="194" name="Google Shape;194;p9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3" name="Google Shape;203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" name="Google Shape;205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207" name="Google Shape;207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" name="Google Shape;210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9"/>
          <p:cNvSpPr/>
          <p:nvPr/>
        </p:nvSpPr>
        <p:spPr>
          <a:xfrm>
            <a:off x="2330394" y="31578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10800000" flipH="1">
            <a:off x="-3486926" y="-1291962"/>
            <a:ext cx="14319786" cy="8902576"/>
            <a:chOff x="-3105926" y="-2497984"/>
            <a:chExt cx="14319786" cy="8902576"/>
          </a:xfrm>
        </p:grpSpPr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23"/>
          <p:cNvGrpSpPr/>
          <p:nvPr/>
        </p:nvGrpSpPr>
        <p:grpSpPr>
          <a:xfrm rot="10800000" flipH="1">
            <a:off x="-914400" y="1192991"/>
            <a:ext cx="11405449" cy="5467542"/>
            <a:chOff x="-914400" y="-1397809"/>
            <a:chExt cx="11405449" cy="5467542"/>
          </a:xfrm>
        </p:grpSpPr>
        <p:grpSp>
          <p:nvGrpSpPr>
            <p:cNvPr id="523" name="Google Shape;523;p23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524" name="Google Shape;524;p23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531" name="Google Shape;531;p2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2" name="Google Shape;532;p2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2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3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36" name="Google Shape;536;p23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3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0" name="Google Shape;540;p23"/>
          <p:cNvGrpSpPr/>
          <p:nvPr/>
        </p:nvGrpSpPr>
        <p:grpSpPr>
          <a:xfrm flipH="1"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541" name="Google Shape;5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4"/>
          <p:cNvGrpSpPr/>
          <p:nvPr/>
        </p:nvGrpSpPr>
        <p:grpSpPr>
          <a:xfrm rot="10800000" flipH="1">
            <a:off x="-2580416" y="1723380"/>
            <a:ext cx="13472465" cy="2651153"/>
            <a:chOff x="-2580416" y="1418580"/>
            <a:chExt cx="13472465" cy="2651153"/>
          </a:xfrm>
        </p:grpSpPr>
        <p:grpSp>
          <p:nvGrpSpPr>
            <p:cNvPr id="546" name="Google Shape;546;p24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547" name="Google Shape;547;p2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48" name="Google Shape;548;p2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52" name="Google Shape;552;p2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53" name="Google Shape;553;p2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4"/>
          <p:cNvGrpSpPr/>
          <p:nvPr/>
        </p:nvGrpSpPr>
        <p:grpSpPr>
          <a:xfrm flipH="1"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557" name="Google Shape;5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  <a:latin typeface="Rockwell Extra Bold" panose="02060903040505020403" pitchFamily="18" charset="0"/>
              </a:rPr>
              <a:t>M</a:t>
            </a:r>
            <a:r>
              <a:rPr lang="es-CO" sz="6000" dirty="0">
                <a:solidFill>
                  <a:schemeClr val="dk1"/>
                </a:solidFill>
                <a:latin typeface="Rockwell Extra Bold" panose="02060903040505020403" pitchFamily="18" charset="0"/>
              </a:rPr>
              <a:t>a</a:t>
            </a:r>
            <a:r>
              <a:rPr lang="en" sz="6000" dirty="0">
                <a:solidFill>
                  <a:schemeClr val="dk1"/>
                </a:solidFill>
                <a:latin typeface="Rockwell Extra Bold" panose="02060903040505020403" pitchFamily="18" charset="0"/>
              </a:rPr>
              <a:t>nual de </a:t>
            </a:r>
            <a:r>
              <a:rPr lang="en" sz="6000" dirty="0">
                <a:solidFill>
                  <a:srgbClr val="D9D9D9"/>
                </a:solidFill>
                <a:latin typeface="Rockwell Extra Bold" panose="02060903040505020403" pitchFamily="18" charset="0"/>
              </a:rPr>
              <a:t> </a:t>
            </a:r>
            <a:r>
              <a:rPr lang="en" sz="6000" b="0" dirty="0">
                <a:solidFill>
                  <a:schemeClr val="dk2"/>
                </a:solidFill>
                <a:latin typeface="Rockwell Extra Bold" panose="02060903040505020403" pitchFamily="18" charset="0"/>
              </a:rPr>
              <a:t>Arreglos JS</a:t>
            </a:r>
            <a:endParaRPr sz="6000" b="0" dirty="0">
              <a:solidFill>
                <a:schemeClr val="dk2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"/>
          </p:nvPr>
        </p:nvSpPr>
        <p:spPr>
          <a:xfrm>
            <a:off x="2260706" y="3346650"/>
            <a:ext cx="4737969" cy="674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JUAN PABLO SAAVEDRA CHAMBO</a:t>
            </a:r>
            <a:endParaRPr sz="1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14425" y="10298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575" name="Google Shape;575;p2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54931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5. Tabla del bingo.</a:t>
            </a:r>
          </a:p>
        </p:txBody>
      </p:sp>
      <p:graphicFrame>
        <p:nvGraphicFramePr>
          <p:cNvPr id="586" name="Google Shape;586;p29"/>
          <p:cNvGraphicFramePr/>
          <p:nvPr>
            <p:extLst>
              <p:ext uri="{D42A27DB-BD31-4B8C-83A1-F6EECF244321}">
                <p14:modId xmlns:p14="http://schemas.microsoft.com/office/powerpoint/2010/main" val="168267687"/>
              </p:ext>
            </p:extLst>
          </p:nvPr>
        </p:nvGraphicFramePr>
        <p:xfrm>
          <a:off x="1951392" y="2021213"/>
          <a:ext cx="5632032" cy="2938989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225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tabla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tablaX1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tablaX2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tablaX3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grupoB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98302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grupo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49313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grupoN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4036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grupoG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616945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grupo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32815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numero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11087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fila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717475"/>
                  </a:ext>
                </a:extLst>
              </a:tr>
              <a:tr h="35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columna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217358"/>
                  </a:ext>
                </a:extLst>
              </a:tr>
            </a:tbl>
          </a:graphicData>
        </a:graphic>
      </p:graphicFrame>
      <p:sp>
        <p:nvSpPr>
          <p:cNvPr id="5" name="Google Shape;584;p29">
            <a:extLst>
              <a:ext uri="{FF2B5EF4-FFF2-40B4-BE49-F238E27FC236}">
                <a16:creationId xmlns:a16="http://schemas.microsoft.com/office/drawing/2014/main" id="{36287056-1B29-7406-647E-4EC859BBF6EB}"/>
              </a:ext>
            </a:extLst>
          </p:cNvPr>
          <p:cNvSpPr txBox="1">
            <a:spLocks/>
          </p:cNvSpPr>
          <p:nvPr/>
        </p:nvSpPr>
        <p:spPr>
          <a:xfrm>
            <a:off x="713904" y="14325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s-ES" sz="1400" dirty="0">
                <a:solidFill>
                  <a:schemeClr val="bg2"/>
                </a:solidFill>
                <a:latin typeface="Rockwell Extra Bold" panose="02060903040505020403" pitchFamily="18" charset="0"/>
              </a:rPr>
              <a:t>Arreglos: matriz, matrizX1,</a:t>
            </a:r>
          </a:p>
          <a:p>
            <a:r>
              <a:rPr lang="es-ES" sz="1400" dirty="0">
                <a:solidFill>
                  <a:schemeClr val="bg2"/>
                </a:solidFill>
                <a:latin typeface="Rockwell Extra Bold" panose="02060903040505020403" pitchFamily="18" charset="0"/>
              </a:rPr>
              <a:t>matrizX2, matrixX3, B, I, N, G, O,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5366E5-B189-1141-C1E1-780D8E17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40" y="697992"/>
            <a:ext cx="7704000" cy="365700"/>
          </a:xfrm>
        </p:spPr>
        <p:txBody>
          <a:bodyPr/>
          <a:lstStyle/>
          <a:p>
            <a:r>
              <a:rPr lang="es-ES" dirty="0"/>
              <a:t>El código genera una tabla de bingo de 5x5 con números, divide los números en grupos correspondientes a las letras B, I, N, G, O, y luego extrae los números en forma de X en tres partes diferentes (X1, X2 y X3). Finalmente, muestra cada parte por consola.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377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54931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5. Tabla del bingo.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3799D4-A3F8-9837-8A24-A0916305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377" y="1154343"/>
            <a:ext cx="3781884" cy="258860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509E243-82A7-4A20-2F5E-48DF893E674A}"/>
              </a:ext>
            </a:extLst>
          </p:cNvPr>
          <p:cNvSpPr txBox="1"/>
          <p:nvPr/>
        </p:nvSpPr>
        <p:spPr>
          <a:xfrm>
            <a:off x="783336" y="486496"/>
            <a:ext cx="6736080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tabla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tablaX1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tablaX2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tablaX3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grupoB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grupoI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numero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tabla[fila]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tabla[fila][columna]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numero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grupoB.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(tabla[fila][columna]);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grupoI.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(tabla[fila][columna]);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grupoN.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(tabla[fila][columna]);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grupoG.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(tabla[fila][columna]);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grupoO.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(tabla[fila][columna]);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numero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tablaX1.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(tabla[fila][columna]);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tablaX2.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(tabla[fila][columna]);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tablaX3.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(tabla[fila][columna]);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(tabla);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B: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grupoB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I: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grupoI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N: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G: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O: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X1: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tablaX1);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X2: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tablaX2);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X3: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tablaX3);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142988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54931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6 Nomina.</a:t>
            </a:r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"/>
          </p:nvPr>
        </p:nvSpPr>
        <p:spPr>
          <a:xfrm>
            <a:off x="732192" y="551688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en JavaScript calcula la nómina de empleados, aplicando diferentes cálculos relacionados con los salarios, subsidios, retenciones y deducciones, y luego almacena los resultados en un array llamado `</a:t>
            </a:r>
            <a:r>
              <a:rPr lang="es-ES" dirty="0" err="1"/>
              <a:t>listaNomina</a:t>
            </a:r>
            <a:r>
              <a:rPr lang="es-ES" dirty="0"/>
              <a:t>`.</a:t>
            </a:r>
            <a:endParaRPr dirty="0"/>
          </a:p>
        </p:txBody>
      </p:sp>
      <p:graphicFrame>
        <p:nvGraphicFramePr>
          <p:cNvPr id="586" name="Google Shape;586;p29"/>
          <p:cNvGraphicFramePr/>
          <p:nvPr>
            <p:extLst>
              <p:ext uri="{D42A27DB-BD31-4B8C-83A1-F6EECF244321}">
                <p14:modId xmlns:p14="http://schemas.microsoft.com/office/powerpoint/2010/main" val="2494565121"/>
              </p:ext>
            </p:extLst>
          </p:nvPr>
        </p:nvGraphicFramePr>
        <p:xfrm>
          <a:off x="939456" y="1922673"/>
          <a:ext cx="3352128" cy="2151079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134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persona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nomina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salarioMin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numRegistros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mostrar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98302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mostrarRetencion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49313"/>
                  </a:ext>
                </a:extLst>
              </a:tr>
            </a:tbl>
          </a:graphicData>
        </a:graphic>
      </p:graphicFrame>
      <p:sp>
        <p:nvSpPr>
          <p:cNvPr id="2" name="Google Shape;584;p29">
            <a:extLst>
              <a:ext uri="{FF2B5EF4-FFF2-40B4-BE49-F238E27FC236}">
                <a16:creationId xmlns:a16="http://schemas.microsoft.com/office/drawing/2014/main" id="{B6DD22C7-6B94-C5BA-2880-54B3340066D9}"/>
              </a:ext>
            </a:extLst>
          </p:cNvPr>
          <p:cNvSpPr txBox="1">
            <a:spLocks/>
          </p:cNvSpPr>
          <p:nvPr/>
        </p:nvSpPr>
        <p:spPr>
          <a:xfrm>
            <a:off x="-1212432" y="139598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Arreglos: personas, nomina  </a:t>
            </a:r>
          </a:p>
        </p:txBody>
      </p:sp>
      <p:graphicFrame>
        <p:nvGraphicFramePr>
          <p:cNvPr id="4" name="Google Shape;586;p29">
            <a:extLst>
              <a:ext uri="{FF2B5EF4-FFF2-40B4-BE49-F238E27FC236}">
                <a16:creationId xmlns:a16="http://schemas.microsoft.com/office/drawing/2014/main" id="{B53F52AB-DC3A-A520-E989-C8680C292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376110"/>
              </p:ext>
            </p:extLst>
          </p:nvPr>
        </p:nvGraphicFramePr>
        <p:xfrm>
          <a:off x="4712880" y="2160417"/>
          <a:ext cx="3352128" cy="1753506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134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id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nombre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apellido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cargo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valorDia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98302"/>
                  </a:ext>
                </a:extLst>
              </a:tr>
              <a:tr h="153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diasTrabajados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49313"/>
                  </a:ext>
                </a:extLst>
              </a:tr>
            </a:tbl>
          </a:graphicData>
        </a:graphic>
      </p:graphicFrame>
      <p:sp>
        <p:nvSpPr>
          <p:cNvPr id="5" name="Google Shape;584;p29">
            <a:extLst>
              <a:ext uri="{FF2B5EF4-FFF2-40B4-BE49-F238E27FC236}">
                <a16:creationId xmlns:a16="http://schemas.microsoft.com/office/drawing/2014/main" id="{A8DA8546-7683-61E3-4701-EB733481FB24}"/>
              </a:ext>
            </a:extLst>
          </p:cNvPr>
          <p:cNvSpPr txBox="1">
            <a:spLocks/>
          </p:cNvSpPr>
          <p:nvPr/>
        </p:nvSpPr>
        <p:spPr>
          <a:xfrm>
            <a:off x="2463456" y="16946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Arreglo: Persona</a:t>
            </a:r>
          </a:p>
        </p:txBody>
      </p:sp>
    </p:spTree>
    <p:extLst>
      <p:ext uri="{BB962C8B-B14F-4D97-AF65-F5344CB8AC3E}">
        <p14:creationId xmlns:p14="http://schemas.microsoft.com/office/powerpoint/2010/main" val="100544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54931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6. Nomina.</a:t>
            </a:r>
          </a:p>
        </p:txBody>
      </p:sp>
      <p:graphicFrame>
        <p:nvGraphicFramePr>
          <p:cNvPr id="586" name="Google Shape;586;p29"/>
          <p:cNvGraphicFramePr/>
          <p:nvPr>
            <p:extLst>
              <p:ext uri="{D42A27DB-BD31-4B8C-83A1-F6EECF244321}">
                <p14:modId xmlns:p14="http://schemas.microsoft.com/office/powerpoint/2010/main" val="3022959637"/>
              </p:ext>
            </p:extLst>
          </p:nvPr>
        </p:nvGraphicFramePr>
        <p:xfrm>
          <a:off x="963840" y="1203345"/>
          <a:ext cx="3352128" cy="3306531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166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Iteracion</a:t>
                      </a: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 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trabajador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s-CO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(int)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kumimoji="0" lang="es-CO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kumimoji="0" lang="es-CO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kumimoji="0" lang="es-CO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D9D9D9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subTransCalculado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retencionCalculada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98302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saludCalculada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49313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pensionCalculada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1942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arlCalculada</a:t>
                      </a:r>
                      <a:endParaRPr lang="es-CO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69716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deducibleCalculada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825837"/>
                  </a:ext>
                </a:extLst>
              </a:tr>
              <a:tr h="344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totalCalculado</a:t>
                      </a:r>
                      <a:endParaRPr lang="es-CO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71081"/>
                  </a:ext>
                </a:extLst>
              </a:tr>
            </a:tbl>
          </a:graphicData>
        </a:graphic>
      </p:graphicFrame>
      <p:sp>
        <p:nvSpPr>
          <p:cNvPr id="2" name="Google Shape;584;p29">
            <a:extLst>
              <a:ext uri="{FF2B5EF4-FFF2-40B4-BE49-F238E27FC236}">
                <a16:creationId xmlns:a16="http://schemas.microsoft.com/office/drawing/2014/main" id="{B6DD22C7-6B94-C5BA-2880-54B3340066D9}"/>
              </a:ext>
            </a:extLst>
          </p:cNvPr>
          <p:cNvSpPr txBox="1">
            <a:spLocks/>
          </p:cNvSpPr>
          <p:nvPr/>
        </p:nvSpPr>
        <p:spPr>
          <a:xfrm>
            <a:off x="-1285584" y="6522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Arreglos: nomina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6D9B4B-5587-772D-CE8C-DD3DF689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98" y="1380335"/>
            <a:ext cx="3540826" cy="287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9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54931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6. Nomina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22321B-D247-E72C-9034-5E42286DC34B}"/>
              </a:ext>
            </a:extLst>
          </p:cNvPr>
          <p:cNvSpPr txBox="1"/>
          <p:nvPr/>
        </p:nvSpPr>
        <p:spPr>
          <a:xfrm>
            <a:off x="844296" y="430726"/>
            <a:ext cx="673608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empleados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 </a:t>
            </a:r>
            <a:r>
              <a:rPr lang="es-CO" sz="600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el array principal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listaNomina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 </a:t>
            </a:r>
            <a:r>
              <a:rPr lang="es-CO" sz="600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el array para almacenar la nómina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16000000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cantidadRegistros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mostrar;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mostrarRetencion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dias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dias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calcularSubsidioTransporte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Si se aplica el subsidio de transporte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 se aplica el subsidio de transporte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calcularSalud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calcularPension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0.16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0.052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calcularDeducible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calcularSalud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calcularPension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calcularRetencion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Retencion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 0.08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0.08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Retencion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 0.04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0.04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Retencion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 0.02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 aplica retención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3ED51E-DFDD-1B5C-B4B5-F7A7EFC57001}"/>
              </a:ext>
            </a:extLst>
          </p:cNvPr>
          <p:cNvSpPr txBox="1"/>
          <p:nvPr/>
        </p:nvSpPr>
        <p:spPr>
          <a:xfrm>
            <a:off x="4660392" y="892999"/>
            <a:ext cx="462991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calcularTotal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calcularDeducible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empleados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1029384756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Pedro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Gomez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Gerente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75000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1827364527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Ana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Perez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60000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1345678901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Luis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Lopez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35000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1212121212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Laura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Gonzalez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Instructor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42000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9876543210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Maria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Diaz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Doctor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6789012345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Juan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Martinez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Bombero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55000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3456789012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Andres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Perez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Obrero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4567890123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Carla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Sanchez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Soldador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31000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7654321098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Luisa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Garcia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Profesor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135000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5432109876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Jorge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Rodriguez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320000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cantidadRegistros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empleados.length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cantidadRegistros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trabajador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empleados[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calcularSalario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trabajador.valorDia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trabajador.diasTrabajado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subTransCalculada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calcularSubsidioTransporte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retencionCalculada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calcularRetencion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saludCalculada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calcularSalud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calcularPension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deducibleCalculada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calcularDeducible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calcularTotal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listaNomina.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trabajador.id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nombre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trabajador.nombre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apellido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trabajador.apellido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cargo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trabajador.cargo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salario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subtransporte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subTransCalculada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retencion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retencionCalculada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salud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saludCalculada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deducible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deducibleCalculada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total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totalCalculado</a:t>
            </a:r>
            <a:endParaRPr lang="es-CO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listaNomina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1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78096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7. Ejercicio de tienda</a:t>
            </a:r>
            <a:endParaRPr sz="24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"/>
          </p:nvPr>
        </p:nvSpPr>
        <p:spPr>
          <a:xfrm>
            <a:off x="829728" y="4541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sirve como un sistema básico de gestión de inventario, permitiendo agregar nuevos productos y buscar artículos específicos (frutas y verduras) dentro de la tienda.</a:t>
            </a:r>
            <a:endParaRPr dirty="0"/>
          </a:p>
        </p:txBody>
      </p:sp>
      <p:graphicFrame>
        <p:nvGraphicFramePr>
          <p:cNvPr id="586" name="Google Shape;586;p29"/>
          <p:cNvGraphicFramePr/>
          <p:nvPr>
            <p:extLst>
              <p:ext uri="{D42A27DB-BD31-4B8C-83A1-F6EECF244321}">
                <p14:modId xmlns:p14="http://schemas.microsoft.com/office/powerpoint/2010/main" val="488049609"/>
              </p:ext>
            </p:extLst>
          </p:nvPr>
        </p:nvGraphicFramePr>
        <p:xfrm>
          <a:off x="4767744" y="2081521"/>
          <a:ext cx="3632544" cy="2169150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129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producto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ES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tipoProducto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ES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tipoUnidad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717317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cantidad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90195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precio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10636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470DEF3-DE48-B5A5-888A-7DC5D06CC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2389"/>
              </p:ext>
            </p:extLst>
          </p:nvPr>
        </p:nvGraphicFramePr>
        <p:xfrm>
          <a:off x="664020" y="2335149"/>
          <a:ext cx="3632544" cy="1453661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1296369">
                  <a:extLst>
                    <a:ext uri="{9D8B030D-6E8A-4147-A177-3AD203B41FA5}">
                      <a16:colId xmlns:a16="http://schemas.microsoft.com/office/drawing/2014/main" val="937071013"/>
                    </a:ext>
                  </a:extLst>
                </a:gridCol>
                <a:gridCol w="2336175">
                  <a:extLst>
                    <a:ext uri="{9D8B030D-6E8A-4147-A177-3AD203B41FA5}">
                      <a16:colId xmlns:a16="http://schemas.microsoft.com/office/drawing/2014/main" val="1965358599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95871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tienda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495986"/>
                  </a:ext>
                </a:extLst>
              </a:tr>
              <a:tr h="3690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nuevoProducto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59305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listaBusqueda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08876"/>
                  </a:ext>
                </a:extLst>
              </a:tr>
            </a:tbl>
          </a:graphicData>
        </a:graphic>
      </p:graphicFrame>
      <p:sp>
        <p:nvSpPr>
          <p:cNvPr id="3" name="Google Shape;584;p29">
            <a:extLst>
              <a:ext uri="{FF2B5EF4-FFF2-40B4-BE49-F238E27FC236}">
                <a16:creationId xmlns:a16="http://schemas.microsoft.com/office/drawing/2014/main" id="{E5F76581-AE2D-9C40-B574-4A14A8884C12}"/>
              </a:ext>
            </a:extLst>
          </p:cNvPr>
          <p:cNvSpPr txBox="1">
            <a:spLocks/>
          </p:cNvSpPr>
          <p:nvPr/>
        </p:nvSpPr>
        <p:spPr>
          <a:xfrm>
            <a:off x="-1309968" y="16032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Arreglos: tienda y</a:t>
            </a:r>
          </a:p>
          <a:p>
            <a:r>
              <a:rPr lang="es-ES" sz="1600" dirty="0" err="1">
                <a:solidFill>
                  <a:schemeClr val="bg2"/>
                </a:solidFill>
                <a:latin typeface="Rockwell Extra Bold" panose="02060903040505020403" pitchFamily="18" charset="0"/>
              </a:rPr>
              <a:t>listaBusqueda</a:t>
            </a:r>
            <a:endParaRPr lang="es-ES" sz="16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  <a:p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    </a:t>
            </a:r>
          </a:p>
        </p:txBody>
      </p:sp>
      <p:sp>
        <p:nvSpPr>
          <p:cNvPr id="4" name="Google Shape;584;p29">
            <a:extLst>
              <a:ext uri="{FF2B5EF4-FFF2-40B4-BE49-F238E27FC236}">
                <a16:creationId xmlns:a16="http://schemas.microsoft.com/office/drawing/2014/main" id="{95E3E7D7-59F8-64DB-B0E3-FDAA92FD783C}"/>
              </a:ext>
            </a:extLst>
          </p:cNvPr>
          <p:cNvSpPr txBox="1">
            <a:spLocks/>
          </p:cNvSpPr>
          <p:nvPr/>
        </p:nvSpPr>
        <p:spPr>
          <a:xfrm>
            <a:off x="2829216" y="13655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Arreglos: tienda y</a:t>
            </a:r>
          </a:p>
          <a:p>
            <a:r>
              <a:rPr lang="es-ES" sz="1600" dirty="0" err="1">
                <a:solidFill>
                  <a:schemeClr val="bg2"/>
                </a:solidFill>
                <a:latin typeface="Rockwell Extra Bold" panose="02060903040505020403" pitchFamily="18" charset="0"/>
              </a:rPr>
              <a:t>nuevoProducto</a:t>
            </a:r>
            <a:endParaRPr lang="es-ES" sz="16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  <a:p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8736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78096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7. Ejercicio de tienda</a:t>
            </a:r>
            <a:endParaRPr sz="24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1455D4-0398-3998-93E9-1164BFDF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973" y="1560576"/>
            <a:ext cx="3751108" cy="23408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DFCB8BA-73FD-0376-2DA0-0608B6B1ADBF}"/>
              </a:ext>
            </a:extLst>
          </p:cNvPr>
          <p:cNvSpPr txBox="1"/>
          <p:nvPr/>
        </p:nvSpPr>
        <p:spPr>
          <a:xfrm>
            <a:off x="612648" y="477238"/>
            <a:ext cx="447141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tienda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nuevoProducto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listaBusqueda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tienda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Arroz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granos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cantidad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precio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2450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Trucha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cantidad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precio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9000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Papa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fruver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cantidad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precio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Mora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fruver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cantidad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precio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Pollo Entero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cantidad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precio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 entera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cantidad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precio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2450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nuevoProducto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cantidad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precio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7500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tienda.</a:t>
            </a:r>
            <a:r>
              <a:rPr lang="es-CO" sz="9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nuevoProducto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tienda.length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9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(tienda[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(tienda[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fruver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listaBusqueda.</a:t>
            </a:r>
            <a:r>
              <a:rPr lang="es-CO" sz="9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(tienda[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9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listaBusqueda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119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78096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1. Ejercicio práctico de arreglos</a:t>
            </a:r>
            <a:endParaRPr sz="24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"/>
          </p:nvPr>
        </p:nvSpPr>
        <p:spPr>
          <a:xfrm>
            <a:off x="829728" y="4541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define una array de números ( </a:t>
            </a:r>
            <a:r>
              <a:rPr lang="es-ES" dirty="0" err="1"/>
              <a:t>numeros</a:t>
            </a:r>
            <a:r>
              <a:rPr lang="es-ES" dirty="0"/>
              <a:t>) y luego la recorre con iterar para imprimir cada elemento en la consola.</a:t>
            </a:r>
            <a:endParaRPr dirty="0"/>
          </a:p>
        </p:txBody>
      </p:sp>
      <p:graphicFrame>
        <p:nvGraphicFramePr>
          <p:cNvPr id="586" name="Google Shape;586;p29"/>
          <p:cNvGraphicFramePr/>
          <p:nvPr>
            <p:extLst>
              <p:ext uri="{D42A27DB-BD31-4B8C-83A1-F6EECF244321}">
                <p14:modId xmlns:p14="http://schemas.microsoft.com/office/powerpoint/2010/main" val="3425214257"/>
              </p:ext>
            </p:extLst>
          </p:nvPr>
        </p:nvGraphicFramePr>
        <p:xfrm>
          <a:off x="854112" y="971697"/>
          <a:ext cx="3632544" cy="2538236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129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numeros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primerNumero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segNumero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terNumero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cantidad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i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 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717317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9DC4875F-0E6D-89C4-115E-377F43D5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591" y="3568346"/>
            <a:ext cx="4731665" cy="146898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0AB9F42-0FD0-C601-9953-98A7F357DD3E}"/>
              </a:ext>
            </a:extLst>
          </p:cNvPr>
          <p:cNvSpPr txBox="1"/>
          <p:nvPr/>
        </p:nvSpPr>
        <p:spPr>
          <a:xfrm>
            <a:off x="4843272" y="961370"/>
            <a:ext cx="67360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primerNumero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segundoNumero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tercerNumero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numeros.length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78096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2. Contar los números del 1 al 10. </a:t>
            </a:r>
            <a:endParaRPr sz="24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"/>
          </p:nvPr>
        </p:nvSpPr>
        <p:spPr>
          <a:xfrm>
            <a:off x="829728" y="4541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JavaScript crea tres arreglos llamados </a:t>
            </a:r>
            <a:r>
              <a:rPr lang="es-ES" dirty="0" err="1"/>
              <a:t>numeros</a:t>
            </a:r>
            <a:r>
              <a:rPr lang="es-ES" dirty="0"/>
              <a:t>, par e impar. El arreglo </a:t>
            </a:r>
            <a:r>
              <a:rPr lang="es-ES" dirty="0" err="1"/>
              <a:t>numseros</a:t>
            </a:r>
            <a:r>
              <a:rPr lang="es-ES" dirty="0"/>
              <a:t> contiene números del 1 al 10, mientras que los arreglos par e impar almacenan los números pares e impares dentro de ese rango respectivamente. </a:t>
            </a:r>
            <a:endParaRPr dirty="0"/>
          </a:p>
        </p:txBody>
      </p:sp>
      <p:graphicFrame>
        <p:nvGraphicFramePr>
          <p:cNvPr id="586" name="Google Shape;586;p29"/>
          <p:cNvGraphicFramePr/>
          <p:nvPr>
            <p:extLst>
              <p:ext uri="{D42A27DB-BD31-4B8C-83A1-F6EECF244321}">
                <p14:modId xmlns:p14="http://schemas.microsoft.com/office/powerpoint/2010/main" val="1386280339"/>
              </p:ext>
            </p:extLst>
          </p:nvPr>
        </p:nvGraphicFramePr>
        <p:xfrm>
          <a:off x="671232" y="1349649"/>
          <a:ext cx="3632544" cy="1815186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129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numeros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pares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impares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longitud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C6DF9FBB-4F53-CC82-7D83-EEF56FF5DAE8}"/>
              </a:ext>
            </a:extLst>
          </p:cNvPr>
          <p:cNvSpPr txBox="1"/>
          <p:nvPr/>
        </p:nvSpPr>
        <p:spPr>
          <a:xfrm>
            <a:off x="4306824" y="1412320"/>
            <a:ext cx="6736080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pares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impares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longitud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longitud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longitud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numeros.</a:t>
            </a:r>
            <a:r>
              <a:rPr lang="es-CO" sz="11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(longitud); 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(longitud % 2 === 0) {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pares.</a:t>
            </a:r>
            <a:r>
              <a:rPr lang="es-CO" sz="11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(longitud); 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impares.</a:t>
            </a:r>
            <a:r>
              <a:rPr lang="es-CO" sz="11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(longitud); 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1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Los números del 1 al 10: 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1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Números pares: 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pares);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1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Números impares: 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impares);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0C90D2-A2BB-34A9-90BC-6D6A8759E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2" y="3648973"/>
            <a:ext cx="447637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1622208" y="0"/>
            <a:ext cx="65342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3. Realizar una matriz de 5x5 de las tablas de multiplicar de 5 y el 9, sumar los</a:t>
            </a:r>
            <a:b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</a:br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números pares e impares.</a:t>
            </a:r>
            <a:b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</a:br>
            <a:r>
              <a:rPr lang="es-ES" sz="1600" dirty="0">
                <a:solidFill>
                  <a:schemeClr val="bg2"/>
                </a:solidFill>
                <a:latin typeface="Rockwell Extra Bold" panose="02060903040505020403" pitchFamily="18" charset="0"/>
              </a:rPr>
              <a:t>Tabla 5</a:t>
            </a:r>
            <a:endParaRPr sz="16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  <p:graphicFrame>
        <p:nvGraphicFramePr>
          <p:cNvPr id="586" name="Google Shape;586;p29"/>
          <p:cNvGraphicFramePr/>
          <p:nvPr>
            <p:extLst>
              <p:ext uri="{D42A27DB-BD31-4B8C-83A1-F6EECF244321}">
                <p14:modId xmlns:p14="http://schemas.microsoft.com/office/powerpoint/2010/main" val="1643167719"/>
              </p:ext>
            </p:extLst>
          </p:nvPr>
        </p:nvGraphicFramePr>
        <p:xfrm>
          <a:off x="2841408" y="1711526"/>
          <a:ext cx="3632544" cy="3261286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197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tablaCinco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paresTablaCinco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imparesTablaCinco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numeroBase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sumaParesTablaCinco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83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sumaImparesTablaCinco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097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fila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5427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columna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916682"/>
                  </a:ext>
                </a:extLst>
              </a:tr>
            </a:tbl>
          </a:graphicData>
        </a:graphic>
      </p:graphicFrame>
      <p:sp>
        <p:nvSpPr>
          <p:cNvPr id="4" name="Subtítulo 3">
            <a:extLst>
              <a:ext uri="{FF2B5EF4-FFF2-40B4-BE49-F238E27FC236}">
                <a16:creationId xmlns:a16="http://schemas.microsoft.com/office/drawing/2014/main" id="{D0A1AC06-5F6C-6E85-9B81-86A608A08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 código genera y muestra las tablas del 5 y del 9, identificando los números pares e impares en cada una y luego suma los valores de los pares e impares por separado.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245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1622208" y="0"/>
            <a:ext cx="65342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  <a:t>3. Realizar una matriz de 5x5 de las tablas de multiplicar de 5 y el 9, sumar los</a:t>
            </a:r>
            <a:b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</a:br>
            <a: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  <a:t>números pares e impares.</a:t>
            </a:r>
            <a:endParaRPr sz="18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FB3B5D-2D1C-DF28-9132-6437863B9220}"/>
              </a:ext>
            </a:extLst>
          </p:cNvPr>
          <p:cNvSpPr txBox="1"/>
          <p:nvPr/>
        </p:nvSpPr>
        <p:spPr>
          <a:xfrm>
            <a:off x="685800" y="822627"/>
            <a:ext cx="67360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numeroBase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sumaImparesCinco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[fila][columna]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numeroBase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numeroBase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[fila][columna]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paresCinco.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[fila][columna]);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imparesCinco.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[fila][columna]);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paresCinco.length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sumaImparesCinco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imparesCinco.length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sumaImparesCinco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Matriz 5: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Pares de la tabla del 5: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Impares de la tabla del 5: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total de los pares de la tabla del 5 es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total de los impares de la tabla del 5 es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sumaImparesCinco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31DAB6F-F001-327A-FFC3-7248A40C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095" y="1456949"/>
            <a:ext cx="4355025" cy="24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7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1622208" y="0"/>
            <a:ext cx="65342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  <a:t>3. Realizar una matriz de 5x5 de las tablas de multiplicar de 5 y el 9, sumar los</a:t>
            </a:r>
            <a:b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</a:br>
            <a: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  <a:t>números pares e impares.</a:t>
            </a:r>
            <a:b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</a:br>
            <a: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  <a:t>Tabla 9</a:t>
            </a:r>
            <a:endParaRPr sz="18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"/>
          </p:nvPr>
        </p:nvSpPr>
        <p:spPr>
          <a:xfrm>
            <a:off x="829728" y="1222248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código genera y muestra las tablas del 5 y del 9, identificando los números pares e impares en cada una y luego suma los valores de los pares e impares por separado.</a:t>
            </a:r>
            <a:endParaRPr dirty="0"/>
          </a:p>
        </p:txBody>
      </p:sp>
      <p:graphicFrame>
        <p:nvGraphicFramePr>
          <p:cNvPr id="2" name="Google Shape;586;p29">
            <a:extLst>
              <a:ext uri="{FF2B5EF4-FFF2-40B4-BE49-F238E27FC236}">
                <a16:creationId xmlns:a16="http://schemas.microsoft.com/office/drawing/2014/main" id="{8A53C9D3-E495-A7DF-0CA0-93F16AE3B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112810"/>
              </p:ext>
            </p:extLst>
          </p:nvPr>
        </p:nvGraphicFramePr>
        <p:xfrm>
          <a:off x="2518320" y="1882214"/>
          <a:ext cx="4289088" cy="3261286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195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tablaNueve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paresTablaNueve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imparesTablaNueve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Multiplicadores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sumaParesTablaNueve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83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sumaImparesTablaNueve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097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fila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86726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columna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74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28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1622208" y="0"/>
            <a:ext cx="65342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  <a:t>3. Realizar una matriz de 5x5 de las tablas de multiplicar de 5 y el 9, sumar los</a:t>
            </a:r>
            <a:b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</a:br>
            <a:r>
              <a:rPr lang="es-ES" sz="1800" dirty="0">
                <a:solidFill>
                  <a:schemeClr val="bg2"/>
                </a:solidFill>
                <a:latin typeface="Rockwell Extra Bold" panose="02060903040505020403" pitchFamily="18" charset="0"/>
              </a:rPr>
              <a:t>números pares e impares.</a:t>
            </a:r>
            <a:endParaRPr sz="18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3532B6-926D-FD80-4030-826E2BF3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23" y="1875768"/>
            <a:ext cx="3673977" cy="19542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97896D-BA8A-CA67-D286-D0ACBCF2A435}"/>
              </a:ext>
            </a:extLst>
          </p:cNvPr>
          <p:cNvSpPr txBox="1"/>
          <p:nvPr/>
        </p:nvSpPr>
        <p:spPr>
          <a:xfrm>
            <a:off x="454152" y="682341"/>
            <a:ext cx="673608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multiplicador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sumaImparesNueve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[fila][columna]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multiplicador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multiplicador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[fila][columna]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paresNueve.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[fila][columna]);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imparesNueve.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[fila][columna]);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paresNueve.length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sumaImparesNueve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imparesNueve.length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sumaImparesNueve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Matriz 9: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tablaNueve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Pares de la tabla del 9: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Impares de la tabla del 9: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total de los pares de la tabla del 9 es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total de los impares de la tabla del 9 es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sumaImparesNueve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57484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54931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4. Matriz en X</a:t>
            </a:r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1"/>
          </p:nvPr>
        </p:nvSpPr>
        <p:spPr>
          <a:xfrm>
            <a:off x="793152" y="710184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código genera una matriz aleatoria de 5x5 y luego la transforma en una matriz en forma de X, donde los elementos en diagonal y </a:t>
            </a:r>
            <a:r>
              <a:rPr lang="es-ES" dirty="0" err="1"/>
              <a:t>anti-diagonal</a:t>
            </a:r>
            <a:r>
              <a:rPr lang="es-ES" dirty="0"/>
              <a:t> se mantienen, y los demás son espacios en blanco. Finalmente, muestra ambas matrices por consola.</a:t>
            </a:r>
            <a:endParaRPr dirty="0"/>
          </a:p>
        </p:txBody>
      </p:sp>
      <p:graphicFrame>
        <p:nvGraphicFramePr>
          <p:cNvPr id="586" name="Google Shape;586;p29"/>
          <p:cNvGraphicFramePr/>
          <p:nvPr>
            <p:extLst>
              <p:ext uri="{D42A27DB-BD31-4B8C-83A1-F6EECF244321}">
                <p14:modId xmlns:p14="http://schemas.microsoft.com/office/powerpoint/2010/main" val="3674427503"/>
              </p:ext>
            </p:extLst>
          </p:nvPr>
        </p:nvGraphicFramePr>
        <p:xfrm>
          <a:off x="1914816" y="2386973"/>
          <a:ext cx="5632032" cy="2079717"/>
        </p:xfrm>
        <a:graphic>
          <a:graphicData uri="http://schemas.openxmlformats.org/drawingml/2006/table">
            <a:tbl>
              <a:tblPr>
                <a:noFill/>
                <a:tableStyleId>{9028B027-5C0F-420B-A029-9A88B6CDCC64}</a:tableStyleId>
              </a:tblPr>
              <a:tblGrid>
                <a:gridCol w="225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Michroma"/>
                          <a:sym typeface="Michroma"/>
                        </a:rPr>
                        <a:t>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bg2"/>
                          </a:solidFill>
                          <a:latin typeface="Rockwell Extra Bold" panose="02060903040505020403" pitchFamily="18" charset="0"/>
                          <a:ea typeface="Segoe UI Black" panose="020B0A02040204020203" pitchFamily="34" charset="0"/>
                          <a:cs typeface="Space Grotesk"/>
                          <a:sym typeface="Space Grotesk"/>
                        </a:rPr>
                        <a:t>TIPO DE VARIABLE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matrizAleatoria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filaAleatoria</a:t>
                      </a:r>
                      <a:endParaRPr lang="es-ES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$columna</a:t>
                      </a: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Aleatoria</a:t>
                      </a:r>
                      <a:endParaRPr lang="es-CO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numeroAleatorio</a:t>
                      </a:r>
                      <a:endParaRPr lang="es-ES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$fila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98302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$matrizX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49313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filaX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4036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columnaX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616945"/>
                  </a:ext>
                </a:extLst>
              </a:tr>
            </a:tbl>
          </a:graphicData>
        </a:graphic>
      </p:graphicFrame>
      <p:sp>
        <p:nvSpPr>
          <p:cNvPr id="5" name="Google Shape;584;p29">
            <a:extLst>
              <a:ext uri="{FF2B5EF4-FFF2-40B4-BE49-F238E27FC236}">
                <a16:creationId xmlns:a16="http://schemas.microsoft.com/office/drawing/2014/main" id="{36287056-1B29-7406-647E-4EC859BBF6EB}"/>
              </a:ext>
            </a:extLst>
          </p:cNvPr>
          <p:cNvSpPr txBox="1">
            <a:spLocks/>
          </p:cNvSpPr>
          <p:nvPr/>
        </p:nvSpPr>
        <p:spPr>
          <a:xfrm>
            <a:off x="628560" y="16276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s-ES" sz="1400" dirty="0">
                <a:solidFill>
                  <a:schemeClr val="bg2"/>
                </a:solidFill>
                <a:latin typeface="Rockwell Extra Bold" panose="02060903040505020403" pitchFamily="18" charset="0"/>
              </a:rPr>
              <a:t>Arreglos: matriz, matrizX1,</a:t>
            </a:r>
          </a:p>
          <a:p>
            <a:r>
              <a:rPr lang="es-ES" sz="1400" dirty="0">
                <a:solidFill>
                  <a:schemeClr val="bg2"/>
                </a:solidFill>
                <a:latin typeface="Rockwell Extra Bold" panose="02060903040505020403" pitchFamily="18" charset="0"/>
              </a:rPr>
              <a:t>matrizX2, matrixX3, B, I, N, G, O,</a:t>
            </a:r>
          </a:p>
        </p:txBody>
      </p:sp>
    </p:spTree>
    <p:extLst>
      <p:ext uri="{BB962C8B-B14F-4D97-AF65-F5344CB8AC3E}">
        <p14:creationId xmlns:p14="http://schemas.microsoft.com/office/powerpoint/2010/main" val="422459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4;p29">
            <a:extLst>
              <a:ext uri="{FF2B5EF4-FFF2-40B4-BE49-F238E27FC236}">
                <a16:creationId xmlns:a16="http://schemas.microsoft.com/office/drawing/2014/main" id="{F8DBE65E-F9CA-1BBB-D56B-CA92F4068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31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2"/>
                </a:solidFill>
                <a:latin typeface="Rockwell Extra Bold" panose="02060903040505020403" pitchFamily="18" charset="0"/>
              </a:rPr>
              <a:t>4. Matriz en 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E7BECA-AB71-779D-A472-E3F772D38F08}"/>
              </a:ext>
            </a:extLst>
          </p:cNvPr>
          <p:cNvSpPr txBox="1"/>
          <p:nvPr/>
        </p:nvSpPr>
        <p:spPr>
          <a:xfrm>
            <a:off x="966216" y="529709"/>
            <a:ext cx="67360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&gt;Matriz en forma de X&lt;/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matrizOriginal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fila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fila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matrizOriginal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columna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columna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numero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 err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matrizOriginal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[fila][columna]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numero;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 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Matriz generada: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matrizOriginal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Matriz en forma de X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filaX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columnaX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columnaX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columnaX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columnaX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columnaX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matrizOriginal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columnaX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Matriz en forma de X: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matrizX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42CCA0-C8D9-FAFA-751F-C9E35714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06" y="1731264"/>
            <a:ext cx="4193159" cy="21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11025"/>
      </p:ext>
    </p:extLst>
  </p:cSld>
  <p:clrMapOvr>
    <a:masterClrMapping/>
  </p:clrMapOvr>
</p:sld>
</file>

<file path=ppt/theme/theme1.xml><?xml version="1.0" encoding="utf-8"?>
<a:theme xmlns:a="http://schemas.openxmlformats.org/drawingml/2006/main" name="AI Chatbot App Pitch Deck by Slidesgo">
  <a:themeElements>
    <a:clrScheme name="Simple Light">
      <a:dk1>
        <a:srgbClr val="D9D9D9"/>
      </a:dk1>
      <a:lt1>
        <a:srgbClr val="151C3E"/>
      </a:lt1>
      <a:dk2>
        <a:srgbClr val="08FF9D"/>
      </a:dk2>
      <a:lt2>
        <a:srgbClr val="5B4A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3642</Words>
  <Application>Microsoft Office PowerPoint</Application>
  <PresentationFormat>Presentación en pantalla (16:9)</PresentationFormat>
  <Paragraphs>527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Michroma</vt:lpstr>
      <vt:lpstr>Rockwell Extra Bold</vt:lpstr>
      <vt:lpstr>Arial</vt:lpstr>
      <vt:lpstr>Segoe UI Black</vt:lpstr>
      <vt:lpstr>Space Grotesk</vt:lpstr>
      <vt:lpstr>Consolas</vt:lpstr>
      <vt:lpstr>AI Chatbot App Pitch Deck by Slidesgo</vt:lpstr>
      <vt:lpstr>Manual de  Arreglos JS</vt:lpstr>
      <vt:lpstr>1. Ejercicio práctico de arreglos</vt:lpstr>
      <vt:lpstr>2. Contar los números del 1 al 10. </vt:lpstr>
      <vt:lpstr>3. Realizar una matriz de 5x5 de las tablas de multiplicar de 5 y el 9, sumar los números pares e impares. Tabla 5</vt:lpstr>
      <vt:lpstr>3. Realizar una matriz de 5x5 de las tablas de multiplicar de 5 y el 9, sumar los números pares e impares.</vt:lpstr>
      <vt:lpstr>3. Realizar una matriz de 5x5 de las tablas de multiplicar de 5 y el 9, sumar los números pares e impares. Tabla 9</vt:lpstr>
      <vt:lpstr>3. Realizar una matriz de 5x5 de las tablas de multiplicar de 5 y el 9, sumar los números pares e impares.</vt:lpstr>
      <vt:lpstr>4. Matriz en X</vt:lpstr>
      <vt:lpstr>4. Matriz en X</vt:lpstr>
      <vt:lpstr>5. Tabla del bingo.</vt:lpstr>
      <vt:lpstr>5. Tabla del bingo.</vt:lpstr>
      <vt:lpstr>6 Nomina.</vt:lpstr>
      <vt:lpstr>6. Nomina.</vt:lpstr>
      <vt:lpstr>6. Nomina</vt:lpstr>
      <vt:lpstr>7. Ejercicio de tienda</vt:lpstr>
      <vt:lpstr>7. Ejercicio de tienda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 Arreglos JS</dc:title>
  <dc:creator>Luna</dc:creator>
  <cp:lastModifiedBy>Angely Sofia Martinez Correa</cp:lastModifiedBy>
  <cp:revision>3</cp:revision>
  <dcterms:modified xsi:type="dcterms:W3CDTF">2024-05-14T02:26:04Z</dcterms:modified>
</cp:coreProperties>
</file>