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2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8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8" r:id="rId43"/>
    <p:sldId id="337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4" r:id="rId58"/>
    <p:sldId id="353" r:id="rId59"/>
    <p:sldId id="352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70" r:id="rId75"/>
    <p:sldId id="369" r:id="rId76"/>
    <p:sldId id="371" r:id="rId77"/>
    <p:sldId id="372" r:id="rId78"/>
    <p:sldId id="373" r:id="rId79"/>
    <p:sldId id="374" r:id="rId80"/>
    <p:sldId id="375" r:id="rId8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3"/>
      <p:bold r:id="rId84"/>
      <p:italic r:id="rId85"/>
      <p:boldItalic r:id="rId86"/>
    </p:embeddedFont>
    <p:embeddedFont>
      <p:font typeface="Mukta Mahee" panose="020B0604020202020204" charset="0"/>
      <p:regular r:id="rId87"/>
      <p:bold r:id="rId88"/>
    </p:embeddedFont>
    <p:embeddedFont>
      <p:font typeface="Orbitron" panose="020B0604020202020204" charset="0"/>
      <p:regular r:id="rId89"/>
      <p:bold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743A8-3CE8-4F6F-B6FE-21AC37826370}">
  <a:tblStyle styleId="{7FA743A8-3CE8-4F6F-B6FE-21AC378263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EE9F8E-8650-4221-9C0A-C6A18E393C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51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f5352a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f5352a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46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4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37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281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4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24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00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67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84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34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30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58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37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8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833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47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529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147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27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17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086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162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587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53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15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592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784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423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241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12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4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667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761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725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833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133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289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5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682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995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0900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0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26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33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0747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450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2702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158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4971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804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314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839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99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3834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3973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0941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7850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071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3846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06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8183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5760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337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07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6754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8957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9441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9444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417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9180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8610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3312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2709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501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19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0044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28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4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l="-1218" t="11240" r="8916" b="-2108"/>
          <a:stretch/>
        </p:blipFill>
        <p:spPr>
          <a:xfrm rot="-5400000" flipH="1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 dirty="0"/>
              <a:t>MANUAL PHP</a:t>
            </a:r>
            <a:br>
              <a:rPr lang="es-ES" sz="3700" dirty="0"/>
            </a:br>
            <a:r>
              <a:rPr lang="es-ES" sz="3700" dirty="0"/>
              <a:t>ejercicios básicos, funciones y arreglos</a:t>
            </a:r>
            <a:endParaRPr sz="3700"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JUAN PABLO SAAVEDRA CHAMBO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707146" y="5833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Imprimir áreas figuras</a:t>
            </a:r>
            <a:endParaRPr lang="es-CO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44535" y="1400908"/>
            <a:ext cx="4073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AreaFiguras.php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De Figuras&lt;/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1191736" y="51487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4739640" y="806500"/>
            <a:ext cx="6553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$cuadrado;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rectangulo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$triangulo;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$lado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$base1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$base2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$base3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$altura1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$altura2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$cuadrado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rectangulo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$base1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$altura1;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$triangulo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$base2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Cuadrado Es: 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$cuadrado);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Rectangulo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rectangulo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Triangulo Es: 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$triangulo);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5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930458762"/>
              </p:ext>
            </p:extLst>
          </p:nvPr>
        </p:nvGraphicFramePr>
        <p:xfrm>
          <a:off x="1052936" y="1839102"/>
          <a:ext cx="3324462" cy="258575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$cuadrado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rectangulo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$triangulo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4749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80434"/>
                  </a:ext>
                </a:extLst>
              </a:tr>
              <a:tr h="2527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4001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655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5200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20558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26147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31630" y="822760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el área de un cuadrado, un rectángulo y un triángulo dados sus respectivos lados, bases y alturas, y luego muestra los resultados en la salida.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512736" y="468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Imprimir áreas figuras</a:t>
            </a: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5D1FC7-5FB3-22F3-D30D-3C096097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28" y="2400582"/>
            <a:ext cx="353426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585226" y="5345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8. Imprimir Sueldo De Un Empleado</a:t>
            </a:r>
            <a:endParaRPr lang="es-CO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44535" y="1400908"/>
            <a:ext cx="40737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SueldoEmpleado.php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&gt;Sueldo De Un Empleado&lt;/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2804160" y="502685"/>
            <a:ext cx="50308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4739640" y="806500"/>
            <a:ext cx="6553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$salario;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$descuento;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pagoTotal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$descuento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$salud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pagoTotal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$descuento;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Salud Tiene Un Valor De: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Tiene Un Valor De: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Tiene Un Valor De: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Sueldo Total Del Empleado Es: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pagoTotal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3480439862"/>
              </p:ext>
            </p:extLst>
          </p:nvPr>
        </p:nvGraphicFramePr>
        <p:xfrm>
          <a:off x="1052936" y="1839102"/>
          <a:ext cx="3324462" cy="258575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diasTrabajados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valorDia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$salario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4749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80434"/>
                  </a:ext>
                </a:extLst>
              </a:tr>
              <a:tr h="2527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pension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4001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655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$descuento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5200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pagoTotal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20558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26147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31630" y="1022052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código calcula el salario total de un empleado basado en el número de días trabajados y el valor del día, luego calcula los descuentos por salud, pensión y ARL, y finalmente muestra el salario neto del empleado.</a:t>
            </a:r>
            <a:endParaRPr lang="en-US" dirty="0"/>
          </a:p>
        </p:txBody>
      </p:sp>
      <p:sp>
        <p:nvSpPr>
          <p:cNvPr id="3" name="Google Shape;191;p28">
            <a:extLst>
              <a:ext uri="{FF2B5EF4-FFF2-40B4-BE49-F238E27FC236}">
                <a16:creationId xmlns:a16="http://schemas.microsoft.com/office/drawing/2014/main" id="{D12D5510-D76D-BDCE-E23B-3C15BF579942}"/>
              </a:ext>
            </a:extLst>
          </p:cNvPr>
          <p:cNvSpPr txBox="1">
            <a:spLocks/>
          </p:cNvSpPr>
          <p:nvPr/>
        </p:nvSpPr>
        <p:spPr>
          <a:xfrm>
            <a:off x="642159" y="48767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8. Imprimir Sueldo De Un Empleado</a:t>
            </a:r>
            <a:endParaRPr lang="es-CO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2DBAA9-B5E8-D70E-6ED7-31394042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28" y="2710123"/>
            <a:ext cx="397106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627186" y="3219896"/>
            <a:ext cx="65532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 Edad Es: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Usted Es Mayor De Edad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Usted Es Menor De Edad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728860"/>
              </p:ext>
            </p:extLst>
          </p:nvPr>
        </p:nvGraphicFramePr>
        <p:xfrm>
          <a:off x="4840898" y="2152211"/>
          <a:ext cx="3324462" cy="7230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863202" y="1243854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verifica si la edad proporcionada es mayor o menor de 17 años y muestra un mensaje correspondiente.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9. Imprimir si es mayor de edad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46999" y="913228"/>
            <a:ext cx="40737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MayorDeEdad.php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&gt;Mayor De 18 Años&lt;/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076870" y="28871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DAA4F9-1C19-09D2-6358-024BD203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28" y="3214432"/>
            <a:ext cx="301032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627186" y="3219896"/>
            <a:ext cx="65532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 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$num1){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Numero 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Mayor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Numero 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pt-BR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Menor</a:t>
            </a:r>
            <a:r>
              <a:rPr lang="pt-BR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9254"/>
              </p:ext>
            </p:extLst>
          </p:nvPr>
        </p:nvGraphicFramePr>
        <p:xfrm>
          <a:off x="4901858" y="1993715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863202" y="1243854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compara dos números y determina cuál es el mayor de los dos, mostrando un mensaje indicando el resultado.</a:t>
            </a:r>
            <a:endParaRPr lang="en-US" sz="105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A5E8D23-F89E-6837-7B29-BFEA40A7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60" y="3746158"/>
            <a:ext cx="4540091" cy="533233"/>
          </a:xfrm>
          <a:prstGeom prst="rect">
            <a:avLst/>
          </a:prstGeom>
        </p:spPr>
      </p:pic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10. Imprimir el mayor de dos </a:t>
            </a:r>
            <a:r>
              <a:rPr lang="es-ES" sz="1200" dirty="0" err="1"/>
              <a:t>numeros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46999" y="913228"/>
            <a:ext cx="40737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MayorDeDosNumeros.php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&gt;Mayor De Dos 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076870" y="28871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61370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5369874" y="1366712"/>
            <a:ext cx="6553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Primer Numero Es: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$num1);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Segundo Numero es: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$num2);</a:t>
            </a:r>
          </a:p>
          <a:p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$num1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$num2){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Los 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Son Iguales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$num1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numero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mayor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numero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menor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646442" y="4248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11. Imprimir Si Dos Números, Cual Es EL Mayor O Si Son Iguales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95767" y="1120492"/>
            <a:ext cx="407377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MayorOIgualDeDosNumeros.php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&gt;Mayor O Igual De Dos 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3044984" y="6916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2165690" y="9486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21027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76078991"/>
              </p:ext>
            </p:extLst>
          </p:nvPr>
        </p:nvGraphicFramePr>
        <p:xfrm>
          <a:off x="2998966" y="1827379"/>
          <a:ext cx="3324462" cy="77766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CONDICIONALES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31630" y="1022052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compara dos números y muestra un mensaje indicando el que es mayor, menor o si son iguales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CCFEC8A3-6D9A-A1A0-F392-819D6FACE122}"/>
              </a:ext>
            </a:extLst>
          </p:cNvPr>
          <p:cNvSpPr txBox="1">
            <a:spLocks/>
          </p:cNvSpPr>
          <p:nvPr/>
        </p:nvSpPr>
        <p:spPr>
          <a:xfrm>
            <a:off x="525866" y="5303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11. Imprimir Si Dos Números, Cual Es EL Mayor O Si Son Iguales</a:t>
            </a:r>
            <a:endParaRPr lang="es-CO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802FFF-774A-3FF9-74FD-5A6DDF40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03" y="3045352"/>
            <a:ext cx="308653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5065074" y="1013144"/>
            <a:ext cx="65532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$area1;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$area2;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$area3;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$lado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$lado2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$lado3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$lado2;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$lado3;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$area1){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($area2);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($area3);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$area3){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Mas Grande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$area3){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($area2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Mas Grande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($area3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Mas Grande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12. Calcular EL </a:t>
            </a:r>
            <a:r>
              <a:rPr lang="es-ES" sz="1200" dirty="0" err="1"/>
              <a:t>Area</a:t>
            </a:r>
            <a:r>
              <a:rPr lang="es-ES" sz="1200" dirty="0"/>
              <a:t> De Dos Cuadrados Y Imprimir Si Las Dos </a:t>
            </a:r>
            <a:r>
              <a:rPr lang="es-ES" sz="1200" dirty="0" err="1"/>
              <a:t>Areas</a:t>
            </a:r>
            <a:r>
              <a:rPr lang="es-ES" sz="1200" dirty="0"/>
              <a:t> Son Iguales O Cual Es La Mayor.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778647" y="1242412"/>
            <a:ext cx="407377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AreaIgualOMayor.php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Igual O Mayor&lt;/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 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3044984" y="6916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2165690" y="9486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41697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908452208"/>
              </p:ext>
            </p:extLst>
          </p:nvPr>
        </p:nvGraphicFramePr>
        <p:xfrm>
          <a:off x="2916904" y="1757040"/>
          <a:ext cx="3324462" cy="181455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29064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230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1858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46899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CONDICIONALES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31630" y="1022052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y compara las áreas de tres cuadrados diferentes, luego muestra cuál de ellos tiene el área más grande.</a:t>
            </a:r>
            <a:endParaRPr lang="en-US" dirty="0"/>
          </a:p>
        </p:txBody>
      </p:sp>
      <p:sp>
        <p:nvSpPr>
          <p:cNvPr id="3" name="Google Shape;191;p28">
            <a:extLst>
              <a:ext uri="{FF2B5EF4-FFF2-40B4-BE49-F238E27FC236}">
                <a16:creationId xmlns:a16="http://schemas.microsoft.com/office/drawing/2014/main" id="{3730CCDE-7D33-D7FA-AAF0-D710159A05B0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12. Calcular EL </a:t>
            </a:r>
            <a:r>
              <a:rPr lang="es-ES" sz="1200" dirty="0" err="1"/>
              <a:t>Area</a:t>
            </a:r>
            <a:r>
              <a:rPr lang="es-ES" sz="1200" dirty="0"/>
              <a:t> De Dos Cuadrados Y Imprimir Si Las Dos </a:t>
            </a:r>
            <a:r>
              <a:rPr lang="es-ES" sz="1200" dirty="0" err="1"/>
              <a:t>Areas</a:t>
            </a:r>
            <a:r>
              <a:rPr lang="es-ES" sz="1200" dirty="0"/>
              <a:t> Son Iguales O Cual Es La Mayor.</a:t>
            </a:r>
            <a:endParaRPr lang="es-CO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498620-200D-5171-775B-CB421A4F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87" y="3919882"/>
            <a:ext cx="3855861" cy="3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2092658628"/>
              </p:ext>
            </p:extLst>
          </p:nvPr>
        </p:nvGraphicFramePr>
        <p:xfrm>
          <a:off x="4904202" y="2378232"/>
          <a:ext cx="3324462" cy="7230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STRING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4913376" y="1490508"/>
            <a:ext cx="3425952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código PHP asigna el valor "Hola Mundo" a la variable $saludo y luego imprime el contenido de la variable usando </a:t>
            </a:r>
            <a:r>
              <a:rPr lang="es-ES" dirty="0" err="1"/>
              <a:t>var_dump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108801" y="5744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CO" sz="2000" dirty="0"/>
              <a:t>01. IMPRIMIR “HOLA MUNDO”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68919" y="1376524"/>
            <a:ext cx="40737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HolaMundo.php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&gt;Hola Mundo&lt;/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B65B15-3A85-EDC6-D9C7-31740B2FC2E3}"/>
              </a:ext>
            </a:extLst>
          </p:cNvPr>
          <p:cNvSpPr txBox="1"/>
          <p:nvPr/>
        </p:nvSpPr>
        <p:spPr>
          <a:xfrm>
            <a:off x="768096" y="4161925"/>
            <a:ext cx="7388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$saludo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Hola Mundo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($saludo);</a:t>
            </a:r>
          </a:p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-2709704" y="38798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893440-C0A2-5BF6-BF05-BB8CBA86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03" y="3480309"/>
            <a:ext cx="3263213" cy="530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4918770" y="647384"/>
            <a:ext cx="65532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menor de edad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mayor de edad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menor de edad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mayor de edad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menor de edad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$edad3;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las tres edades es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cumple con la mayoría de edad.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no cumple con la mayoría de edad.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13. Calcular E Imprimir El Promedio Y Si El Promedio Cumple Con La </a:t>
            </a:r>
            <a:r>
              <a:rPr lang="es-ES" sz="1200" dirty="0" err="1"/>
              <a:t>Mayoria</a:t>
            </a:r>
            <a:r>
              <a:rPr lang="es-ES" sz="1200" dirty="0"/>
              <a:t> De Edad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656727" y="957739"/>
            <a:ext cx="407377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PromedioEdad.php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&gt;Promedio De 3 Edades&lt;/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3044984" y="6916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2881798" y="30944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4ADCEB-4931-05B3-D2CD-5BFAC0D5A767}"/>
              </a:ext>
            </a:extLst>
          </p:cNvPr>
          <p:cNvSpPr txBox="1"/>
          <p:nvPr/>
        </p:nvSpPr>
        <p:spPr>
          <a:xfrm>
            <a:off x="691896" y="3317326"/>
            <a:ext cx="728472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$edad1;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$edad2;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$edad3;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$anoNacio1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$anoNacio2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2006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$anoNacio3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anoActu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$edad1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anoActu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$anoNacio1;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$edad2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anoActu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$anoNacio2;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$edad3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anoActu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$anoNacio3;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($edad1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mayor de edad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122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681317409"/>
              </p:ext>
            </p:extLst>
          </p:nvPr>
        </p:nvGraphicFramePr>
        <p:xfrm>
          <a:off x="1240505" y="1932886"/>
          <a:ext cx="3324462" cy="259222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29064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prom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230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1858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$anoNacio1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4689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$anoNacio2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763755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$anoNacio3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603937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anoActu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256470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CONDICIONALES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55077" y="986883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la edad de tres personas a partir de sus años de nacimiento y determina si son mayores o menores de edad. Luego, calcula el promedio de las tres edades y verifica si este promedio cumple con la mayoría de edad.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11A02BC-4DB6-428B-257D-0B86108C2773}"/>
              </a:ext>
            </a:extLst>
          </p:cNvPr>
          <p:cNvSpPr txBox="1">
            <a:spLocks/>
          </p:cNvSpPr>
          <p:nvPr/>
        </p:nvSpPr>
        <p:spPr>
          <a:xfrm>
            <a:off x="476160" y="4618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13. Calcular E Imprimir El Promedio Y Si El Promedio Cumple Con La </a:t>
            </a:r>
            <a:r>
              <a:rPr lang="es-ES" sz="1200" dirty="0" err="1"/>
              <a:t>Mayoria</a:t>
            </a:r>
            <a:r>
              <a:rPr lang="es-ES" sz="1200" dirty="0"/>
              <a:t> De Edad</a:t>
            </a:r>
            <a:endParaRPr lang="es-CO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818CA6-107F-40C0-2A03-974155BA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54" y="2313735"/>
            <a:ext cx="370343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14. Pago Total Del sueldo de una persona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656727" y="957739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PagoTotalSueldoPersona.php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&gt;Sueldo Total De Una Persona&lt;/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3044984" y="6916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2930566" y="28261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4ADCEB-4931-05B3-D2CD-5BFAC0D5A767}"/>
              </a:ext>
            </a:extLst>
          </p:cNvPr>
          <p:cNvSpPr txBox="1"/>
          <p:nvPr/>
        </p:nvSpPr>
        <p:spPr>
          <a:xfrm>
            <a:off x="679704" y="3122254"/>
            <a:ext cx="728472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$salario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$salud;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$transporte;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868800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$deducible;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$salario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salario de la persona es $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$salario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PHP_EOL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$salario)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$salario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E1BD8-CC04-B89A-69BA-FD3B6033328D}"/>
              </a:ext>
            </a:extLst>
          </p:cNvPr>
          <p:cNvSpPr txBox="1"/>
          <p:nvPr/>
        </p:nvSpPr>
        <p:spPr>
          <a:xfrm>
            <a:off x="4434840" y="595396"/>
            <a:ext cx="41361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$salud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8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Impresión de los aportes</a:t>
            </a: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subsidio de salud de la persona es $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PHP_EOL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subsidio de la pensión de la persona es $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PHP_EOL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subsidio de ARL de la persona es $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PHP_EOL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descuentoParafiscales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 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descuentoParafiscales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$deducible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$salud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salarioNeto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$deducible;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salario total de la persona es $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salarioNeto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PHP_EOL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9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2405424265"/>
              </p:ext>
            </p:extLst>
          </p:nvPr>
        </p:nvGraphicFramePr>
        <p:xfrm>
          <a:off x="1207008" y="1932886"/>
          <a:ext cx="3223847" cy="268001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14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$salario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dias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 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valorDia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29064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230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pension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1858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4689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$transporte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763755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salarioMin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603937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$deducible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256470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CONDICIONALES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55077" y="986883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el salario neto de una persona a partir de su salario mensual y la cantidad de días trabajados en el mes. También determina los descuentos por salud, pensión y ARL, así como el subsidio de transporte si aplica, para finalmente imprimir el salario total después de los descuentos.</a:t>
            </a:r>
            <a:endParaRPr lang="en-US" dirty="0"/>
          </a:p>
        </p:txBody>
      </p:sp>
      <p:sp>
        <p:nvSpPr>
          <p:cNvPr id="3" name="Google Shape;191;p28">
            <a:extLst>
              <a:ext uri="{FF2B5EF4-FFF2-40B4-BE49-F238E27FC236}">
                <a16:creationId xmlns:a16="http://schemas.microsoft.com/office/drawing/2014/main" id="{C7333F0C-F61B-EB53-C658-ED3D41A19638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14. Pago Total Del sueldo de una persona</a:t>
            </a:r>
            <a:endParaRPr lang="es-CO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1F44A8-0C2C-1BDF-0345-51C9DB5C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65" y="2211193"/>
            <a:ext cx="38827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4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6932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CONDICIONALES</a:t>
            </a:r>
            <a:endParaRPr lang="es-ES" dirty="0"/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15. Porcentaje De 3 Notas y Decir cual es superior, buena o mala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656727" y="957739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NotaPorcentajeCalificacion.php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&gt;Porcentaje De 3 Notas Con Su Respectiva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Calificacion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3044984" y="6916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2930566" y="28261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4ADCEB-4931-05B3-D2CD-5BFAC0D5A767}"/>
              </a:ext>
            </a:extLst>
          </p:cNvPr>
          <p:cNvSpPr txBox="1"/>
          <p:nvPr/>
        </p:nvSpPr>
        <p:spPr>
          <a:xfrm>
            <a:off x="679704" y="3122254"/>
            <a:ext cx="728472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$nota1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$nota2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2.4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$nota3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$porc1;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$porc2;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$porc3;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$porc3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Porcentaje de la nota 1 es 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$porc1</a:t>
            </a:r>
            <a:r>
              <a:rPr lang="es-ES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E1BD8-CC04-B89A-69BA-FD3B6033328D}"/>
              </a:ext>
            </a:extLst>
          </p:cNvPr>
          <p:cNvSpPr txBox="1"/>
          <p:nvPr/>
        </p:nvSpPr>
        <p:spPr>
          <a:xfrm>
            <a:off x="4434840" y="705124"/>
            <a:ext cx="413613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Porcentaje de la nota 2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$porc2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Porcentaje de la nota 3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$porc3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$suma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$porc3;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de los porcentajes es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Evaluar la nota final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nota es superior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nota es buena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nota es media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nota es mala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4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228124499"/>
              </p:ext>
            </p:extLst>
          </p:nvPr>
        </p:nvGraphicFramePr>
        <p:xfrm>
          <a:off x="1230454" y="2237686"/>
          <a:ext cx="3223847" cy="19023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14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29064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23070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18586"/>
                  </a:ext>
                </a:extLst>
              </a:tr>
              <a:tr h="259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46899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CONDICIONALES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55077" y="986883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el porcentaje de tres notas y luego determina la categoría de la nota final en función de la suma de estos porcentajes, imprimiendo el resultado correspondiente.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6A015424-E55F-BCEF-94A2-44B61C34D611}"/>
              </a:ext>
            </a:extLst>
          </p:cNvPr>
          <p:cNvSpPr txBox="1">
            <a:spLocks/>
          </p:cNvSpPr>
          <p:nvPr/>
        </p:nvSpPr>
        <p:spPr>
          <a:xfrm>
            <a:off x="499606" y="4736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16. Porcentaje De 3 Notas y Decir cual es superior, buena o mala</a:t>
            </a:r>
            <a:endParaRPr lang="es-CO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76D51A-F6BE-57B9-AB50-F471ADBC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48" y="2254359"/>
            <a:ext cx="359142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4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712530" y="3219896"/>
            <a:ext cx="655320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$numero){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$contar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Numero: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164399"/>
              </p:ext>
            </p:extLst>
          </p:nvPr>
        </p:nvGraphicFramePr>
        <p:xfrm>
          <a:off x="4779938" y="1652339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$contar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41282" y="853710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utiliza un bucle </a:t>
            </a:r>
            <a:r>
              <a:rPr lang="es-ES" sz="1050" dirty="0" err="1"/>
              <a:t>while</a:t>
            </a:r>
            <a:r>
              <a:rPr lang="es-ES" sz="1050" dirty="0"/>
              <a:t> para contar hasta un número específico, mostrando cada número en cada iteración del bucle.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17. Contar del 1 al 5 WHILE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46999" y="913228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ContarNumeroWhile.php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&gt;Contar Hasta el numero 5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113446" y="286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462BA0-7F67-AAD7-4161-AF7F877B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37" y="2942713"/>
            <a:ext cx="183858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688146" y="3073592"/>
            <a:ext cx="655320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($contar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$contar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$numero; $contar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Número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652339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$contar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41282" y="853710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utiliza un bucle </a:t>
            </a:r>
            <a:r>
              <a:rPr lang="es-ES" sz="1050" dirty="0" err="1"/>
              <a:t>for</a:t>
            </a:r>
            <a:r>
              <a:rPr lang="es-ES" sz="1050" dirty="0"/>
              <a:t> para contar hasta un número específico, mostrando cada número en cada iteración del bucle.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18. Contar del 1 al 5 FOR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ContarNumeroFor.php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&gt;Contar del 1 al 5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113446" y="286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9F4A5-3BCC-8871-0A87-35F69ABA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02" y="2945379"/>
            <a:ext cx="171473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2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688146" y="3073592"/>
            <a:ext cx="65532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($contar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Par.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Impar.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652339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$contar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41282" y="853710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utiliza un bucle </a:t>
            </a:r>
            <a:r>
              <a:rPr lang="es-ES" sz="1050" dirty="0" err="1"/>
              <a:t>while</a:t>
            </a:r>
            <a:r>
              <a:rPr lang="es-ES" sz="1050" dirty="0"/>
              <a:t> para iterar desde 0 hasta un número dado, identificando en cada iteración si el número es par o impar y mostrando el resultado.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19. Par O Impar Con </a:t>
            </a:r>
            <a:r>
              <a:rPr lang="es-ES" sz="1200" dirty="0" err="1"/>
              <a:t>While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ParImparWhile.php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 Impar Con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113446" y="286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7E6021-3F6D-CB9E-4E02-75ED35D4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85" y="2861078"/>
            <a:ext cx="1718632" cy="2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700338" y="3081397"/>
            <a:ext cx="65532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$contar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$contar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$numero; $contar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($contar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652339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$contar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41282" y="853710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utiliza un bucle </a:t>
            </a:r>
            <a:r>
              <a:rPr lang="es-ES" sz="1050" dirty="0" err="1"/>
              <a:t>for</a:t>
            </a:r>
            <a:r>
              <a:rPr lang="es-ES" sz="1050" dirty="0"/>
              <a:t> para iterar desde 0 hasta un número dado, identificando en cada iteración si el número es par o impar y mostrando el resultado.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20. Par O Impar Con  </a:t>
            </a:r>
            <a:r>
              <a:rPr lang="es-ES" sz="1200" dirty="0" err="1"/>
              <a:t>For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ParImparFor.php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 O Impar Con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113446" y="286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7E6021-3F6D-CB9E-4E02-75ED35D4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85" y="2861078"/>
            <a:ext cx="1718632" cy="2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3210856980"/>
              </p:ext>
            </p:extLst>
          </p:nvPr>
        </p:nvGraphicFramePr>
        <p:xfrm>
          <a:off x="4963287" y="2040138"/>
          <a:ext cx="3324462" cy="14461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numerouno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numerodos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$resultado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47499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4936822" y="1150538"/>
            <a:ext cx="3425952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calcula la suma de dos números y luego imprime un mensaje junto con el resultado de la suma.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108801" y="5744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CO" sz="1600" dirty="0"/>
              <a:t>2. </a:t>
            </a:r>
            <a:r>
              <a:rPr lang="es-CO" sz="1400" dirty="0"/>
              <a:t>IMPRIMIR LA SUMA DE DOS NÚMEROS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68919" y="1376524"/>
            <a:ext cx="4073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SumaDeDosNumeros.php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&gt;Suma De Dos Numero&lt;/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B65B15-3A85-EDC6-D9C7-31740B2FC2E3}"/>
              </a:ext>
            </a:extLst>
          </p:cNvPr>
          <p:cNvSpPr txBox="1"/>
          <p:nvPr/>
        </p:nvSpPr>
        <p:spPr>
          <a:xfrm>
            <a:off x="731520" y="4127837"/>
            <a:ext cx="73883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 La Suma Es: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$resultado);</a:t>
            </a:r>
          </a:p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-2709704" y="38798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D02A96-3C3B-16B7-BF19-C0024F33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67" y="4020256"/>
            <a:ext cx="4344924" cy="4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2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700338" y="3044821"/>
            <a:ext cx="65532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$num3;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($num1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$num2) {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$num1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5 x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873902"/>
              </p:ext>
            </p:extLst>
          </p:nvPr>
        </p:nvGraphicFramePr>
        <p:xfrm>
          <a:off x="4779938" y="1506035"/>
          <a:ext cx="3324462" cy="14461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resul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16898" y="622062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utiliza un bucle </a:t>
            </a:r>
            <a:r>
              <a:rPr lang="es-ES" sz="1050" dirty="0" err="1"/>
              <a:t>while</a:t>
            </a:r>
            <a:r>
              <a:rPr lang="es-ES" sz="1050" dirty="0"/>
              <a:t> para iterar desde 0 hasta un número dado (en este caso, hasta que `$num1` sea mayor que `$num2`), multiplicando cada número por 5 y mostrando el resultado en cada iteración.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21. Tabla Del 5 con </a:t>
            </a:r>
            <a:r>
              <a:rPr lang="es-ES" sz="1200" dirty="0" err="1"/>
              <a:t>while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/Tabla5While.php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 Del 5 Con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113446" y="286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816AD9-2B28-D2A2-B501-B9C4AFD9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52" y="3044141"/>
            <a:ext cx="1622232" cy="20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7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700338" y="3044821"/>
            <a:ext cx="6553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$num1;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$num2;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$num1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 $num1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5 x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BR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506035"/>
          <a:ext cx="3324462" cy="14461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resul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16898" y="622062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utiliza un bucle </a:t>
            </a:r>
            <a:r>
              <a:rPr lang="es-ES" sz="1050" dirty="0" err="1"/>
              <a:t>For</a:t>
            </a:r>
            <a:r>
              <a:rPr lang="es-ES" sz="1050" dirty="0"/>
              <a:t> para iterar desde 0 hasta un número dado (en este caso, hasta que `$num1` sea mayor que `$num2`), multiplicando cada número por 5 y mostrando el resultado en cada iteración.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22. Tabla Del 5 con </a:t>
            </a:r>
            <a:r>
              <a:rPr lang="es-ES" sz="1200" dirty="0" err="1"/>
              <a:t>For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/Tabla5For.php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 Del 5 Con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089062" y="27774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816AD9-2B28-D2A2-B501-B9C4AFD9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52" y="3044141"/>
            <a:ext cx="1622232" cy="20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506035"/>
          <a:ext cx="3324462" cy="14461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resul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16898" y="622062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utiliza un bucle </a:t>
            </a:r>
            <a:r>
              <a:rPr lang="es-ES" sz="1050" dirty="0" err="1"/>
              <a:t>While</a:t>
            </a:r>
            <a:r>
              <a:rPr lang="es-ES" sz="1050" dirty="0"/>
              <a:t> para iterar desde 1 hasta un número dado (`$num2`), multiplicando cada número por 9 y luego determina si el resultado es par o impar. Los resultados se imprimen junto con un mensaje indicando si son pares o impares.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23. Tabla Del 9 con </a:t>
            </a:r>
            <a:r>
              <a:rPr lang="es-ES" sz="1200" dirty="0" err="1"/>
              <a:t>While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/Tabla9For.php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 Del 9 Con </a:t>
            </a:r>
            <a:r>
              <a:rPr lang="es-CO" sz="700" dirty="0" err="1">
                <a:solidFill>
                  <a:srgbClr val="F8F8F2"/>
                </a:solidFill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089062" y="27774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88DCE-3477-7E93-4D34-E60A7C11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24" y="3063104"/>
            <a:ext cx="1733792" cy="19433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7A6C4F-07A7-3E9C-42B5-249A365D64BD}"/>
              </a:ext>
            </a:extLst>
          </p:cNvPr>
          <p:cNvSpPr txBox="1"/>
          <p:nvPr/>
        </p:nvSpPr>
        <p:spPr>
          <a:xfrm>
            <a:off x="603504" y="3031772"/>
            <a:ext cx="6693408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Par.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Impar.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$num1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87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700338" y="3044821"/>
            <a:ext cx="6553200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 $num1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BR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4779938" y="1506035"/>
          <a:ext cx="3324462" cy="14461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resul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4716898" y="622062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utiliza un bucle </a:t>
            </a:r>
            <a:r>
              <a:rPr lang="es-ES" sz="1050" dirty="0" err="1"/>
              <a:t>for</a:t>
            </a:r>
            <a:r>
              <a:rPr lang="es-ES" sz="1050" dirty="0"/>
              <a:t> para iterar desde 1 hasta un número dado (`$num2`), multiplicando cada número por 9 y luego determina si el resultado es par o impar. Los resultados se imprimen junto con un mensaje indicando si son pares o impares.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24. Tabla Del 9 con </a:t>
            </a:r>
            <a:r>
              <a:rPr lang="es-ES" sz="1200" dirty="0" err="1"/>
              <a:t>for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/Tabla9For.php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 Del 9 Con 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-3089062" y="27774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88DCE-3477-7E93-4D34-E60A7C11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24" y="3063104"/>
            <a:ext cx="173379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2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4955346" y="1045333"/>
            <a:ext cx="6553200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$numero4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contarPar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contarImpar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$numero1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$numero4)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$numero3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$resultado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($resultado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$numero3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contarPar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$numero3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Bass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contarImpar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 de 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contarPar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 de Bass =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contarImpar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25. Tablas </a:t>
            </a:r>
            <a:r>
              <a:rPr lang="es-ES" sz="1200" dirty="0" err="1"/>
              <a:t>While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TablasWhile.php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&gt;Tablas Con 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1440000" y="6925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68751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482265"/>
              </p:ext>
            </p:extLst>
          </p:nvPr>
        </p:nvGraphicFramePr>
        <p:xfrm>
          <a:off x="1073570" y="1774259"/>
          <a:ext cx="3324462" cy="25306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$numero4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contarPar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05848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contarImpar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201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$resultado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9856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498210" y="719598"/>
            <a:ext cx="6170558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PHP utiliza dos bucles `</a:t>
            </a:r>
            <a:r>
              <a:rPr lang="es-ES" sz="1050" dirty="0" err="1"/>
              <a:t>while</a:t>
            </a:r>
            <a:r>
              <a:rPr lang="es-ES" sz="1050" dirty="0"/>
              <a:t>` para generar una serie de multiplicaciones entre dos conjuntos de números. Cada resultado de multiplicación se evalúa para determinar si es par o impar. Luego, se cuentan y se imprimen la cantidad de resultados pares (</a:t>
            </a:r>
            <a:r>
              <a:rPr lang="es-ES" sz="1050" dirty="0" err="1"/>
              <a:t>Buzz</a:t>
            </a:r>
            <a:r>
              <a:rPr lang="es-ES" sz="1050" dirty="0"/>
              <a:t>) y la cantidad de resultados impares (Bass).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25. Tablas </a:t>
            </a:r>
            <a:r>
              <a:rPr lang="es-ES" sz="1200" dirty="0" err="1"/>
              <a:t>While</a:t>
            </a:r>
            <a:endParaRPr lang="es-C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98B61-B281-2B17-DBEA-91C4FB40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83" y="1377526"/>
            <a:ext cx="1189025" cy="3607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674DAC-44FF-6E29-6480-370A782A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14" y="1487424"/>
            <a:ext cx="1907857" cy="34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3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C6032AF-8649-9643-D4EA-97830CE41468}"/>
              </a:ext>
            </a:extLst>
          </p:cNvPr>
          <p:cNvSpPr txBox="1"/>
          <p:nvPr/>
        </p:nvSpPr>
        <p:spPr>
          <a:xfrm>
            <a:off x="4601778" y="764917"/>
            <a:ext cx="6553200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$numero4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$pares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$impares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$numero1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$numero2; $numero1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$numero3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$numero4; $numero3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$resultado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$numero1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($resultado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$numero3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$pares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$numero3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Bass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$impares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Imprimir cantidad de </a:t>
            </a:r>
            <a:r>
              <a:rPr lang="es-CO" sz="700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7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y Bass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 de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$pares);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 de Bass =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$impares);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26. Tablas </a:t>
            </a:r>
            <a:r>
              <a:rPr lang="es-ES" sz="1200" dirty="0" err="1"/>
              <a:t>For</a:t>
            </a:r>
            <a:endParaRPr lang="es-CO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7C71B3-6F65-3926-DF27-7D904073370D}"/>
              </a:ext>
            </a:extLst>
          </p:cNvPr>
          <p:cNvSpPr txBox="1"/>
          <p:nvPr/>
        </p:nvSpPr>
        <p:spPr>
          <a:xfrm>
            <a:off x="583575" y="937612"/>
            <a:ext cx="407377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TablasFor.php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&gt;Tablas Con 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Google Shape;191;p28">
            <a:extLst>
              <a:ext uri="{FF2B5EF4-FFF2-40B4-BE49-F238E27FC236}">
                <a16:creationId xmlns:a16="http://schemas.microsoft.com/office/drawing/2014/main" id="{3C4B7015-89F2-092E-0ED9-985F8F4A64E9}"/>
              </a:ext>
            </a:extLst>
          </p:cNvPr>
          <p:cNvSpPr txBox="1">
            <a:spLocks/>
          </p:cNvSpPr>
          <p:nvPr/>
        </p:nvSpPr>
        <p:spPr>
          <a:xfrm>
            <a:off x="-2947448" y="655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31" name="Google Shape;191;p28">
            <a:extLst>
              <a:ext uri="{FF2B5EF4-FFF2-40B4-BE49-F238E27FC236}">
                <a16:creationId xmlns:a16="http://schemas.microsoft.com/office/drawing/2014/main" id="{7EE4F8B6-0FA9-B0B7-48FF-AF7DEEF59C2D}"/>
              </a:ext>
            </a:extLst>
          </p:cNvPr>
          <p:cNvSpPr txBox="1">
            <a:spLocks/>
          </p:cNvSpPr>
          <p:nvPr/>
        </p:nvSpPr>
        <p:spPr>
          <a:xfrm>
            <a:off x="1440000" y="6925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330070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601382"/>
              </p:ext>
            </p:extLst>
          </p:nvPr>
        </p:nvGraphicFramePr>
        <p:xfrm>
          <a:off x="1073570" y="1774259"/>
          <a:ext cx="3324462" cy="28922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NULL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NULL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66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$numero4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$par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05848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$impar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201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$resultado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NULL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98567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498210" y="719598"/>
            <a:ext cx="6170558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utiliza bucles `</a:t>
            </a:r>
            <a:r>
              <a:rPr lang="es-ES" sz="1050" dirty="0" err="1"/>
              <a:t>for</a:t>
            </a:r>
            <a:r>
              <a:rPr lang="es-ES" sz="1050" dirty="0"/>
              <a:t>` anidados para calcular y mostrar los resultados de multiplicar números del 1 al 5 entre sí. Muestra si el resultado de cada multiplicación es par o impar, y cuenta la cantidad de resultados pares e impares obtenidos.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CICLOS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98B61-B281-2B17-DBEA-91C4FB40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83" y="1377526"/>
            <a:ext cx="1189025" cy="3607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674DAC-44FF-6E29-6480-370A782A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14" y="1487424"/>
            <a:ext cx="1907857" cy="3440956"/>
          </a:xfrm>
          <a:prstGeom prst="rect">
            <a:avLst/>
          </a:prstGeom>
        </p:spPr>
      </p:pic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AB5B7798-50B1-CB63-EEF1-BAE10913D3F1}"/>
              </a:ext>
            </a:extLst>
          </p:cNvPr>
          <p:cNvSpPr txBox="1">
            <a:spLocks/>
          </p:cNvSpPr>
          <p:nvPr/>
        </p:nvSpPr>
        <p:spPr>
          <a:xfrm>
            <a:off x="-1768106" y="4370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26. Tablas </a:t>
            </a:r>
            <a:r>
              <a:rPr lang="es-ES" sz="1200" dirty="0" err="1"/>
              <a:t>For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72570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088288"/>
              </p:ext>
            </p:extLst>
          </p:nvPr>
        </p:nvGraphicFramePr>
        <p:xfrm>
          <a:off x="1110146" y="1780032"/>
          <a:ext cx="3324462" cy="74743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saludarMundo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STRING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530" y="107316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define una función llamada `</a:t>
            </a:r>
            <a:r>
              <a:rPr lang="es-ES" dirty="0" err="1"/>
              <a:t>saludarMundo</a:t>
            </a:r>
            <a:r>
              <a:rPr lang="es-ES" dirty="0"/>
              <a:t>()` que imprime el mensaje "¡Hola Mundo!" cuando es llamada.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633994" y="63210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1.  SALUDO-HOLA MUNDO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3A0566-3270-B863-083C-1E8520AA300C}"/>
              </a:ext>
            </a:extLst>
          </p:cNvPr>
          <p:cNvSpPr txBox="1"/>
          <p:nvPr/>
        </p:nvSpPr>
        <p:spPr>
          <a:xfrm>
            <a:off x="5145024" y="1658398"/>
            <a:ext cx="60716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saludarMundo</a:t>
            </a: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¡Hola Mundo!</a:t>
            </a:r>
            <a:r>
              <a:rPr lang="es-CO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saludarMundo</a:t>
            </a:r>
            <a: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CO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DA926D-0696-E88B-85ED-F661F09B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69" y="3122269"/>
            <a:ext cx="3664316" cy="6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27906"/>
              </p:ext>
            </p:extLst>
          </p:nvPr>
        </p:nvGraphicFramePr>
        <p:xfrm>
          <a:off x="1110146" y="1780032"/>
          <a:ext cx="3324462" cy="185639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0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sumar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3859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42092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22722" y="9390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define una función llamada `sumar()` que toma dos números como argumentos, los suma y devuelve el resultado. Luego, se asignan valores a dos variables `$numero1` y `$numero2`, se llama a la función `sumar()` con estos valores y se imprime el resultado de la suma.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633994" y="63210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2. Sumar dos números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3A0566-3270-B863-083C-1E8520AA300C}"/>
              </a:ext>
            </a:extLst>
          </p:cNvPr>
          <p:cNvSpPr txBox="1"/>
          <p:nvPr/>
        </p:nvSpPr>
        <p:spPr>
          <a:xfrm>
            <a:off x="4962144" y="1585246"/>
            <a:ext cx="60716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$resultado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$resultado;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$numero1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$numero2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$suma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($numero1,</a:t>
            </a:r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de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$numero1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220007-F94F-952D-05BC-3200C710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4" y="4082772"/>
            <a:ext cx="4066094" cy="5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780554" y="656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100" dirty="0"/>
              <a:t>3. IMPRIMIR LA RESTA, MULTIPLICACIÓN Y DIVISIÓN DE DOS NÚMEROS</a:t>
            </a:r>
            <a:endParaRPr lang="es-CO" sz="10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68919" y="1376524"/>
            <a:ext cx="407377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Operaciones.php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&gt;Operaciones&lt;/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1923256" y="10635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4459224" y="1281988"/>
            <a:ext cx="65532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$resta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multiplicacion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numerouno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numerodos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 La Suma Es: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$suma); 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 La Resta Es: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$resta);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 La 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Multiplicacion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multiplicacion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 La </a:t>
            </a:r>
            <a:r>
              <a:rPr lang="es-ES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ES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</a:t>
            </a:r>
            <a:r>
              <a:rPr lang="es-ES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E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8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/>
        </p:nvGraphicFramePr>
        <p:xfrm>
          <a:off x="1110146" y="1780032"/>
          <a:ext cx="3324462" cy="185639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0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sumar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3859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42092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22722" y="9390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define una función llamada `sumar()` que toma dos números como argumentos, los suma y devuelve el resultado. Luego, se asignan valores a dos variables `$numero1` y `$numero2`, se llama a la función `sumar()` con estos valores y se imprime el resultado de la suma.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633994" y="63210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2. Sumar dos números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3A0566-3270-B863-083C-1E8520AA300C}"/>
              </a:ext>
            </a:extLst>
          </p:cNvPr>
          <p:cNvSpPr txBox="1"/>
          <p:nvPr/>
        </p:nvSpPr>
        <p:spPr>
          <a:xfrm>
            <a:off x="4962144" y="1585246"/>
            <a:ext cx="60716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$resultado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$resultado;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$numero1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$numero2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$suma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($numero1,</a:t>
            </a:r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de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$numero1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$numero2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220007-F94F-952D-05BC-3200C710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4" y="4082772"/>
            <a:ext cx="4066094" cy="5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88;p28">
            <a:extLst>
              <a:ext uri="{FF2B5EF4-FFF2-40B4-BE49-F238E27FC236}">
                <a16:creationId xmlns:a16="http://schemas.microsoft.com/office/drawing/2014/main" id="{6B9ACAB3-BF8D-D5C2-AAD0-FC7A6757E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598169"/>
              </p:ext>
            </p:extLst>
          </p:nvPr>
        </p:nvGraphicFramePr>
        <p:xfrm>
          <a:off x="1664678" y="1639356"/>
          <a:ext cx="2508738" cy="78886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7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207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sumar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</a:tbl>
          </a:graphicData>
        </a:graphic>
      </p:graphicFrame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22722" y="9390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define cuatro funciones para realizar operaciones matemáticas (suma, resta, multiplicación y división) entre dos números dados y luego imprime los resultados de estas operaciones para los números 7 y 5.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860271" y="526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3. Resta, multiplicación y división de dos números</a:t>
            </a:r>
            <a:endParaRPr lang="es-CO" sz="1600" dirty="0"/>
          </a:p>
        </p:txBody>
      </p:sp>
      <p:graphicFrame>
        <p:nvGraphicFramePr>
          <p:cNvPr id="6" name="Google Shape;188;p28">
            <a:extLst>
              <a:ext uri="{FF2B5EF4-FFF2-40B4-BE49-F238E27FC236}">
                <a16:creationId xmlns:a16="http://schemas.microsoft.com/office/drawing/2014/main" id="{6FEB4556-C88D-B29A-9F79-DE90AD074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578270"/>
              </p:ext>
            </p:extLst>
          </p:nvPr>
        </p:nvGraphicFramePr>
        <p:xfrm>
          <a:off x="1661130" y="2448248"/>
          <a:ext cx="2512285" cy="81076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79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1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multiplicar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</a:tbl>
          </a:graphicData>
        </a:graphic>
      </p:graphicFrame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49C8C193-F2EF-5854-D9E3-0F58B455C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0987"/>
              </p:ext>
            </p:extLst>
          </p:nvPr>
        </p:nvGraphicFramePr>
        <p:xfrm>
          <a:off x="4861530" y="1686248"/>
          <a:ext cx="2535729" cy="81076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79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30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restar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09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64C8B218-1E5C-A041-34F5-E3462ED1B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295036"/>
              </p:ext>
            </p:extLst>
          </p:nvPr>
        </p:nvGraphicFramePr>
        <p:xfrm>
          <a:off x="4867554" y="2465500"/>
          <a:ext cx="2535729" cy="77559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2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2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dividir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</a:tbl>
          </a:graphicData>
        </a:graphic>
      </p:graphicFrame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2DF75090-C9C3-4516-EE6C-236E8CC0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020993"/>
              </p:ext>
            </p:extLst>
          </p:nvPr>
        </p:nvGraphicFramePr>
        <p:xfrm>
          <a:off x="3160276" y="3505200"/>
          <a:ext cx="3324462" cy="1352281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1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662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$resta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multiplicacion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05848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division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63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860271" y="526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3. Resta, multiplicación y división de dos números</a:t>
            </a:r>
            <a:endParaRPr lang="es-CO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17D716-8DAB-CE36-18F8-C863CBA3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04" y="2253684"/>
            <a:ext cx="3181794" cy="11050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EE75A4-259E-3C35-592B-A146A785A572}"/>
              </a:ext>
            </a:extLst>
          </p:cNvPr>
          <p:cNvSpPr txBox="1"/>
          <p:nvPr/>
        </p:nvSpPr>
        <p:spPr>
          <a:xfrm>
            <a:off x="656492" y="838157"/>
            <a:ext cx="558018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restar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multiplicar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dividir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 $num2)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Error: No se puede dividir por cero.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$resta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restar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multiplicacion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multiplicar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dividir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resta de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$resta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multiplicación de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multiplicacion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división de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24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999" y="751485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define dos funciones para calcular un porcentaje de un número dado, una de las funciones (`</a:t>
            </a:r>
            <a:r>
              <a:rPr lang="es-ES" dirty="0" err="1"/>
              <a:t>calcularPorcentajeConParametros</a:t>
            </a:r>
            <a:r>
              <a:rPr lang="es-ES" dirty="0"/>
              <a:t>`) acepta los valores del número y el porcentaje como parámetros, mientras que la otra función (`</a:t>
            </a:r>
            <a:r>
              <a:rPr lang="es-ES" dirty="0" err="1"/>
              <a:t>calcularPorcentajeSinParametros</a:t>
            </a:r>
            <a:r>
              <a:rPr lang="es-ES" dirty="0"/>
              <a:t>`) tiene valores predefinidos para el número y el porcentaje. Luego, calcula y muestra el resultado del porcentaje de un número específico.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364363" y="4562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4. Porcentaje de un número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7E5E1E-4087-0750-19B6-83F6831EEA13}"/>
              </a:ext>
            </a:extLst>
          </p:cNvPr>
          <p:cNvSpPr txBox="1"/>
          <p:nvPr/>
        </p:nvSpPr>
        <p:spPr>
          <a:xfrm>
            <a:off x="1040423" y="1665625"/>
            <a:ext cx="57618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calcularPorcentajeConParametros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($numero, $porcentaje) {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is_numeric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($porcentaje)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Error: El porcentaje debe ser un número entre 0 y 100.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E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porcentajeDecimal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$resultado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porcentajeDecimal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$resultado;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$numero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$resultado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calcularPorcentajeConParametros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($numero,</a:t>
            </a:r>
            <a:r>
              <a:rPr lang="es-ES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% de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calcularPorcentajeSinParametros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is_numeric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($porcentaje)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Error: El porcentaje debe ser un número entre 0 y 100.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E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porcentajeDecimal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$resultado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E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porcentajeDecimal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% de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calcularPorcentajeSinParametros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45F3EE-27C4-99E4-B98C-291EBC16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38" y="4165676"/>
            <a:ext cx="2486372" cy="657317"/>
          </a:xfrm>
          <a:prstGeom prst="rect">
            <a:avLst/>
          </a:prstGeom>
        </p:spPr>
      </p:pic>
      <p:graphicFrame>
        <p:nvGraphicFramePr>
          <p:cNvPr id="11" name="Google Shape;188;p28">
            <a:extLst>
              <a:ext uri="{FF2B5EF4-FFF2-40B4-BE49-F238E27FC236}">
                <a16:creationId xmlns:a16="http://schemas.microsoft.com/office/drawing/2014/main" id="{07865814-CC36-2793-D93D-830B975F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787945"/>
              </p:ext>
            </p:extLst>
          </p:nvPr>
        </p:nvGraphicFramePr>
        <p:xfrm>
          <a:off x="5345724" y="1756587"/>
          <a:ext cx="2508738" cy="95650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3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calcularPorcentajeSinParametros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</a:tbl>
          </a:graphicData>
        </a:graphic>
      </p:graphicFrame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123433"/>
              </p:ext>
            </p:extLst>
          </p:nvPr>
        </p:nvGraphicFramePr>
        <p:xfrm>
          <a:off x="4965630" y="2790092"/>
          <a:ext cx="3324462" cy="115909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18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calcularPorcentajeConParametros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$resultado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662"/>
                  </a:ext>
                </a:extLst>
              </a:tr>
              <a:tr h="1931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porcentajeDecimal</a:t>
                      </a:r>
                      <a:endParaRPr lang="es-ES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37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2045" y="71631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dos funciones para calcular el promedio de un conjunto de números. La primera función, `</a:t>
            </a:r>
            <a:r>
              <a:rPr lang="es-ES" sz="1050" dirty="0" err="1"/>
              <a:t>calcularPromedio</a:t>
            </a:r>
            <a:r>
              <a:rPr lang="es-ES" sz="1050" dirty="0"/>
              <a:t>`, calcula el promedio de tres números predefinidos (5, 13 y 56) y lo muestra. La segunda función, `</a:t>
            </a:r>
            <a:r>
              <a:rPr lang="es-ES" sz="1050" dirty="0" err="1"/>
              <a:t>calcularPromedioConParametros</a:t>
            </a:r>
            <a:r>
              <a:rPr lang="es-ES" sz="1050" dirty="0"/>
              <a:t>`, acepta tres números como argumentos y devuelve el promedio de estos números. Luego, se llama a esta segunda función con valores específicos y se muestra el resultado.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364363" y="4562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5. Promedio de 3 números</a:t>
            </a:r>
            <a:endParaRPr lang="es-CO" sz="1600" dirty="0"/>
          </a:p>
        </p:txBody>
      </p:sp>
      <p:graphicFrame>
        <p:nvGraphicFramePr>
          <p:cNvPr id="11" name="Google Shape;188;p28">
            <a:extLst>
              <a:ext uri="{FF2B5EF4-FFF2-40B4-BE49-F238E27FC236}">
                <a16:creationId xmlns:a16="http://schemas.microsoft.com/office/drawing/2014/main" id="{07865814-CC36-2793-D93D-830B975F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556069"/>
              </p:ext>
            </p:extLst>
          </p:nvPr>
        </p:nvGraphicFramePr>
        <p:xfrm>
          <a:off x="5474678" y="1615911"/>
          <a:ext cx="2579076" cy="131486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6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41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calcularPromedio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05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  <a:tr h="214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29554"/>
                  </a:ext>
                </a:extLst>
              </a:tr>
              <a:tr h="214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$promedio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46751"/>
                  </a:ext>
                </a:extLst>
              </a:tr>
            </a:tbl>
          </a:graphicData>
        </a:graphic>
      </p:graphicFrame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790984"/>
              </p:ext>
            </p:extLst>
          </p:nvPr>
        </p:nvGraphicFramePr>
        <p:xfrm>
          <a:off x="5457999" y="3036277"/>
          <a:ext cx="2595755" cy="150759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138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46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calcularPorcentajeConParametros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662"/>
                  </a:ext>
                </a:extLst>
              </a:tr>
              <a:tr h="234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$promedio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93C53C2-E090-42FE-5E17-CCE1F48B7FDD}"/>
              </a:ext>
            </a:extLst>
          </p:cNvPr>
          <p:cNvSpPr txBox="1"/>
          <p:nvPr/>
        </p:nvSpPr>
        <p:spPr>
          <a:xfrm>
            <a:off x="946638" y="1500087"/>
            <a:ext cx="58322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$numero1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$numero2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$numero3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$numero3)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los números 5, 13, 56 es: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($numero1, $numero2, $numero3)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$numero3)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$promedio;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E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promedioCalculado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los números 5, 8 y 10 es: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promedioCalculado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$promedio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02CB76-2956-F4F0-6BE7-DAA58EA8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27" y="4482611"/>
            <a:ext cx="3546581" cy="4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5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2045" y="71631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dos funciones para calcular el promedio de un conjunto de notas. La primera función, `</a:t>
            </a:r>
            <a:r>
              <a:rPr lang="es-ES" sz="1050" dirty="0" err="1"/>
              <a:t>calcularPromedio</a:t>
            </a:r>
            <a:r>
              <a:rPr lang="es-ES" sz="1050" dirty="0"/>
              <a:t>`, calcula el promedio de tres </a:t>
            </a:r>
            <a:r>
              <a:rPr lang="es-ES" sz="1050" dirty="0" err="1"/>
              <a:t>notass</a:t>
            </a:r>
            <a:r>
              <a:rPr lang="es-ES" sz="1050" dirty="0"/>
              <a:t> predefinidas  y lo muestra. La segunda función, `</a:t>
            </a:r>
            <a:r>
              <a:rPr lang="es-ES" sz="1050" dirty="0" err="1"/>
              <a:t>calcularPromedioConParametros</a:t>
            </a:r>
            <a:r>
              <a:rPr lang="es-ES" sz="1050" dirty="0"/>
              <a:t>`, acepta tres notas como argumentos y devuelve el promedio de estos números. Luego, se llama a esta segunda función con valores específicos y se muestra el resultado.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587102" y="385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6. Promedio de 3 notas</a:t>
            </a:r>
            <a:endParaRPr lang="es-CO" sz="1600" dirty="0"/>
          </a:p>
        </p:txBody>
      </p:sp>
      <p:graphicFrame>
        <p:nvGraphicFramePr>
          <p:cNvPr id="11" name="Google Shape;188;p28">
            <a:extLst>
              <a:ext uri="{FF2B5EF4-FFF2-40B4-BE49-F238E27FC236}">
                <a16:creationId xmlns:a16="http://schemas.microsoft.com/office/drawing/2014/main" id="{07865814-CC36-2793-D93D-830B975F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571129"/>
              </p:ext>
            </p:extLst>
          </p:nvPr>
        </p:nvGraphicFramePr>
        <p:xfrm>
          <a:off x="6189785" y="1545573"/>
          <a:ext cx="1805353" cy="102776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74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1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calcularPromedio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65586"/>
                  </a:ext>
                </a:extLst>
              </a:tr>
              <a:tr h="229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11039"/>
                  </a:ext>
                </a:extLst>
              </a:tr>
              <a:tr h="166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29554"/>
                  </a:ext>
                </a:extLst>
              </a:tr>
              <a:tr h="166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$promedio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46751"/>
                  </a:ext>
                </a:extLst>
              </a:tr>
            </a:tbl>
          </a:graphicData>
        </a:graphic>
      </p:graphicFrame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86388"/>
              </p:ext>
            </p:extLst>
          </p:nvPr>
        </p:nvGraphicFramePr>
        <p:xfrm>
          <a:off x="5997261" y="2649416"/>
          <a:ext cx="2255786" cy="115146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calcularPorcentajeConParametros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66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$promedio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0404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93C53C2-E090-42FE-5E17-CCE1F48B7FDD}"/>
              </a:ext>
            </a:extLst>
          </p:cNvPr>
          <p:cNvSpPr txBox="1"/>
          <p:nvPr/>
        </p:nvSpPr>
        <p:spPr>
          <a:xfrm>
            <a:off x="946638" y="1573292"/>
            <a:ext cx="583223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$nota1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$nota2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$nota3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($nota1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$nota2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$nota3)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las 3 notas es: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($nota1, $nota2, $nota3) {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($nota1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$nota2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$nota3)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($promedio);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$nota1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 </a:t>
            </a:r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resultado del promedio de las 3 notas es: </a:t>
            </a:r>
            <a:r>
              <a:rPr lang="es-ES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($nota1,</a:t>
            </a:r>
            <a:r>
              <a:rPr lang="es-ES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$nota2,</a:t>
            </a:r>
            <a:r>
              <a:rPr lang="es-ES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$nota3);</a:t>
            </a:r>
          </a:p>
          <a:p>
            <a:b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sz="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$numero1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$numero2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$numero3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$numero3)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los números 5, 13, 56 es: 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$promedio);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($numero1, $numero2, $numero3) {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$promedio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($numero1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$numero2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$numero3)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$promedio;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E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promedioCalculado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los números 5, 8 y 10 es: </a:t>
            </a:r>
            <a:r>
              <a:rPr lang="es-ES" sz="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promedioCalculado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$promedio </a:t>
            </a:r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calcularPromedioConParametros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2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91CF3-83FE-5D8E-39B2-8E4C1146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76" y="4002272"/>
            <a:ext cx="504895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8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2045" y="71631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funciones para calcular el área de un cuadrado, un rectángulo y un triángulo, tanto con valores proporcionados como con valores predefinidos. Luego, calcula y muestra las áreas de estas figuras geométricas utilizando ambas formas de invocación de funciones.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587102" y="385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Promedio de 3 notas</a:t>
            </a:r>
            <a:endParaRPr lang="es-CO" sz="16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382013"/>
              </p:ext>
            </p:extLst>
          </p:nvPr>
        </p:nvGraphicFramePr>
        <p:xfrm>
          <a:off x="1167354" y="1629508"/>
          <a:ext cx="2255786" cy="80814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calcularAreaCuadrado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476418FF-3B77-4E8E-EB76-09110033B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637142"/>
              </p:ext>
            </p:extLst>
          </p:nvPr>
        </p:nvGraphicFramePr>
        <p:xfrm>
          <a:off x="1167354" y="2532185"/>
          <a:ext cx="2255786" cy="99608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calcularAreaRectangulo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4663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611D94B1-60D3-6747-8F20-7F37FA00F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52931"/>
              </p:ext>
            </p:extLst>
          </p:nvPr>
        </p:nvGraphicFramePr>
        <p:xfrm>
          <a:off x="1167354" y="3610709"/>
          <a:ext cx="2255786" cy="99608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calcularAreaTriangulo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4663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graphicFrame>
        <p:nvGraphicFramePr>
          <p:cNvPr id="6" name="Google Shape;188;p28">
            <a:extLst>
              <a:ext uri="{FF2B5EF4-FFF2-40B4-BE49-F238E27FC236}">
                <a16:creationId xmlns:a16="http://schemas.microsoft.com/office/drawing/2014/main" id="{21F93818-3A91-DD4D-22EB-58566D4DC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76010"/>
              </p:ext>
            </p:extLst>
          </p:nvPr>
        </p:nvGraphicFramePr>
        <p:xfrm>
          <a:off x="4778061" y="1617785"/>
          <a:ext cx="2255786" cy="86862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calcularAreaCuadradoDefault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7A202324-55BE-24A9-12FE-1CBE648D3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203909"/>
              </p:ext>
            </p:extLst>
          </p:nvPr>
        </p:nvGraphicFramePr>
        <p:xfrm>
          <a:off x="4778062" y="2555631"/>
          <a:ext cx="2255786" cy="105656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calcularAreaRectanguloDefault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4663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  <p:graphicFrame>
        <p:nvGraphicFramePr>
          <p:cNvPr id="9" name="Google Shape;188;p28">
            <a:extLst>
              <a:ext uri="{FF2B5EF4-FFF2-40B4-BE49-F238E27FC236}">
                <a16:creationId xmlns:a16="http://schemas.microsoft.com/office/drawing/2014/main" id="{D5A4A8D3-0D78-6DB2-4828-05688436E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19038"/>
              </p:ext>
            </p:extLst>
          </p:nvPr>
        </p:nvGraphicFramePr>
        <p:xfrm>
          <a:off x="4766338" y="3657602"/>
          <a:ext cx="2255786" cy="105656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8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2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calcularAreaTrianguloDefault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$base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9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$altura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46638"/>
                  </a:ext>
                </a:extLst>
              </a:tr>
              <a:tr h="187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6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587102" y="385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Promedio de 3 notas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83BC29-7735-9D16-5A1D-3DE94213F74C}"/>
              </a:ext>
            </a:extLst>
          </p:cNvPr>
          <p:cNvSpPr txBox="1"/>
          <p:nvPr/>
        </p:nvSpPr>
        <p:spPr>
          <a:xfrm>
            <a:off x="720970" y="711517"/>
            <a:ext cx="59436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s-CO" sz="6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calcularAreaCuadrado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($lado)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calcularAreaRectangulo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($base, $altura)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calcularAreaTriangulo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($base, $altura)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$altura)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calcularAreaCuadradoDefault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($lado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calcularAreaRectanguloDefault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$altura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calcularAreaTrianguloDefault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$altura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$area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($base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$altura)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$area;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$ladoCuadrado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$areaCuadrado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calcularAreaCuadrado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($ladoCuadrado);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area del cuadrado es: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$areaCuadrado);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$baseRectangulo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$alturaRectangulo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$areaRectangulo 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calcularAreaRectangulo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($baseRectangulo,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$alturaRectangulo);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area del rectangulo es: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$areaRectangulo); 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s-CO" sz="6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E3DCFC-6160-8379-3CD9-05AD066F63B6}"/>
              </a:ext>
            </a:extLst>
          </p:cNvPr>
          <p:cNvSpPr txBox="1"/>
          <p:nvPr/>
        </p:nvSpPr>
        <p:spPr>
          <a:xfrm>
            <a:off x="3979986" y="749709"/>
            <a:ext cx="594360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baseTriangulo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alturaTriangulo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baseTriangulo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alturaTriangulo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triangulo es: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areaTriangulo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continuacion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las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realizadas por una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que contiene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parametros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areaCuadradoDefault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calcularAreaCuadradoDefault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cuadrado es: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areaCuadradoDefault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areaRectanguloDefault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calcularAreaRectanguloDefault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rectangulo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areaRectanguloDefault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areaTrianguloDefault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calcularAreaTrianguloDefault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del triangulo es: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7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areaTrianguloDefault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92A46FB-018F-347F-96B1-3092FDC3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76" y="3744308"/>
            <a:ext cx="2545747" cy="12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66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999" y="7866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una función llamada `</a:t>
            </a:r>
            <a:r>
              <a:rPr lang="es-ES" sz="1050" dirty="0" err="1"/>
              <a:t>calcularSueldoNeto</a:t>
            </a:r>
            <a:r>
              <a:rPr lang="es-ES" sz="1050" dirty="0"/>
              <a:t>` que calcula el sueldo neto de un trabajador basado en el valor diario y el número de días trabajados, teniendo en cuenta las deducciones de salud, pensión y ARL. Luego, muestra el sueldo total, las deducciones individuales y el sueldo neto resultante.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587102" y="385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8. Sueldo</a:t>
            </a:r>
            <a:endParaRPr lang="es-CO" sz="16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00754"/>
              </p:ext>
            </p:extLst>
          </p:nvPr>
        </p:nvGraphicFramePr>
        <p:xfrm>
          <a:off x="3230616" y="1852246"/>
          <a:ext cx="2314400" cy="254795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8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calcularAreaCuadrado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$PENSION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720756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92104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$total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925614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9833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pension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16065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$DARL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7014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totalDeducciones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77381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sueldoTotal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18797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valorDia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65899"/>
                  </a:ext>
                </a:extLst>
              </a:tr>
              <a:tr h="187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DiasTrabajados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92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5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587102" y="3859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8. Sueldo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B4E56-92DD-03A3-468B-1B174724C5B1}"/>
              </a:ext>
            </a:extLst>
          </p:cNvPr>
          <p:cNvSpPr txBox="1"/>
          <p:nvPr/>
        </p:nvSpPr>
        <p:spPr>
          <a:xfrm>
            <a:off x="908539" y="783969"/>
            <a:ext cx="59436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calcularSueldoNeto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$SALUD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$PENSION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$ARL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$total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$Salud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$total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$SALUD;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$total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$PENSION;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$DARL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$total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$ARL;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totalDeducciones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$Salud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$DARL;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sueldoTotal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$total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totalDeducciones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Sueldo: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$total);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Salud: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Pensión: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ARL: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$DARL);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Total deducciones: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totalDeducciones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Sueldo Total: $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sueldoTotal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55000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calcularSueldoNeto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17A466-2D65-C6F7-6A33-08EE2E48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79" y="1489402"/>
            <a:ext cx="291505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946848114"/>
              </p:ext>
            </p:extLst>
          </p:nvPr>
        </p:nvGraphicFramePr>
        <p:xfrm>
          <a:off x="1181891" y="2087030"/>
          <a:ext cx="3324462" cy="25306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numerouno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numerodos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4749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$resta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8043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multiplicacion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4001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division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65570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2766646" y="1162730"/>
            <a:ext cx="3425952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calcula la suma de dos números y luego imprime un mensaje junto con el resultado de la suma.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536182" y="656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100" dirty="0"/>
              <a:t>3. IMPRIMIR LA RESTA, MULTIPLICACIÓN Y DIVISIÓN DE DOS NÚMEROS</a:t>
            </a:r>
            <a:endParaRPr lang="es-CO" sz="10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09EFE8-186A-C16D-B55F-CC3DFF93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70" y="2388468"/>
            <a:ext cx="432495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23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999" y="7866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dos funciones, `</a:t>
            </a:r>
            <a:r>
              <a:rPr lang="es-ES" sz="1050" dirty="0" err="1"/>
              <a:t>mayEdad</a:t>
            </a:r>
            <a:r>
              <a:rPr lang="es-ES" sz="1050" dirty="0"/>
              <a:t>()` y `</a:t>
            </a:r>
            <a:r>
              <a:rPr lang="es-ES" sz="1050" dirty="0" err="1"/>
              <a:t>mayEdadExp</a:t>
            </a:r>
            <a:r>
              <a:rPr lang="es-ES" sz="1050" dirty="0"/>
              <a:t>()`, que determinan si una persona es mayor o menor de edad según la edad proporcionada como argumento. Luego, muestra un mensaje que indica el resultado de la evaluación para dos edades diferentes (20 y 15).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1704332" y="4093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9. Que número es mayor</a:t>
            </a:r>
            <a:endParaRPr lang="es-CO" sz="16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027814"/>
              </p:ext>
            </p:extLst>
          </p:nvPr>
        </p:nvGraphicFramePr>
        <p:xfrm>
          <a:off x="1237692" y="1582615"/>
          <a:ext cx="2314400" cy="756322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1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mayEdad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486D8F39-F1AF-7BBE-1455-DC821B090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788332"/>
              </p:ext>
            </p:extLst>
          </p:nvPr>
        </p:nvGraphicFramePr>
        <p:xfrm>
          <a:off x="1225969" y="2414956"/>
          <a:ext cx="2314400" cy="96622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1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mayEdadExp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$resultado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747623"/>
                  </a:ext>
                </a:extLst>
              </a:tr>
            </a:tbl>
          </a:graphicData>
        </a:graphic>
      </p:graphicFrame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0D0827B9-6078-0B43-0B50-7A6269D8C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044888"/>
              </p:ext>
            </p:extLst>
          </p:nvPr>
        </p:nvGraphicFramePr>
        <p:xfrm>
          <a:off x="1225969" y="3434863"/>
          <a:ext cx="2314400" cy="36230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edadPersona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8EAD4ED-9773-8470-D7E2-1481F90326F9}"/>
              </a:ext>
            </a:extLst>
          </p:cNvPr>
          <p:cNvSpPr txBox="1"/>
          <p:nvPr/>
        </p:nvSpPr>
        <p:spPr>
          <a:xfrm>
            <a:off x="4595447" y="1556386"/>
            <a:ext cx="6002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mayEdad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mayor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menor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mayEdadExp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$resultado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mayor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menor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$resultado);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edadPersona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mayEdad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edadPersona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edadPersona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mayEdadExp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edadPersona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9E6E96-5F11-C831-90F2-52A28BDF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50" y="4134531"/>
            <a:ext cx="331516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116507" y="704593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dos funciones para calcular la edad de una persona. La primera función, `</a:t>
            </a:r>
            <a:r>
              <a:rPr lang="es-ES" sz="1050" dirty="0" err="1"/>
              <a:t>edadFPHP</a:t>
            </a:r>
            <a:r>
              <a:rPr lang="es-ES" sz="1050" dirty="0"/>
              <a:t>()`, utiliza valores predefinidos para el año de nacimiento y el año actual para calcular la edad de la persona y determinar si es mayor o menor de edad. La segunda función, `</a:t>
            </a:r>
            <a:r>
              <a:rPr lang="es-ES" sz="1050" dirty="0" err="1"/>
              <a:t>edadFExp</a:t>
            </a:r>
            <a:r>
              <a:rPr lang="es-ES" sz="1050" dirty="0"/>
              <a:t>()`, toma el año de nacimiento como parámetro y realiza el mismo cálculo. Luego, se llama a la primera función sin argumentos y se muestra el resultado, y se declara una variable con una fecha de nacimiento específica pero no se utiliza en el código proporcionado.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250670" y="3976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10. Función para saber si la persona es mayor de edad o no</a:t>
            </a:r>
            <a:endParaRPr lang="es-CO" sz="16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80931"/>
              </p:ext>
            </p:extLst>
          </p:nvPr>
        </p:nvGraphicFramePr>
        <p:xfrm>
          <a:off x="1249415" y="1641231"/>
          <a:ext cx="2314400" cy="117613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1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edadFPHP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$nacimiento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añoActual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60559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486D8F39-F1AF-7BBE-1455-DC821B090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88671"/>
              </p:ext>
            </p:extLst>
          </p:nvPr>
        </p:nvGraphicFramePr>
        <p:xfrm>
          <a:off x="1261138" y="2836986"/>
          <a:ext cx="2314400" cy="138603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1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edadFExp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nac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añoact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747623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92022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pNacimiento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74343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2D0FE07-B3B8-B070-F8F2-F6F51C7840B0}"/>
              </a:ext>
            </a:extLst>
          </p:cNvPr>
          <p:cNvSpPr txBox="1"/>
          <p:nvPr/>
        </p:nvSpPr>
        <p:spPr>
          <a:xfrm>
            <a:off x="4138245" y="1611226"/>
            <a:ext cx="52753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edadFPHP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$nacimiento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añoActual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añoActual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$nacimiento;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mayor de edad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menor de edad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edadFExp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pNacimiento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pNacimiento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añoact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añoact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mayor de edad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Edad: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Usted es menor de edad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edadFPHP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$fechaNacimiento1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1985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edadFExp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($fechaNacimiento1)); 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C53E6EBD-91A8-F009-A8CC-A7E3E11DB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109682"/>
              </p:ext>
            </p:extLst>
          </p:nvPr>
        </p:nvGraphicFramePr>
        <p:xfrm>
          <a:off x="1272862" y="4290646"/>
          <a:ext cx="2314400" cy="41030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7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$fechaNacimiento1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2B98137-EEA8-0197-A714-3CC5E032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66" y="3936829"/>
            <a:ext cx="2782258" cy="6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9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999" y="78665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/>
              <a:t>Este código en PHP define una función llamada `may()` que toma tres números como parámetros y devuelve el mayor de los tres. Luego, llama a esta función con valores específicos y muestra el resultado, indicando cuál de los números proporcionados es el mayor.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250670" y="3976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11. Imprimir cuál es el mayor de 3 números </a:t>
            </a:r>
            <a:endParaRPr lang="es-CO" sz="16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70471"/>
              </p:ext>
            </p:extLst>
          </p:nvPr>
        </p:nvGraphicFramePr>
        <p:xfrm>
          <a:off x="1202522" y="1453662"/>
          <a:ext cx="2314400" cy="1805842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1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60559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63907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855080"/>
                  </a:ext>
                </a:extLst>
              </a:tr>
              <a:tr h="20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$pnum3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8641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2D0FE07-B3B8-B070-F8F2-F6F51C7840B0}"/>
              </a:ext>
            </a:extLst>
          </p:cNvPr>
          <p:cNvSpPr txBox="1"/>
          <p:nvPr/>
        </p:nvSpPr>
        <p:spPr>
          <a:xfrm>
            <a:off x="4138245" y="1611226"/>
            <a:ext cx="5275384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($pnum1, $pnum2, $pnum3)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$pnum1;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$pnum2;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$num3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$pnum3;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($num3)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($num3))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Los 3 números digitados son iguales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($num3))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($num1)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($num2)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($num3))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$num3;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numMayor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número mayor es: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numMayor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4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4F398A3C-8E65-D781-ECAE-27A4FFE0D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955921"/>
              </p:ext>
            </p:extLst>
          </p:nvPr>
        </p:nvGraphicFramePr>
        <p:xfrm>
          <a:off x="1272862" y="3505200"/>
          <a:ext cx="2314400" cy="504092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CO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numMayor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35A98AF-F97B-EDAE-702B-48907FFD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96" y="4274141"/>
            <a:ext cx="281979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5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788261" y="669423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define dos funciones: `</a:t>
            </a:r>
            <a:r>
              <a:rPr lang="es-ES" sz="1050" dirty="0" err="1"/>
              <a:t>areacuad</a:t>
            </a:r>
            <a:r>
              <a:rPr lang="es-ES" sz="1050" dirty="0"/>
              <a:t>()`, que calcula el área de un cuadrado dado su lado, y `</a:t>
            </a:r>
            <a:r>
              <a:rPr lang="es-ES" sz="1050" dirty="0" err="1"/>
              <a:t>may</a:t>
            </a:r>
            <a:r>
              <a:rPr lang="es-ES" sz="1050" dirty="0"/>
              <a:t>()`, que determina cuál de tres áreas de cuadrados proporcionadas es la mayor. Luego, calcula las áreas de tres cuadrados con diferentes longitudes de lado y determina cuál tiene el área más grande..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253423" y="421092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12. calcular el área de 3 cuadrados e imprimir cuál tiene el mayor área</a:t>
            </a:r>
            <a:endParaRPr lang="es-CO" sz="14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327969"/>
              </p:ext>
            </p:extLst>
          </p:nvPr>
        </p:nvGraphicFramePr>
        <p:xfrm>
          <a:off x="1050123" y="1312984"/>
          <a:ext cx="2314400" cy="84439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79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areacuad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46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$lado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46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$cuadrado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46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plado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06492"/>
                  </a:ext>
                </a:extLst>
              </a:tr>
            </a:tbl>
          </a:graphicData>
        </a:graphic>
      </p:graphicFrame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4F398A3C-8E65-D781-ECAE-27A4FFE0D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58680"/>
              </p:ext>
            </p:extLst>
          </p:nvPr>
        </p:nvGraphicFramePr>
        <p:xfrm>
          <a:off x="1085294" y="3657603"/>
          <a:ext cx="2314400" cy="78675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5944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$area3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69518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mayorArea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2607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E4AEF95-0B5D-06DF-052E-8A489A2FBB65}"/>
              </a:ext>
            </a:extLst>
          </p:cNvPr>
          <p:cNvSpPr txBox="1"/>
          <p:nvPr/>
        </p:nvSpPr>
        <p:spPr>
          <a:xfrm>
            <a:off x="4193931" y="1247811"/>
            <a:ext cx="515229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areacuad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plado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$lado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plado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$cuadrado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$lado;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$cuadrado;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($pcu1, $pcu2, $pcu3){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$pcu1;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$pcu2;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$cu3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$pcu3;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$cu3)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ERROR: SON IGUALES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$cu3)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$cu1;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$cu3)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$cu3;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areacuad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areacuad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areacuad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mayorArea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($area1,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$area2,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$area3);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cuadrado con el área más grande tiene un área de: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mayorArea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0E7227B-39AF-C073-E93C-CE59781C4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873950"/>
              </p:ext>
            </p:extLst>
          </p:nvPr>
        </p:nvGraphicFramePr>
        <p:xfrm>
          <a:off x="1061846" y="2192213"/>
          <a:ext cx="2314400" cy="144193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90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$cu1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$cu2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$cu3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93032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$pcu1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87812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$pcu2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10039"/>
                  </a:ext>
                </a:extLst>
              </a:tr>
              <a:tr h="170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$pcu3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524324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357EE4FD-F436-0370-3FD9-A6891DE9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3" y="4547426"/>
            <a:ext cx="341834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4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198569" y="95077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calcula el promedio de edades de tres personas y determina si cada una es mayor o menor de edad, basado en su año de nacimiento y el año actual.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29269" y="632107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13. Calcular 3 edades, su promedio y si es mayor de edad o no</a:t>
            </a:r>
            <a:endParaRPr lang="es-CO" sz="14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74812"/>
              </p:ext>
            </p:extLst>
          </p:nvPr>
        </p:nvGraphicFramePr>
        <p:xfrm>
          <a:off x="1061846" y="2039815"/>
          <a:ext cx="2314400" cy="1195752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17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eda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1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fecNa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8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fecAc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8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04951"/>
                  </a:ext>
                </a:extLst>
              </a:tr>
              <a:tr h="18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pfecNa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1920"/>
                  </a:ext>
                </a:extLst>
              </a:tr>
            </a:tbl>
          </a:graphicData>
        </a:graphic>
      </p:graphicFrame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4F398A3C-8E65-D781-ECAE-27A4FFE0D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176705"/>
              </p:ext>
            </p:extLst>
          </p:nvPr>
        </p:nvGraphicFramePr>
        <p:xfrm>
          <a:off x="5962094" y="2623039"/>
          <a:ext cx="2314400" cy="114006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5944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69518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prom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260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0E7227B-39AF-C073-E93C-CE59781C4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40472"/>
              </p:ext>
            </p:extLst>
          </p:nvPr>
        </p:nvGraphicFramePr>
        <p:xfrm>
          <a:off x="3488522" y="2180493"/>
          <a:ext cx="2314400" cy="192740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97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pro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$edad3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93032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prom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7855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$pedad1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53027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$pedad2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544908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$pedad3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63662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E8169522-814D-500F-8C68-70641573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647819"/>
              </p:ext>
            </p:extLst>
          </p:nvPr>
        </p:nvGraphicFramePr>
        <p:xfrm>
          <a:off x="1073569" y="3341075"/>
          <a:ext cx="2314400" cy="85578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ed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ped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12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276869" y="362476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13. Calcular 3 edades, su promedio y si es mayor de edad o no</a:t>
            </a:r>
            <a:endParaRPr lang="es-CO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C45DB4-F6F6-E1C9-6CCF-19207AFB788F}"/>
              </a:ext>
            </a:extLst>
          </p:cNvPr>
          <p:cNvSpPr txBox="1"/>
          <p:nvPr/>
        </p:nvSpPr>
        <p:spPr>
          <a:xfrm>
            <a:off x="934916" y="743718"/>
            <a:ext cx="515229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pfecNa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fecNa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pfecNa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fecAc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fecAc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fecNa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$edad;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($peda1, $peda2, $peda3){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$peda1;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$peda2;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$eda3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$peda3;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($eda1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$eda3)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intval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mayor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 menor de edad.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eda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1995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$edad2,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$edad3);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las edades es: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primera persona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($edad1));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segunda persona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($edad2));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tercera persona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($edad3));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2A2BAC-24D9-29FD-1C9B-B8EDB9B7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57" y="2004172"/>
            <a:ext cx="425826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2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198569" y="95077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calcula el sueldo total de un empleado después de aplicar descuentos por salud, pensión, ARL y retención en la fuente, así como el subsidio de transporte si corresponde, basado en su salario bruto.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29269" y="632107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14.Calcular el sueldo de una persona</a:t>
            </a:r>
            <a:endParaRPr lang="es-CO" sz="14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26560"/>
              </p:ext>
            </p:extLst>
          </p:nvPr>
        </p:nvGraphicFramePr>
        <p:xfrm>
          <a:off x="874276" y="1735016"/>
          <a:ext cx="2314400" cy="110406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68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183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$valDia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18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diaTra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18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04951"/>
                  </a:ext>
                </a:extLst>
              </a:tr>
              <a:tr h="121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pvalDia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1920"/>
                  </a:ext>
                </a:extLst>
              </a:tr>
              <a:tr h="118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pdiaTra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67537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0E7227B-39AF-C073-E93C-CE59781C4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2909"/>
              </p:ext>
            </p:extLst>
          </p:nvPr>
        </p:nvGraphicFramePr>
        <p:xfrm>
          <a:off x="3441629" y="2614246"/>
          <a:ext cx="2033049" cy="239135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5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81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des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93032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7855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desc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53027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pnumTre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544908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63662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$pen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633676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92986"/>
                  </a:ext>
                </a:extLst>
              </a:tr>
              <a:tr h="191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10439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E8169522-814D-500F-8C68-70641573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730098"/>
              </p:ext>
            </p:extLst>
          </p:nvPr>
        </p:nvGraphicFramePr>
        <p:xfrm>
          <a:off x="862554" y="2930767"/>
          <a:ext cx="2314400" cy="80853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3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sal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34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34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salu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34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</a:tbl>
          </a:graphicData>
        </a:graphic>
      </p:graphicFrame>
      <p:graphicFrame>
        <p:nvGraphicFramePr>
          <p:cNvPr id="4" name="Google Shape;188;p28">
            <a:extLst>
              <a:ext uri="{FF2B5EF4-FFF2-40B4-BE49-F238E27FC236}">
                <a16:creationId xmlns:a16="http://schemas.microsoft.com/office/drawing/2014/main" id="{EEFE27F8-F679-9296-4580-D2BE46742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796550"/>
              </p:ext>
            </p:extLst>
          </p:nvPr>
        </p:nvGraphicFramePr>
        <p:xfrm>
          <a:off x="874278" y="3809998"/>
          <a:ext cx="2314400" cy="76432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7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pen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049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0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pens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0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</a:tbl>
          </a:graphicData>
        </a:graphic>
      </p:graphicFrame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32BDFBE1-EA7F-7E33-B3AF-B4291AAE9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030061"/>
              </p:ext>
            </p:extLst>
          </p:nvPr>
        </p:nvGraphicFramePr>
        <p:xfrm>
          <a:off x="3394739" y="1781906"/>
          <a:ext cx="2185445" cy="7620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34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</a:tbl>
          </a:graphicData>
        </a:graphic>
      </p:graphicFrame>
      <p:graphicFrame>
        <p:nvGraphicFramePr>
          <p:cNvPr id="6" name="Google Shape;188;p28">
            <a:extLst>
              <a:ext uri="{FF2B5EF4-FFF2-40B4-BE49-F238E27FC236}">
                <a16:creationId xmlns:a16="http://schemas.microsoft.com/office/drawing/2014/main" id="{B345FCB9-945D-7B77-C921-81496049B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921459"/>
              </p:ext>
            </p:extLst>
          </p:nvPr>
        </p:nvGraphicFramePr>
        <p:xfrm>
          <a:off x="5751078" y="1770183"/>
          <a:ext cx="2033045" cy="1641231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5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35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tot</a:t>
                      </a:r>
                      <a:endParaRPr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9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$des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subTrans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to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677997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63476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pdes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992286"/>
                  </a:ext>
                </a:extLst>
              </a:tr>
              <a:tr h="182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9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psubTrans</a:t>
                      </a:r>
                      <a:endParaRPr lang="es-ES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9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141185"/>
                  </a:ext>
                </a:extLst>
              </a:tr>
            </a:tbl>
          </a:graphicData>
        </a:graphic>
      </p:graphicFrame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6F22FE6A-A385-570C-9463-BECF3E927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336714"/>
              </p:ext>
            </p:extLst>
          </p:nvPr>
        </p:nvGraphicFramePr>
        <p:xfrm>
          <a:off x="5727632" y="3481751"/>
          <a:ext cx="2056492" cy="7620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SubTra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subTran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</a:tbl>
          </a:graphicData>
        </a:graphic>
      </p:graphicFrame>
      <p:graphicFrame>
        <p:nvGraphicFramePr>
          <p:cNvPr id="9" name="Google Shape;188;p28">
            <a:extLst>
              <a:ext uri="{FF2B5EF4-FFF2-40B4-BE49-F238E27FC236}">
                <a16:creationId xmlns:a16="http://schemas.microsoft.com/office/drawing/2014/main" id="{71092031-F8C5-498C-5C7F-74379CEA9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151097"/>
              </p:ext>
            </p:extLst>
          </p:nvPr>
        </p:nvGraphicFramePr>
        <p:xfrm>
          <a:off x="5715910" y="4290644"/>
          <a:ext cx="2150276" cy="76200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32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rete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ret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3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psuel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8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92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17546" y="456261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14.Calcular el sueldo de una persona</a:t>
            </a:r>
            <a:endParaRPr lang="es-CO" sz="1400" dirty="0"/>
          </a:p>
        </p:txBody>
      </p:sp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4F398A3C-8E65-D781-ECAE-27A4FFE0D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637898"/>
              </p:ext>
            </p:extLst>
          </p:nvPr>
        </p:nvGraphicFramePr>
        <p:xfrm>
          <a:off x="5610400" y="1005255"/>
          <a:ext cx="2314400" cy="1776111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$sueldo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$salud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5944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pension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69518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arL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2607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descuentoTotal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46635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subsidioTransporte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30782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sueldoTotal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9585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66C49C3B-F439-C048-6CDE-2A1C0D2435FC}"/>
              </a:ext>
            </a:extLst>
          </p:cNvPr>
          <p:cNvSpPr txBox="1"/>
          <p:nvPr/>
        </p:nvSpPr>
        <p:spPr>
          <a:xfrm>
            <a:off x="594946" y="656203"/>
            <a:ext cx="51522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pvalDia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pdiaTra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pvalDia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diaTra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pdiaTra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valDia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diaTra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0.012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pen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0.016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ppen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$salud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$pen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ppen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$pen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$salud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pdes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psubTrans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$des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pdes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psubTrans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$des;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166531-1032-32A2-91D0-CFFD2154FFA5}"/>
              </a:ext>
            </a:extLst>
          </p:cNvPr>
          <p:cNvSpPr txBox="1"/>
          <p:nvPr/>
        </p:nvSpPr>
        <p:spPr>
          <a:xfrm>
            <a:off x="2693377" y="782719"/>
            <a:ext cx="515229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subTra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1300000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114000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rete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1300000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5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$sueldo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$salud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pen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descuentoTotal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des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($salud,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rete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($sueldo));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subsidioTransporte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subTra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sueldoTotal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($sueldo,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descuentoTotal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5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subsidioTransporte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Sueldo: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Descuento por salud: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$salud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Descuento por pensión: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Descuento por ARL: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Descuento total: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descuentoTotal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Subsidio de transporte: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subsidioTransporte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5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5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Sueldo total: 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sueldoTotal</a:t>
            </a:r>
            <a:r>
              <a:rPr lang="es-CO" sz="5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5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B28DE42-1D12-536A-A553-97DCFDAD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04" y="2992002"/>
            <a:ext cx="2020628" cy="17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82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198569" y="95077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calcula la suma de tres notas, luego evalúa esa suma para determinar si la nota final es superior, buena, media o mala, y finalmente muestra la suma de las notas y la evaluación de la nota final.</a:t>
            </a:r>
            <a:endParaRPr lang="en-US" sz="1050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29269" y="632107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15.Calcular la nota de una persona </a:t>
            </a:r>
            <a:endParaRPr lang="es-CO" sz="1400" dirty="0"/>
          </a:p>
        </p:txBody>
      </p:sp>
      <p:graphicFrame>
        <p:nvGraphicFramePr>
          <p:cNvPr id="12" name="Google Shape;188;p28">
            <a:extLst>
              <a:ext uri="{FF2B5EF4-FFF2-40B4-BE49-F238E27FC236}">
                <a16:creationId xmlns:a16="http://schemas.microsoft.com/office/drawing/2014/main" id="{2B69E6CA-768B-6BC4-0A05-037FBBDFA5CA}"/>
              </a:ext>
            </a:extLst>
          </p:cNvPr>
          <p:cNvGraphicFramePr/>
          <p:nvPr/>
        </p:nvGraphicFramePr>
        <p:xfrm>
          <a:off x="1085292" y="1688122"/>
          <a:ext cx="2314400" cy="147054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988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pornot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27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not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2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porce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2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rnot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04951"/>
                  </a:ext>
                </a:extLst>
              </a:tr>
              <a:tr h="197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pnot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1920"/>
                  </a:ext>
                </a:extLst>
              </a:tr>
              <a:tr h="192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pporce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67537"/>
                  </a:ext>
                </a:extLst>
              </a:tr>
            </a:tbl>
          </a:graphicData>
        </a:graphic>
      </p:graphicFrame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4F398A3C-8E65-D781-ECAE-27A4FFE0DB63}"/>
              </a:ext>
            </a:extLst>
          </p:cNvPr>
          <p:cNvGraphicFramePr/>
          <p:nvPr/>
        </p:nvGraphicFramePr>
        <p:xfrm>
          <a:off x="5962094" y="2623039"/>
          <a:ext cx="2314400" cy="1140069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5944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69518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sumaNotas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260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0E7227B-39AF-C073-E93C-CE59781C474D}"/>
              </a:ext>
            </a:extLst>
          </p:cNvPr>
          <p:cNvGraphicFramePr/>
          <p:nvPr/>
        </p:nvGraphicFramePr>
        <p:xfrm>
          <a:off x="3547137" y="1793632"/>
          <a:ext cx="2314400" cy="192740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97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suma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numUno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numDos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numTre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93032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pnumUno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7855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pnumDos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53027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kumimoji="0" lang="es-E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pnumTre</a:t>
                      </a:r>
                      <a:endParaRPr kumimoji="0" lang="es-E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B8FFFF"/>
                        </a:solidFill>
                        <a:effectLst/>
                        <a:uLnTx/>
                        <a:uFillTx/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544908"/>
                  </a:ext>
                </a:extLst>
              </a:tr>
              <a:tr h="203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B8FFFF"/>
                          </a:solidFill>
                          <a:effectLst/>
                          <a:uLnTx/>
                          <a:uFillTx/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63662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E8169522-814D-500F-8C68-70641573E74E}"/>
              </a:ext>
            </a:extLst>
          </p:cNvPr>
          <p:cNvGraphicFramePr/>
          <p:nvPr/>
        </p:nvGraphicFramePr>
        <p:xfrm>
          <a:off x="1073569" y="3341075"/>
          <a:ext cx="2314400" cy="85578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may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psuma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761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429269" y="632107"/>
            <a:ext cx="78589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400" dirty="0"/>
              <a:t>15.Calcular la nota de una persona </a:t>
            </a:r>
            <a:endParaRPr lang="es-CO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A40596-0FB8-1877-6183-20C093265674}"/>
              </a:ext>
            </a:extLst>
          </p:cNvPr>
          <p:cNvSpPr txBox="1"/>
          <p:nvPr/>
        </p:nvSpPr>
        <p:spPr>
          <a:xfrm>
            <a:off x="770793" y="716497"/>
            <a:ext cx="51522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pornot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pporc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pporc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porce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rnot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pnumUno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pnumTre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numUno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pnumUno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numTre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pnumTre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$sumar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numUno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numDos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numTre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$sumar;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 nota final es superior.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 nota final es buena.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$suma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 nota final es media.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 nota final es mala.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$nota1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sumaNotas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($nota1,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de las notas es: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sumaNotas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sumaNotas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B01C9E-C5A2-9B51-B19C-5B7B76E5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21" y="2359213"/>
            <a:ext cx="2704107" cy="9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780554" y="656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100" dirty="0"/>
              <a:t>4. IMPRIMIR EL PORCENTAJE DE UN NÚMERO.</a:t>
            </a:r>
            <a:endParaRPr lang="es-CO" sz="10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68919" y="1376524"/>
            <a:ext cx="407377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PorcentajeDeUnNumero.php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&gt;Porcentaje De Un Numero&lt;/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-2756596" y="34925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614994" y="3720859"/>
            <a:ext cx="6553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ES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 </a:t>
            </a:r>
            <a:r>
              <a:rPr lang="es-ES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 </a:t>
            </a:r>
            <a:r>
              <a:rPr lang="es-ES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Porcentaje Del Numero</a:t>
            </a:r>
            <a:r>
              <a:rPr lang="es-ES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$numero,</a:t>
            </a:r>
            <a:r>
              <a:rPr lang="es-ES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Es:</a:t>
            </a:r>
            <a:r>
              <a:rPr lang="es-ES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$porcentaje);</a:t>
            </a:r>
          </a:p>
          <a:p>
            <a:b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62C064DD-A8C6-37D4-6F13-80825B6F6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184698"/>
              </p:ext>
            </p:extLst>
          </p:nvPr>
        </p:nvGraphicFramePr>
        <p:xfrm>
          <a:off x="4975010" y="2591123"/>
          <a:ext cx="3324462" cy="10845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</a:tbl>
          </a:graphicData>
        </a:graphic>
      </p:graphicFrame>
      <p:sp>
        <p:nvSpPr>
          <p:cNvPr id="6" name="Google Shape;192;p28">
            <a:extLst>
              <a:ext uri="{FF2B5EF4-FFF2-40B4-BE49-F238E27FC236}">
                <a16:creationId xmlns:a16="http://schemas.microsoft.com/office/drawing/2014/main" id="{4F8907D1-D42D-29DF-D6B1-4F69B021AB10}"/>
              </a:ext>
            </a:extLst>
          </p:cNvPr>
          <p:cNvSpPr txBox="1">
            <a:spLocks/>
          </p:cNvSpPr>
          <p:nvPr/>
        </p:nvSpPr>
        <p:spPr>
          <a:xfrm>
            <a:off x="4948546" y="951246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calcula el porcentaje de un número dado. Inicialmente, se asigna el valor 25 a la variable $numero. Luego, se calcula el porcentaje dividiendo este número entre 100 y se guarda en la variable $porcentaje. Posteriormente, se utiliza la función </a:t>
            </a:r>
            <a:r>
              <a:rPr lang="es-ES" dirty="0" err="1"/>
              <a:t>var_dump</a:t>
            </a:r>
            <a:r>
              <a:rPr lang="es-ES" dirty="0"/>
              <a:t>() para mostrar un mensaje que indica el valor original del número seguido del cálculo del porcentaje obtenido.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58E1C25-9A86-B720-5479-CB49A860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00" y="3980135"/>
            <a:ext cx="5154123" cy="3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530" y="107316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genera una cadena de números consecutivos hasta un número dado y los devuelve como resultado.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496855" y="5617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16. contar el número que ingrese el usuario WHILE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5433647" y="1583563"/>
            <a:ext cx="59670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CO" sz="12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2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$res;</a:t>
            </a:r>
          </a:p>
          <a:p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2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br>
              <a:rPr lang="es-CO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027416"/>
              </p:ext>
            </p:extLst>
          </p:nvPr>
        </p:nvGraphicFramePr>
        <p:xfrm>
          <a:off x="1143908" y="1875690"/>
          <a:ext cx="2314400" cy="123829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cont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28662"/>
              </p:ext>
            </p:extLst>
          </p:nvPr>
        </p:nvGraphicFramePr>
        <p:xfrm>
          <a:off x="1155632" y="3138855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C5B81FF-D21F-1175-C3C1-7D1AE18B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79" y="4168632"/>
            <a:ext cx="2859451" cy="3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4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1010530" y="1073166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calcula el factorial de un número dado y muestra el resultado..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-578917" y="5734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17. factorial del número que sea ingresado WHILE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4812324" y="1595286"/>
            <a:ext cx="5967046" cy="363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intval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($con)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($con);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factorial de 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5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606569"/>
              </p:ext>
            </p:extLst>
          </p:nvPr>
        </p:nvGraphicFramePr>
        <p:xfrm>
          <a:off x="1143908" y="1875690"/>
          <a:ext cx="2314400" cy="123829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fact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fac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/>
        </p:nvGraphicFramePr>
        <p:xfrm>
          <a:off x="1155632" y="3138855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D3704EC-3124-B5C3-1853-F4A12116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49" y="4025759"/>
            <a:ext cx="3468005" cy="3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73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1576" y="944212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genera la tabla de multiplicar de un número dado hasta el 10 y devuelve el resultado como una cadena de texto.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89299" y="55004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18.tabla de multiplicar hasta 10 del número ingresado WHILE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4319955" y="1900086"/>
            <a:ext cx="596704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$multi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$multi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$multi;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9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 de multiplicar del 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hasta el 10: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9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r>
              <a:rPr lang="es-CO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9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629120"/>
              </p:ext>
            </p:extLst>
          </p:nvPr>
        </p:nvGraphicFramePr>
        <p:xfrm>
          <a:off x="1120462" y="1582614"/>
          <a:ext cx="2314400" cy="14295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$multi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83393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031638"/>
              </p:ext>
            </p:extLst>
          </p:nvPr>
        </p:nvGraphicFramePr>
        <p:xfrm>
          <a:off x="1120463" y="3068517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5F9E6CF-20BA-B8D6-8177-5B2EBB70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27" y="3691173"/>
            <a:ext cx="2081482" cy="12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74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1576" y="944212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genera la tabla de multiplicar de un número dado hasta el 10 y muestra si cada producto es par o impar.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19. tabla de multiplicar hasta 10 y decir si el resultado es par o impar WHILE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51032" y="1527125"/>
            <a:ext cx="5967046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$multi;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 de multiplicar del 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hasta el 10 y su paridad: 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/>
        </p:nvGraphicFramePr>
        <p:xfrm>
          <a:off x="1120462" y="1582614"/>
          <a:ext cx="2314400" cy="14295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$multi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83393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/>
        </p:nvGraphicFramePr>
        <p:xfrm>
          <a:off x="1120463" y="3068517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3379907-28E2-607B-9D55-DB7934AD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47" y="3641533"/>
            <a:ext cx="2795914" cy="13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0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1576" y="944212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/>
              <a:t>Este código en PHP cuenta desde 1 hasta un número dado y devuelve los resultados como una cadena de texto con formato HTML para visualización en un navegador.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20.Contar hasta el número ingresado FOR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51032" y="1527125"/>
            <a:ext cx="596704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Contando hasta 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836536"/>
              </p:ext>
            </p:extLst>
          </p:nvPr>
        </p:nvGraphicFramePr>
        <p:xfrm>
          <a:off x="1120462" y="1582614"/>
          <a:ext cx="2314400" cy="123829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cont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720446"/>
              </p:ext>
            </p:extLst>
          </p:nvPr>
        </p:nvGraphicFramePr>
        <p:xfrm>
          <a:off x="1143909" y="2916117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39AA324C-24F3-C501-E16E-C8615A47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18" y="3563815"/>
            <a:ext cx="2099751" cy="14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0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881576" y="944212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calcula el factorial de un número dado utilizando un bucle </a:t>
            </a:r>
            <a:r>
              <a:rPr lang="es-ES" dirty="0" err="1"/>
              <a:t>for</a:t>
            </a:r>
            <a:r>
              <a:rPr lang="es-ES" dirty="0"/>
              <a:t> y luego muestra el resultado.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21. Factorial del número ingresado FOR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51032" y="1527125"/>
            <a:ext cx="59670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floatval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($con);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11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factorial de 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es: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($numero);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74755"/>
              </p:ext>
            </p:extLst>
          </p:nvPr>
        </p:nvGraphicFramePr>
        <p:xfrm>
          <a:off x="1120462" y="1582614"/>
          <a:ext cx="2314400" cy="123829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fact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fac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/>
        </p:nvGraphicFramePr>
        <p:xfrm>
          <a:off x="1143909" y="2916117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941301CE-28E9-B36D-629E-8A3855E2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8" y="3826467"/>
            <a:ext cx="2873037" cy="4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05023" y="8504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genera la tabla de multiplicar de un número dado hasta el 10 y devuelve el resultado como una cadena de texto con formato HTML.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22. tabla de multiplicar hasta 10 del número ingresado FOR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51032" y="1527125"/>
            <a:ext cx="5967046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$multi  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($con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$con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$multi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$res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$multi;</a:t>
            </a:r>
          </a:p>
          <a:p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11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 de multiplicar del 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hasta el 10: &lt;</a:t>
            </a:r>
            <a:r>
              <a:rPr lang="es-CO" sz="11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1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1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1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($numero));</a:t>
            </a: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59A84239-07E5-1CD4-79A2-B8EB36BD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31592"/>
              </p:ext>
            </p:extLst>
          </p:nvPr>
        </p:nvGraphicFramePr>
        <p:xfrm>
          <a:off x="1120462" y="1582614"/>
          <a:ext cx="2314400" cy="14295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26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$multi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cont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246370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pnum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8870"/>
                  </a:ext>
                </a:extLst>
              </a:tr>
            </a:tbl>
          </a:graphicData>
        </a:graphic>
      </p:graphicFrame>
      <p:graphicFrame>
        <p:nvGraphicFramePr>
          <p:cNvPr id="7" name="Google Shape;188;p28">
            <a:extLst>
              <a:ext uri="{FF2B5EF4-FFF2-40B4-BE49-F238E27FC236}">
                <a16:creationId xmlns:a16="http://schemas.microsoft.com/office/drawing/2014/main" id="{DEEFB425-C074-D22C-0A46-884C34140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004766"/>
              </p:ext>
            </p:extLst>
          </p:nvPr>
        </p:nvGraphicFramePr>
        <p:xfrm>
          <a:off x="1132186" y="3045071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713D45DF-A03E-2B1B-55EB-CBB86EFE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5" y="3627989"/>
            <a:ext cx="2749370" cy="13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Este código en PHP genera la tabla de multiplicar de un número dado hasta el 10 y muestra si cada resultado es par o impar.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23. tabla de multiplicar hasta 10 del número ingresado e imprimir los pares e impares FOR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51032" y="1527125"/>
            <a:ext cx="5967046" cy="453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$output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($i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$i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$i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$i;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$output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par. &lt;</a:t>
            </a:r>
            <a:r>
              <a:rPr lang="es-CO" sz="105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$output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Es impar. &lt;</a:t>
            </a:r>
            <a:r>
              <a:rPr lang="es-CO" sz="105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$output;</a:t>
            </a:r>
          </a:p>
          <a:p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CO" sz="105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 de multiplicar del 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hasta el 10 y su paridad: &lt;</a:t>
            </a:r>
            <a:r>
              <a:rPr lang="es-CO" sz="105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5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5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($numero);</a:t>
            </a: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110010"/>
              </p:ext>
            </p:extLst>
          </p:nvPr>
        </p:nvGraphicFramePr>
        <p:xfrm>
          <a:off x="1120462" y="1582613"/>
          <a:ext cx="2314400" cy="1350573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98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085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num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0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$output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0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20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result</a:t>
                      </a:r>
                      <a:endParaRPr lang="es-ES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83393"/>
                  </a:ext>
                </a:extLst>
              </a:tr>
            </a:tbl>
          </a:graphicData>
        </a:graphic>
      </p:graphicFrame>
      <p:graphicFrame>
        <p:nvGraphicFramePr>
          <p:cNvPr id="9" name="Google Shape;188;p28">
            <a:extLst>
              <a:ext uri="{FF2B5EF4-FFF2-40B4-BE49-F238E27FC236}">
                <a16:creationId xmlns:a16="http://schemas.microsoft.com/office/drawing/2014/main" id="{4863C2F2-390C-4204-A91A-C93D40E8C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116775"/>
              </p:ext>
            </p:extLst>
          </p:nvPr>
        </p:nvGraphicFramePr>
        <p:xfrm>
          <a:off x="1132185" y="2974733"/>
          <a:ext cx="2314400" cy="504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4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$numero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28F710BC-AD65-E669-225E-A6B99CA4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08" y="3610708"/>
            <a:ext cx="2406846" cy="12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6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genera tablas de multiplicar para cada número del 1 al primer parámetro y muestra si cada resultado es par o impar, además de contar cuántos números son pares e impares en total.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FUNCIONES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24. tablas de multiplicar que desee el usuario hasta donde el usuario indique WHILE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3839309" y="1292664"/>
            <a:ext cx="5967046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($pnum1, $pnum2){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$pnum1;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$num2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$pnum2;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$con1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$par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$imp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$res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$num1){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$con1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$con1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  TABLA DEL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$con1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($con2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$num2){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$con2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$con2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$con1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$con2;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$con1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$con2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$multi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($multi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$par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$par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Buzz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$imp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$imp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$res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 err="1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Bass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$res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 Hay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pares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Hay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impares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8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dirty="0">
                <a:solidFill>
                  <a:srgbClr val="BD93F9"/>
                </a:solidFill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572813"/>
              </p:ext>
            </p:extLst>
          </p:nvPr>
        </p:nvGraphicFramePr>
        <p:xfrm>
          <a:off x="721878" y="1606058"/>
          <a:ext cx="1470337" cy="2883882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90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0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FUNCION: </a:t>
                      </a:r>
                      <a:r>
                        <a:rPr lang="es-ES" sz="1000" b="1" dirty="0" err="1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mult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73888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$num1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1979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6571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0573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$par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83393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$imp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55519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$multi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013093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13764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$con2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321103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$pnum1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196924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$pnum2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437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C12A447-B051-9782-9B32-24D2228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38" y="1652954"/>
            <a:ext cx="1377627" cy="28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90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recorre un array de números e imprime cada número seguido de dos saltos de línea en cada iteración del bucle.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1.Imprimir una lista de </a:t>
            </a:r>
            <a:r>
              <a:rPr lang="es-ES" sz="1600" dirty="0" err="1"/>
              <a:t>numeros</a:t>
            </a:r>
            <a:r>
              <a:rPr lang="es-ES" sz="1600" dirty="0"/>
              <a:t>.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78E430-6DA0-20E5-A3FF-64DC31E5DE4F}"/>
              </a:ext>
            </a:extLst>
          </p:cNvPr>
          <p:cNvSpPr txBox="1"/>
          <p:nvPr/>
        </p:nvSpPr>
        <p:spPr>
          <a:xfrm>
            <a:off x="4484078" y="1679526"/>
            <a:ext cx="5967046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primerNumero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segundoNumero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tercerNumero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$cantidad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$cantidad; 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s-CO" sz="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795913"/>
              </p:ext>
            </p:extLst>
          </p:nvPr>
        </p:nvGraphicFramePr>
        <p:xfrm>
          <a:off x="1003232" y="1617781"/>
          <a:ext cx="3111568" cy="170712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91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primerNumero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$segNumero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terNumero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$cantidad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778029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iteracion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 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41681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BA0859A-4066-07B1-F18D-CB4CC349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43" y="3571162"/>
            <a:ext cx="1085588" cy="13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7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097546" y="5711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050"/>
              <a:t>5. IMPRIMIR EL PROMEDIO DE 3 NOTAS</a:t>
            </a:r>
            <a:endParaRPr lang="es-CO" sz="10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68919" y="1376524"/>
            <a:ext cx="4073770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PromedioDeTresNotas.php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&gt;Promedio De Tres Notas&lt;/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4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-2979334" y="30822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578418" y="3342907"/>
            <a:ext cx="65532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$nota1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$nota1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$nota2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$nota3;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$suma 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Promedio De Las 3 Notas Es:</a:t>
            </a:r>
            <a:r>
              <a:rPr lang="es-ES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$promedio);</a:t>
            </a:r>
          </a:p>
          <a:p>
            <a:br>
              <a:rPr lang="es-E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Google Shape;188;p28">
            <a:extLst>
              <a:ext uri="{FF2B5EF4-FFF2-40B4-BE49-F238E27FC236}">
                <a16:creationId xmlns:a16="http://schemas.microsoft.com/office/drawing/2014/main" id="{62C064DD-A8C6-37D4-6F13-80825B6F6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176580"/>
              </p:ext>
            </p:extLst>
          </p:nvPr>
        </p:nvGraphicFramePr>
        <p:xfrm>
          <a:off x="4914050" y="2103443"/>
          <a:ext cx="3324462" cy="216915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04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24711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$suma 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2632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$promedio 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FLOAT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46145"/>
                  </a:ext>
                </a:extLst>
              </a:tr>
            </a:tbl>
          </a:graphicData>
        </a:graphic>
      </p:graphicFrame>
      <p:sp>
        <p:nvSpPr>
          <p:cNvPr id="6" name="Google Shape;192;p28">
            <a:extLst>
              <a:ext uri="{FF2B5EF4-FFF2-40B4-BE49-F238E27FC236}">
                <a16:creationId xmlns:a16="http://schemas.microsoft.com/office/drawing/2014/main" id="{4F8907D1-D42D-29DF-D6B1-4F69B021AB10}"/>
              </a:ext>
            </a:extLst>
          </p:cNvPr>
          <p:cNvSpPr txBox="1">
            <a:spLocks/>
          </p:cNvSpPr>
          <p:nvPr/>
        </p:nvSpPr>
        <p:spPr>
          <a:xfrm>
            <a:off x="4924162" y="524526"/>
            <a:ext cx="3425952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sz="1050" dirty="0"/>
              <a:t>Este código en PHP calcula el promedio de tres notas. Primero, se definen las variables $nota1, $nota2 y $nota3, que representan las calificaciones de tres asignaturas. Luego, se suman estas calificaciones y se almacena el resultado en la variable $suma. A continuación, se calcula el promedio dividiendo la suma de las calificaciones entre 3 y se guarda en la variable $promedio. Finalmente, se utiliza la función </a:t>
            </a:r>
            <a:r>
              <a:rPr lang="es-ES" sz="1050" dirty="0" err="1"/>
              <a:t>var_dump</a:t>
            </a:r>
            <a:r>
              <a:rPr lang="es-ES" sz="1050" dirty="0"/>
              <a:t>() para mostrar en la salida el mensaje</a:t>
            </a:r>
            <a:endParaRPr lang="en-US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410D94-E876-7ACE-9C2A-B233FA6C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07" y="4559396"/>
            <a:ext cx="471846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6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genera un array de números del 1 al 10, luego separa esos números en dos </a:t>
            </a:r>
            <a:r>
              <a:rPr lang="es-ES" dirty="0" err="1"/>
              <a:t>arrays</a:t>
            </a:r>
            <a:r>
              <a:rPr lang="es-ES" dirty="0"/>
              <a:t>, uno para los pares y otro para los impares, y finalmente muestra los tres </a:t>
            </a:r>
            <a:r>
              <a:rPr lang="es-ES" dirty="0" err="1"/>
              <a:t>arrays</a:t>
            </a:r>
            <a:r>
              <a:rPr lang="es-ES" dirty="0"/>
              <a:t> por pantalla.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2. Contar del 1 al 10 y decir cuales son los pares e impares.</a:t>
            </a:r>
            <a:endParaRPr lang="es-CO" sz="1600" dirty="0"/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957397"/>
              </p:ext>
            </p:extLst>
          </p:nvPr>
        </p:nvGraphicFramePr>
        <p:xfrm>
          <a:off x="1003232" y="1617781"/>
          <a:ext cx="3111568" cy="142248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91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$números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$pares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%impares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311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$longitud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986137B-DA07-C76A-836F-D40BCCE19DF3}"/>
              </a:ext>
            </a:extLst>
          </p:cNvPr>
          <p:cNvSpPr txBox="1"/>
          <p:nvPr/>
        </p:nvSpPr>
        <p:spPr>
          <a:xfrm>
            <a:off x="4404946" y="1440066"/>
            <a:ext cx="4152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$pares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$impares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($longitud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$longitud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$longitud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$longitud;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($longitud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$pares[]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$longitud;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} </a:t>
            </a:r>
            <a:r>
              <a:rPr lang="es-CO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$impares[]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$longitud; 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Los números del 1 al 10: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Números pares: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$pares)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Números impares: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$impares)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0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0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ACC524-DD50-38C7-C5E1-17C2ECE3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0" y="3420489"/>
            <a:ext cx="349344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genera matrices de 5x5 para las tablas de multiplicar del 5 y del 9, identifica los números pares e impares en cada matriz, calcula la suma de los pares e impares por separado, y finalmente muestra las matrices, los pares, los impares y las sumas respectivas por pantalla.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3. Matriz para imprimir la tabla del 5 decir cuales son los pares e impares y la suma de los pares e impares.</a:t>
            </a:r>
            <a:endParaRPr lang="es-CO" sz="1600" dirty="0"/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80581"/>
              </p:ext>
            </p:extLst>
          </p:nvPr>
        </p:nvGraphicFramePr>
        <p:xfrm>
          <a:off x="1190801" y="1770182"/>
          <a:ext cx="3416368" cy="300735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10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$tabla5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$paresTabla5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$imparesTabla5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$contador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$sumaParesTabla5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1307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$sumaImparesTabla5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31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562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$columna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24868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0421022E-4654-55EB-F424-8B4734BF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726171"/>
              </p:ext>
            </p:extLst>
          </p:nvPr>
        </p:nvGraphicFramePr>
        <p:xfrm>
          <a:off x="4731170" y="1758459"/>
          <a:ext cx="3416368" cy="300735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10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$tabla9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$paresTabla9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$imparesTabla9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$multiplicador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$sumaParesTabla9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1307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$sumaImparesTabla9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31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562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$columna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114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24467" y="421093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3. Matriz para imprimir la tabla del 5 y 9 decir cuales son los pares e impares y la suma de los pares e impares.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5D1413-55DD-1725-4C73-68F9AA8BC314}"/>
              </a:ext>
            </a:extLst>
          </p:cNvPr>
          <p:cNvSpPr txBox="1"/>
          <p:nvPr/>
        </p:nvSpPr>
        <p:spPr>
          <a:xfrm>
            <a:off x="571500" y="1110653"/>
            <a:ext cx="515229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$imparesTabla5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$contador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$sumaParesTabla5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$sumaImparesTabla5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$tabla5[$fila]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$tabla5[$fila][$columna]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$contador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$contador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($tabla5[$fila][$columna]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$paresTabla5[]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$tabla5[$fila][$columna];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s-ES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$imparesTabla5[]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$tabla5[$fila][$columna];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$sumaParesTabla5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array_sum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($paresTabla5);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$sumaImparesTabla5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array_sum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($imparesTabla5);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5: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($tabla5)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Pares de la tabla del 5: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$paresTabla5)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Impares de la tabla del 5: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$imparesTabla5)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pares de la tabla del 5 es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$sumaParesTabla5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impares de la tabla del 5 es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$sumaImparesTabla5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600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// tabla del 9</a:t>
            </a:r>
            <a:endParaRPr lang="es-E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$tabla9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$paresTabla9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$imparesTabla9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$multiplicador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$sumaParesTabla9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$sumaImparesTabla9 </a:t>
            </a:r>
            <a:r>
              <a:rPr lang="es-ES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78D8EA-364C-AEBD-E4E1-2A2868E3A187}"/>
              </a:ext>
            </a:extLst>
          </p:cNvPr>
          <p:cNvSpPr txBox="1"/>
          <p:nvPr/>
        </p:nvSpPr>
        <p:spPr>
          <a:xfrm>
            <a:off x="4935415" y="1113777"/>
            <a:ext cx="420858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$tabla9[$fila]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$tabla9[$fila][$columna]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$multiplicador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$multiplicador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($tabla9[$fila][$columna]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$paresTabla9[]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$tabla9[$fila][$columna];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$imparesTabla9[]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$tabla9[$fila][$columna];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$sumaParesTabla9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array_sum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($paresTabla9);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$sumaImparesTabla9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array_sum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($imparesTabla9);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Matriz 9: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($tabla9)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Pares de la tabla del 9: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$paresTabla9)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Impares de la tabla del 9: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$imparesTabla9)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pares de la tabla del 9 es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$sumaParesTabla9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total de los impares de la tabla del 9 es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$sumaImparesTabla9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3590A6-5389-51F3-C3ED-8383AA60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3665764"/>
            <a:ext cx="3458307" cy="13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4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genera una matriz aleatoria de 5x5 con números entre 1 y 100, luego crea otra matriz en forma de X utilizando los elementos de la matriz aleatoria, donde los números en la diagonal principal y secundaria se mantienen, y los demás espacios se llenan con espacios en blanco. Finalmente, muestra ambas matrices por pantalla.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4. Matriz en X</a:t>
            </a:r>
            <a:endParaRPr lang="es-CO" sz="1600" dirty="0"/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2552"/>
              </p:ext>
            </p:extLst>
          </p:nvPr>
        </p:nvGraphicFramePr>
        <p:xfrm>
          <a:off x="2996155" y="1863966"/>
          <a:ext cx="3416368" cy="300735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10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matrizAleatoria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filaAleatoria</a:t>
                      </a:r>
                      <a:endParaRPr lang="es-ES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4100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$columna</a:t>
                      </a: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Aleatoria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numeroAleatorio</a:t>
                      </a:r>
                      <a:endParaRPr lang="es-ES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$fila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1307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$matrizX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31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filaX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5626"/>
                  </a:ext>
                </a:extLst>
              </a:tr>
              <a:tr h="2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columnaX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275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897319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genera una tabla de bingo y realiza diferentes agrupaciones y cálculos basados en sus elementos, como formar grupos de letras (B, I, N, G, O), extraer elementos de las diagonales y de ciertas posiciones específicas para formar patrones de X en la tabla. Luego muestra los resultados por pantalla.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5.Tablero de Bingo</a:t>
            </a:r>
            <a:endParaRPr lang="es-CO" sz="1600" dirty="0"/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636756"/>
              </p:ext>
            </p:extLst>
          </p:nvPr>
        </p:nvGraphicFramePr>
        <p:xfrm>
          <a:off x="2656186" y="1575777"/>
          <a:ext cx="3639105" cy="345196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2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8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$tabla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$tablaX1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$tablaX2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23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$tablaX3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14881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grupoB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1307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grupoI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316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grupoN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5626"/>
                  </a:ext>
                </a:extLst>
              </a:tr>
              <a:tr h="308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grupoG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24868"/>
                  </a:ext>
                </a:extLst>
              </a:tr>
              <a:tr h="2617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grupoO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81200"/>
                  </a:ext>
                </a:extLst>
              </a:tr>
              <a:tr h="161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$numero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9902"/>
                  </a:ext>
                </a:extLst>
              </a:tr>
              <a:tr h="161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$fila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822827"/>
                  </a:ext>
                </a:extLst>
              </a:tr>
              <a:tr h="161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$columna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7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84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9" name="Google Shape;191;p28">
            <a:extLst>
              <a:ext uri="{FF2B5EF4-FFF2-40B4-BE49-F238E27FC236}">
                <a16:creationId xmlns:a16="http://schemas.microsoft.com/office/drawing/2014/main" id="{92BA55EC-BB57-4D09-5331-E3E7945C8FB5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5.Tablero de Bingo</a:t>
            </a:r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13048E-AAA0-B1A2-4E73-81972047A456}"/>
              </a:ext>
            </a:extLst>
          </p:cNvPr>
          <p:cNvSpPr txBox="1"/>
          <p:nvPr/>
        </p:nvSpPr>
        <p:spPr>
          <a:xfrm>
            <a:off x="630116" y="742295"/>
            <a:ext cx="51522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$tablaX1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$tablaX2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$tablaX3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$numero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$tabla[$fila]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$tabla[$fila][$columna]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$numero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$numero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$fila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$tablaX1[]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732070-3DEA-CC93-C75A-13024F32DD42}"/>
              </a:ext>
            </a:extLst>
          </p:cNvPr>
          <p:cNvSpPr txBox="1"/>
          <p:nvPr/>
        </p:nvSpPr>
        <p:spPr>
          <a:xfrm>
            <a:off x="4744914" y="849227"/>
            <a:ext cx="5152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$tablaX2[]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$fila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$columna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$fila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$columna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$tablaX3[]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$tabla[$fila][$columna];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Tabla: 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($tabla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$fila) {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$fila)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grupoB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grupoI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grupoN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grupoG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grupoO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X1: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$tablaX1)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X2: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$tablaX2)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X3: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$tablaX3)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CO" sz="6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CO" sz="6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6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2D93CAC-52A9-80CA-C3E3-7917CC4E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88" y="2778370"/>
            <a:ext cx="1444806" cy="20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54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75362" y="1002827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6. </a:t>
            </a:r>
            <a:r>
              <a:rPr lang="es-ES" sz="1600" dirty="0" err="1"/>
              <a:t>Almacen</a:t>
            </a:r>
            <a:r>
              <a:rPr lang="es-ES" sz="1600" dirty="0"/>
              <a:t> de una tienda</a:t>
            </a:r>
            <a:endParaRPr lang="es-CO" sz="1600" dirty="0"/>
          </a:p>
        </p:txBody>
      </p:sp>
      <p:graphicFrame>
        <p:nvGraphicFramePr>
          <p:cNvPr id="8" name="Google Shape;188;p28">
            <a:extLst>
              <a:ext uri="{FF2B5EF4-FFF2-40B4-BE49-F238E27FC236}">
                <a16:creationId xmlns:a16="http://schemas.microsoft.com/office/drawing/2014/main" id="{32BD877B-1469-E6E6-56B6-1F5B6CD1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719499"/>
              </p:ext>
            </p:extLst>
          </p:nvPr>
        </p:nvGraphicFramePr>
        <p:xfrm>
          <a:off x="944616" y="2560516"/>
          <a:ext cx="3721169" cy="1483606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28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almacen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nuevoProducto</a:t>
                      </a:r>
                      <a:endParaRPr lang="es-ES" sz="11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listaBusqueda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</a:tbl>
          </a:graphicData>
        </a:graphic>
      </p:graphicFrame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C60EA1C3-90AF-AD3D-23DD-051A656D6072}"/>
              </a:ext>
            </a:extLst>
          </p:cNvPr>
          <p:cNvSpPr txBox="1">
            <a:spLocks/>
          </p:cNvSpPr>
          <p:nvPr/>
        </p:nvSpPr>
        <p:spPr>
          <a:xfrm>
            <a:off x="-1094733" y="1945094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Arreglos: </a:t>
            </a:r>
            <a:r>
              <a:rPr lang="es-ES" sz="1600" dirty="0" err="1"/>
              <a:t>almacen</a:t>
            </a:r>
            <a:r>
              <a:rPr lang="es-ES" sz="1600" dirty="0"/>
              <a:t> y</a:t>
            </a:r>
          </a:p>
          <a:p>
            <a:r>
              <a:rPr lang="es-ES" sz="1600" dirty="0" err="1"/>
              <a:t>listaBusqueda</a:t>
            </a:r>
            <a:endParaRPr lang="es-ES" sz="1600" dirty="0"/>
          </a:p>
        </p:txBody>
      </p:sp>
      <p:graphicFrame>
        <p:nvGraphicFramePr>
          <p:cNvPr id="5" name="Google Shape;188;p28">
            <a:extLst>
              <a:ext uri="{FF2B5EF4-FFF2-40B4-BE49-F238E27FC236}">
                <a16:creationId xmlns:a16="http://schemas.microsoft.com/office/drawing/2014/main" id="{76F36094-8502-5D2A-1B41-6479B8993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529653"/>
              </p:ext>
            </p:extLst>
          </p:nvPr>
        </p:nvGraphicFramePr>
        <p:xfrm>
          <a:off x="4871847" y="2548793"/>
          <a:ext cx="3721169" cy="2155840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28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producto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ES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tipoProducto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ES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tipoUnidad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cantidad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3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precio</a:t>
                      </a:r>
                      <a:endParaRPr sz="1100" b="1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91765"/>
                  </a:ext>
                </a:extLst>
              </a:tr>
            </a:tbl>
          </a:graphicData>
        </a:graphic>
      </p:graphicFrame>
      <p:sp>
        <p:nvSpPr>
          <p:cNvPr id="6" name="Google Shape;192;p28">
            <a:extLst>
              <a:ext uri="{FF2B5EF4-FFF2-40B4-BE49-F238E27FC236}">
                <a16:creationId xmlns:a16="http://schemas.microsoft.com/office/drawing/2014/main" id="{456D4884-85B0-25DC-9CBA-FBB213A70879}"/>
              </a:ext>
            </a:extLst>
          </p:cNvPr>
          <p:cNvSpPr txBox="1">
            <a:spLocks/>
          </p:cNvSpPr>
          <p:nvPr/>
        </p:nvSpPr>
        <p:spPr>
          <a:xfrm>
            <a:off x="1022255" y="955934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simula un sistema de gestión de inventario de productos en un almacén. Agrega un nuevo producto al inventario y luego busca y muestra los productos que pertenecen al tipo "</a:t>
            </a:r>
            <a:r>
              <a:rPr lang="es-ES" dirty="0" err="1"/>
              <a:t>fruver</a:t>
            </a:r>
            <a:r>
              <a:rPr lang="es-ES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636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E6ED04B4-66DA-A585-71C1-70E8B8CA843D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6. </a:t>
            </a:r>
            <a:r>
              <a:rPr lang="es-ES" sz="1600" dirty="0" err="1"/>
              <a:t>Almacen</a:t>
            </a:r>
            <a:r>
              <a:rPr lang="es-ES" sz="1600" dirty="0"/>
              <a:t> de una tienda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E6D559-6F6C-1590-B9AA-A97EB7D5F085}"/>
              </a:ext>
            </a:extLst>
          </p:cNvPr>
          <p:cNvSpPr txBox="1"/>
          <p:nvPr/>
        </p:nvSpPr>
        <p:spPr>
          <a:xfrm>
            <a:off x="1016976" y="788461"/>
            <a:ext cx="51522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almacen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almacen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Arroz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granos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2450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Trucha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Papa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Mora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Pollo Entero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 entera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2450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carnes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tipoUnidad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gramos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cantidad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7500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almacen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nuevoProducto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almacen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$producto)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($producto);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8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($producto[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tipoProducto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fruver</a:t>
            </a:r>
            <a:r>
              <a:rPr lang="es-CO" sz="8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$producto;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8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listaBusqueda</a:t>
            </a:r>
            <a:r>
              <a:rPr lang="es-CO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F4B826-3B87-71C8-7237-10425406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61" y="3651054"/>
            <a:ext cx="5005753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382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28">
            <a:extLst>
              <a:ext uri="{FF2B5EF4-FFF2-40B4-BE49-F238E27FC236}">
                <a16:creationId xmlns:a16="http://schemas.microsoft.com/office/drawing/2014/main" id="{FDB25FB0-D412-CBC7-D214-21F3ACA79A54}"/>
              </a:ext>
            </a:extLst>
          </p:cNvPr>
          <p:cNvSpPr txBox="1">
            <a:spLocks/>
          </p:cNvSpPr>
          <p:nvPr/>
        </p:nvSpPr>
        <p:spPr>
          <a:xfrm>
            <a:off x="987085" y="909042"/>
            <a:ext cx="6755774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0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pPr marL="0" indent="0">
              <a:buFont typeface="Mukta Mahee"/>
              <a:buNone/>
            </a:pPr>
            <a:r>
              <a:rPr lang="es-ES" dirty="0"/>
              <a:t>El código calcula y genera una lista de nómina para empleados, incluyendo información como el salario, subsidio de transporte, retención en la fuente, salud, pensión, ARL, deducible y total a pagar, a partir de los datos de los empleados y ciertos cálculos predefinidos.</a:t>
            </a:r>
            <a:endParaRPr lang="en-US" dirty="0"/>
          </a:p>
        </p:txBody>
      </p:sp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47913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Nomina</a:t>
            </a:r>
            <a:endParaRPr lang="es-CO" sz="1600" dirty="0"/>
          </a:p>
        </p:txBody>
      </p:sp>
      <p:graphicFrame>
        <p:nvGraphicFramePr>
          <p:cNvPr id="4" name="Google Shape;188;p28">
            <a:extLst>
              <a:ext uri="{FF2B5EF4-FFF2-40B4-BE49-F238E27FC236}">
                <a16:creationId xmlns:a16="http://schemas.microsoft.com/office/drawing/2014/main" id="{28A12936-D44E-A83C-EDDD-28EE04866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820722"/>
              </p:ext>
            </p:extLst>
          </p:nvPr>
        </p:nvGraphicFramePr>
        <p:xfrm>
          <a:off x="1014954" y="1781909"/>
          <a:ext cx="3897015" cy="2108027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39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$empleados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$</a:t>
                      </a:r>
                      <a:r>
                        <a:rPr kumimoji="0" lang="es-CO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listaNomina</a:t>
                      </a:r>
                      <a:endParaRPr lang="es-ES" sz="11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salarioMinimo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3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cantidadRegistros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91765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$mostrar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7371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mostrarRetencion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88800"/>
                  </a:ext>
                </a:extLst>
              </a:tr>
            </a:tbl>
          </a:graphicData>
        </a:graphic>
      </p:graphicFrame>
      <p:graphicFrame>
        <p:nvGraphicFramePr>
          <p:cNvPr id="6" name="Google Shape;188;p28">
            <a:extLst>
              <a:ext uri="{FF2B5EF4-FFF2-40B4-BE49-F238E27FC236}">
                <a16:creationId xmlns:a16="http://schemas.microsoft.com/office/drawing/2014/main" id="{75471323-3364-FC52-BA22-0BFCDB1E9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518798"/>
              </p:ext>
            </p:extLst>
          </p:nvPr>
        </p:nvGraphicFramePr>
        <p:xfrm>
          <a:off x="5047693" y="1798516"/>
          <a:ext cx="3721169" cy="3164191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28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calcularSalario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16232"/>
                  </a:ext>
                </a:extLst>
              </a:tr>
              <a:tr h="460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calcularSubsidioTransporte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calcularSalud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calcularPension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3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calcularARL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91765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calcularDeducible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779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calcularRetencion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21033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calcularTotal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90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11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29856" y="17584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8" name="Google Shape;191;p28">
            <a:extLst>
              <a:ext uri="{FF2B5EF4-FFF2-40B4-BE49-F238E27FC236}">
                <a16:creationId xmlns:a16="http://schemas.microsoft.com/office/drawing/2014/main" id="{C49487A4-7AB5-054F-629C-272FA5FE5022}"/>
              </a:ext>
            </a:extLst>
          </p:cNvPr>
          <p:cNvSpPr txBox="1">
            <a:spLocks/>
          </p:cNvSpPr>
          <p:nvPr/>
        </p:nvSpPr>
        <p:spPr>
          <a:xfrm>
            <a:off x="171359" y="737617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Nomina</a:t>
            </a:r>
            <a:endParaRPr lang="es-CO" sz="1600" dirty="0"/>
          </a:p>
        </p:txBody>
      </p:sp>
      <p:graphicFrame>
        <p:nvGraphicFramePr>
          <p:cNvPr id="4" name="Google Shape;188;p28">
            <a:extLst>
              <a:ext uri="{FF2B5EF4-FFF2-40B4-BE49-F238E27FC236}">
                <a16:creationId xmlns:a16="http://schemas.microsoft.com/office/drawing/2014/main" id="{28A12936-D44E-A83C-EDDD-28EE04866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352328"/>
              </p:ext>
            </p:extLst>
          </p:nvPr>
        </p:nvGraphicFramePr>
        <p:xfrm>
          <a:off x="616370" y="1688123"/>
          <a:ext cx="3897015" cy="2036344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39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$id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$nombre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$apellido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3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$cargo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91765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valorDia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7371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diasTrabajado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88800"/>
                  </a:ext>
                </a:extLst>
              </a:tr>
            </a:tbl>
          </a:graphicData>
        </a:graphic>
      </p:graphicFrame>
      <p:graphicFrame>
        <p:nvGraphicFramePr>
          <p:cNvPr id="2" name="Google Shape;188;p28">
            <a:extLst>
              <a:ext uri="{FF2B5EF4-FFF2-40B4-BE49-F238E27FC236}">
                <a16:creationId xmlns:a16="http://schemas.microsoft.com/office/drawing/2014/main" id="{7D40D08A-A301-F831-29DB-1E0F8FB6E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826100"/>
              </p:ext>
            </p:extLst>
          </p:nvPr>
        </p:nvGraphicFramePr>
        <p:xfrm>
          <a:off x="4590493" y="1301262"/>
          <a:ext cx="3897015" cy="3247928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239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0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ES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iteracion</a:t>
                      </a:r>
                      <a:r>
                        <a:rPr lang="es-ES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 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 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08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ichroma"/>
                          <a:cs typeface="Michroma"/>
                          <a:sym typeface="Michroma"/>
                        </a:rPr>
                        <a:t>$trabajador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Arreglo (array),  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379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$</a:t>
                      </a:r>
                      <a:r>
                        <a:rPr kumimoji="0" lang="es-CO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salarioCalculado</a:t>
                      </a:r>
                      <a:endParaRPr lang="es-ES" sz="11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kumimoji="0" lang="es-CO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kumimoji="0" lang="es-CO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lang="es-CO" sz="105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39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subTransCalculada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dirty="0" err="1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+mj-lt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+mj-lt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91765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retencionCalculada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7371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saludCalculada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string</a:t>
                      </a:r>
                      <a:endParaRPr lang="es-CO"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88800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pensionCalculada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19552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arlCalculada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86498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deducibleCalculada</a:t>
                      </a:r>
                      <a:endParaRPr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34087"/>
                  </a:ext>
                </a:extLst>
              </a:tr>
              <a:tr h="302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$</a:t>
                      </a:r>
                      <a:r>
                        <a:rPr lang="es-CO" sz="1100" b="1" u="none" dirty="0" err="1">
                          <a:solidFill>
                            <a:schemeClr val="dk1"/>
                          </a:solidFill>
                          <a:latin typeface="+mj-lt"/>
                          <a:ea typeface="Michroma"/>
                          <a:cs typeface="Michroma"/>
                          <a:sym typeface="Michroma"/>
                        </a:rPr>
                        <a:t>totalCalculado</a:t>
                      </a:r>
                      <a:endParaRPr lang="es-CO" sz="1100" b="1" u="none" dirty="0">
                        <a:solidFill>
                          <a:schemeClr val="dk1"/>
                        </a:solidFill>
                        <a:latin typeface="+mj-lt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Numérico (</a:t>
                      </a:r>
                      <a:r>
                        <a:rPr lang="es-CO" sz="105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int</a:t>
                      </a:r>
                      <a:r>
                        <a:rPr lang="es-CO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pace Grotesk"/>
                          <a:cs typeface="Space Grotesk"/>
                          <a:sym typeface="Space Grotesk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-1682762" y="63210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6. Imprimir El porcentaje de tres notas</a:t>
            </a:r>
            <a:endParaRPr lang="es-CO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12BB7B-2877-3818-74BC-4375DEB9F9D0}"/>
              </a:ext>
            </a:extLst>
          </p:cNvPr>
          <p:cNvSpPr txBox="1"/>
          <p:nvPr/>
        </p:nvSpPr>
        <p:spPr>
          <a:xfrm>
            <a:off x="644535" y="1400908"/>
            <a:ext cx="4073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PorcentajeDeTresNotas.php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900" b="0" i="1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9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es-CO" sz="9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=1.0</a:t>
            </a:r>
            <a:r>
              <a:rPr lang="es-CO" sz="9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&gt;Porcentaje De Tres Notas&lt;/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9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CO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Google Shape;191;p28">
            <a:extLst>
              <a:ext uri="{FF2B5EF4-FFF2-40B4-BE49-F238E27FC236}">
                <a16:creationId xmlns:a16="http://schemas.microsoft.com/office/drawing/2014/main" id="{BA6EC785-B16C-5DC3-9F9F-51F359054BFC}"/>
              </a:ext>
            </a:extLst>
          </p:cNvPr>
          <p:cNvSpPr txBox="1">
            <a:spLocks/>
          </p:cNvSpPr>
          <p:nvPr/>
        </p:nvSpPr>
        <p:spPr>
          <a:xfrm>
            <a:off x="-2801144" y="10208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INDEX</a:t>
            </a:r>
            <a:endParaRPr lang="es-CO" sz="1200" dirty="0"/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05307782-3D2C-1F25-1B3D-6AFE1873255E}"/>
              </a:ext>
            </a:extLst>
          </p:cNvPr>
          <p:cNvSpPr txBox="1">
            <a:spLocks/>
          </p:cNvSpPr>
          <p:nvPr/>
        </p:nvSpPr>
        <p:spPr>
          <a:xfrm>
            <a:off x="1923256" y="10635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200" dirty="0"/>
              <a:t>PHP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702AC0-A22E-CFC4-D32B-1D317D914B16}"/>
              </a:ext>
            </a:extLst>
          </p:cNvPr>
          <p:cNvSpPr txBox="1"/>
          <p:nvPr/>
        </p:nvSpPr>
        <p:spPr>
          <a:xfrm>
            <a:off x="4459224" y="1281988"/>
            <a:ext cx="6553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7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$porcentaje1;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$porcentaje2;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$porcentaje3;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4.3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$nota3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$nota3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Primer Porcentaje Es: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$porcentaje1);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Segundo Porcentaje Es: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$porcentaje2);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 Tercer Porcentaje Es: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$porcentaje3);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7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7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$porcentaje1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$porcentaje2 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$porcentaje3;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 Suma De Los 3 Porcentajes Es:</a:t>
            </a:r>
            <a:r>
              <a:rPr lang="es-ES" sz="7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$suma);</a:t>
            </a:r>
          </a:p>
          <a:p>
            <a:br>
              <a:rPr lang="es-E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sz="7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21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91;p28">
            <a:extLst>
              <a:ext uri="{FF2B5EF4-FFF2-40B4-BE49-F238E27FC236}">
                <a16:creationId xmlns:a16="http://schemas.microsoft.com/office/drawing/2014/main" id="{EA1DB7FE-EDA3-F0F8-E897-9B88DD8FE461}"/>
              </a:ext>
            </a:extLst>
          </p:cNvPr>
          <p:cNvSpPr txBox="1">
            <a:spLocks/>
          </p:cNvSpPr>
          <p:nvPr/>
        </p:nvSpPr>
        <p:spPr>
          <a:xfrm>
            <a:off x="38847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dirty="0"/>
              <a:t>ARRAYS</a:t>
            </a:r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E6ED04B4-66DA-A585-71C1-70E8B8CA843D}"/>
              </a:ext>
            </a:extLst>
          </p:cNvPr>
          <p:cNvSpPr txBox="1">
            <a:spLocks/>
          </p:cNvSpPr>
          <p:nvPr/>
        </p:nvSpPr>
        <p:spPr>
          <a:xfrm>
            <a:off x="124467" y="514878"/>
            <a:ext cx="80465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7. Nomina</a:t>
            </a:r>
            <a:endParaRPr lang="es-CO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1F847-4CF1-FCAE-1B98-5C667B3AF314}"/>
              </a:ext>
            </a:extLst>
          </p:cNvPr>
          <p:cNvSpPr txBox="1"/>
          <p:nvPr/>
        </p:nvSpPr>
        <p:spPr>
          <a:xfrm>
            <a:off x="1204545" y="1089560"/>
            <a:ext cx="515229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php</a:t>
            </a: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$empleados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 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 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16000000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$mostrar;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mostrarRetencion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calcularSalario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diasTrabajados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calcularSubsidioTransporte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Si se aplica el subsidio de transporte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 se aplica el subsidio de transporte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0.052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($salario);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calcularRetencion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0.08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0.08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0.04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salarioMinimo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de 0.02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 aplica retención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calcularTotal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($salario)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$salario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($salario);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$empleados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2079175835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Ana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Gómez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Analista de Marketing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85000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2897563421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Pedro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López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Diseñador Gráfico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2335098765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María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Martínez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2240975434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Pérez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Desarrollador Web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2234567865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Laura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García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Médico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120000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2234567886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Juan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Rodríguez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Bombero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55000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2232456787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Elena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Sánchez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Arquitecto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90000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2233235648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Carlos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Fernández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Ingeniero Civil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75000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2542356759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Patricia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Gutiérrez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Profesor de Matemáticas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110000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2234865320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Javier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Martín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Analista de Sistemas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($empleados);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cantidadRegistros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$trabajador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$empleados[$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iteracion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calcularSalario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valorDia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diasTrabajado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calcularSubsidioTransporte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retencionCalculada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calcularRetencion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saludCalculada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calcularSalud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calcularPension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calcularARL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deducibleCalculada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calcularDeducible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calcularTotal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$trabajador[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salarioCalculado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subtransporte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subTransCalculada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retencion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retencionCalculada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salud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saludCalculada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pension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pensionCalculada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arlCalculada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deducible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deducibleCalculada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s-CO" sz="300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totalCalculado</a:t>
            </a: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O" sz="3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s-CO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listaNomina</a:t>
            </a:r>
            <a: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sz="3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CO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D7BE4C-97FB-9DC9-E4B5-E91CE977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9" y="2110155"/>
            <a:ext cx="3878578" cy="15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1914464958"/>
              </p:ext>
            </p:extLst>
          </p:nvPr>
        </p:nvGraphicFramePr>
        <p:xfrm>
          <a:off x="935705" y="2472148"/>
          <a:ext cx="3324462" cy="2530675"/>
        </p:xfrm>
        <a:graphic>
          <a:graphicData uri="http://schemas.openxmlformats.org/drawingml/2006/table">
            <a:tbl>
              <a:tblPr>
                <a:noFill/>
                <a:tableStyleId>{7FA743A8-3CE8-4F6F-B6FE-21AC37826370}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VARIABLES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T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IPO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088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$porcentaje3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4749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$nota1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8043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4001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$nota3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INT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65570"/>
                  </a:ext>
                </a:extLst>
              </a:tr>
            </a:tbl>
          </a:graphicData>
        </a:graphic>
      </p:graphicFrame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7861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basicos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1031630" y="822760"/>
            <a:ext cx="7432431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código en PHP calcula los porcentajes correspondientes a tres notas, donde cada nota tiene un peso diferente en el cálculo del promedio final. Primero, se definen las variables $porcentaje1, $porcentaje2 y $porcentaje3 para almacenar los porcentajes respectivos de las notas. Luego, se asignan los valores de las notas en las variables $nota1, $nota2 y $nota3. A continuación, se calcula el porcentaje de cada nota multiplicando la nota por el peso asignado y dividiendo por 100.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Después de calcular cada porcentaje, se utiliza la función </a:t>
            </a:r>
            <a:r>
              <a:rPr lang="es-ES" dirty="0" err="1"/>
              <a:t>var_dump</a:t>
            </a:r>
            <a:r>
              <a:rPr lang="es-ES" dirty="0"/>
              <a:t>() para mostrar en la salida el valor de cada porcentaje</a:t>
            </a:r>
            <a:endParaRPr lang="en-US" dirty="0"/>
          </a:p>
        </p:txBody>
      </p:sp>
      <p:sp>
        <p:nvSpPr>
          <p:cNvPr id="2" name="Google Shape;191;p28">
            <a:extLst>
              <a:ext uri="{FF2B5EF4-FFF2-40B4-BE49-F238E27FC236}">
                <a16:creationId xmlns:a16="http://schemas.microsoft.com/office/drawing/2014/main" id="{44935DC1-C765-6154-0C6D-042FA63764A6}"/>
              </a:ext>
            </a:extLst>
          </p:cNvPr>
          <p:cNvSpPr txBox="1">
            <a:spLocks/>
          </p:cNvSpPr>
          <p:nvPr/>
        </p:nvSpPr>
        <p:spPr>
          <a:xfrm>
            <a:off x="536182" y="656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 sz="1600" dirty="0"/>
              <a:t>6. Imprimir El porcentaje de tres notas</a:t>
            </a:r>
            <a:endParaRPr lang="es-CO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EACB4D-32EB-9286-120F-DE7139DC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08" y="2730264"/>
            <a:ext cx="418205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02473"/>
      </p:ext>
    </p:extLst>
  </p:cSld>
  <p:clrMapOvr>
    <a:masterClrMapping/>
  </p:clrMapOvr>
</p:sld>
</file>

<file path=ppt/theme/theme1.xml><?xml version="1.0" encoding="utf-8"?>
<a:theme xmlns:a="http://schemas.openxmlformats.org/drawingml/2006/main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18216</Words>
  <Application>Microsoft Office PowerPoint</Application>
  <PresentationFormat>Presentación en pantalla (16:9)</PresentationFormat>
  <Paragraphs>3276</Paragraphs>
  <Slides>80</Slides>
  <Notes>80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5" baseType="lpstr">
      <vt:lpstr>Orbitron</vt:lpstr>
      <vt:lpstr>Arial</vt:lpstr>
      <vt:lpstr>Mukta Mahee</vt:lpstr>
      <vt:lpstr>Consolas</vt:lpstr>
      <vt:lpstr>IT Security Hacker Pitch Deck by Slidesgo</vt:lpstr>
      <vt:lpstr>MANUAL PHP ejercicios básicos, funciones y arreglos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Ejercicios basicos</vt:lpstr>
      <vt:lpstr>Presentación de PowerPoint</vt:lpstr>
      <vt:lpstr>Presentación de PowerPoint</vt:lpstr>
      <vt:lpstr>Presentación de PowerPoint</vt:lpstr>
      <vt:lpstr>CONDICIONALES</vt:lpstr>
      <vt:lpstr>Presentación de PowerPoint</vt:lpstr>
      <vt:lpstr>CONDICIONALES</vt:lpstr>
      <vt:lpstr>Presentación de PowerPoint</vt:lpstr>
      <vt:lpstr>CONDICIONALES</vt:lpstr>
      <vt:lpstr>Presentación de PowerPoint</vt:lpstr>
      <vt:lpstr>CONDICIONALES</vt:lpstr>
      <vt:lpstr>Presentación de PowerPoint</vt:lpstr>
      <vt:lpstr>CONDICIONALES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Hacker PITCH DECK</dc:title>
  <dc:creator>Luna</dc:creator>
  <cp:lastModifiedBy>Angely Sofia Martinez Correa</cp:lastModifiedBy>
  <cp:revision>11</cp:revision>
  <dcterms:modified xsi:type="dcterms:W3CDTF">2024-05-14T02:26:23Z</dcterms:modified>
</cp:coreProperties>
</file>