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 showGuides="1">
      <p:cViewPr>
        <p:scale>
          <a:sx n="140" d="100"/>
          <a:sy n="140" d="100"/>
        </p:scale>
        <p:origin x="840" y="-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apingo-my.sharepoint.com/personal/al17131113_chapingo_mx/Documents/1.%20Doctorado/7.11%20Investigacio&#769;n/1.%20Ana&#769;lisis%20software/R/Proyectos/Art%20Vinculos%20sociales/BD%20Originales/Rend%20con%20ROO%20viol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838627926018556E-2"/>
          <c:y val="4.2232729851707798E-2"/>
          <c:w val="0.88455302004113767"/>
          <c:h val="0.78931581466089407"/>
        </c:manualLayout>
      </c:layout>
      <c:lineChart>
        <c:grouping val="standard"/>
        <c:varyColors val="0"/>
        <c:ser>
          <c:idx val="2"/>
          <c:order val="0"/>
          <c:tx>
            <c:v>Adoptantes</c:v>
          </c:tx>
          <c:spPr>
            <a:ln w="12700" cap="rnd">
              <a:noFill/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'cambios adoptantes y no adop'!$E$5:$E$19</c:f>
              <c:strCache>
                <c:ptCount val="15"/>
                <c:pt idx="0">
                  <c:v>Quintana Roo</c:v>
                </c:pt>
                <c:pt idx="1">
                  <c:v>Guanajuato</c:v>
                </c:pt>
                <c:pt idx="2">
                  <c:v>Yucatan</c:v>
                </c:pt>
                <c:pt idx="3">
                  <c:v>Hidalgo</c:v>
                </c:pt>
                <c:pt idx="4">
                  <c:v>Guerrero</c:v>
                </c:pt>
                <c:pt idx="5">
                  <c:v>Tlaxcala</c:v>
                </c:pt>
                <c:pt idx="6">
                  <c:v>Puebla</c:v>
                </c:pt>
                <c:pt idx="7">
                  <c:v>Campeche</c:v>
                </c:pt>
                <c:pt idx="8">
                  <c:v>Queretaro</c:v>
                </c:pt>
                <c:pt idx="9">
                  <c:v>Michoacan</c:v>
                </c:pt>
                <c:pt idx="10">
                  <c:v>Jalisco</c:v>
                </c:pt>
                <c:pt idx="11">
                  <c:v>Veracruz</c:v>
                </c:pt>
                <c:pt idx="12">
                  <c:v>Chiapas</c:v>
                </c:pt>
                <c:pt idx="13">
                  <c:v>Oaxaca</c:v>
                </c:pt>
                <c:pt idx="14">
                  <c:v>Mexico</c:v>
                </c:pt>
              </c:strCache>
            </c:strRef>
          </c:cat>
          <c:val>
            <c:numRef>
              <c:f>'cambios adoptantes y no adop'!$F$22:$F$36</c:f>
              <c:numCache>
                <c:formatCode>0.000</c:formatCode>
                <c:ptCount val="15"/>
                <c:pt idx="0">
                  <c:v>3.5423076923076967E-2</c:v>
                </c:pt>
                <c:pt idx="1">
                  <c:v>-3.5511363636364104E-3</c:v>
                </c:pt>
                <c:pt idx="2">
                  <c:v>-0.15179856115107887</c:v>
                </c:pt>
                <c:pt idx="3">
                  <c:v>4.6495726495726496E-2</c:v>
                </c:pt>
                <c:pt idx="4">
                  <c:v>3.7096922370233928E-3</c:v>
                </c:pt>
                <c:pt idx="5">
                  <c:v>3.8611374407583166E-2</c:v>
                </c:pt>
                <c:pt idx="6">
                  <c:v>2.7878923766816138E-2</c:v>
                </c:pt>
                <c:pt idx="7">
                  <c:v>5.2379310344827526E-2</c:v>
                </c:pt>
                <c:pt idx="8">
                  <c:v>1.0221428571428565E-2</c:v>
                </c:pt>
                <c:pt idx="9">
                  <c:v>6.5181249999999941E-2</c:v>
                </c:pt>
                <c:pt idx="10">
                  <c:v>-9.8950354609929181E-2</c:v>
                </c:pt>
                <c:pt idx="11">
                  <c:v>6.1640093786634917E-2</c:v>
                </c:pt>
                <c:pt idx="12">
                  <c:v>2.6429362880886372E-2</c:v>
                </c:pt>
                <c:pt idx="13">
                  <c:v>2.3541426927502995E-2</c:v>
                </c:pt>
                <c:pt idx="14">
                  <c:v>3.7491970021413218E-2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1-B346-A860-27E8753CB0D1}"/>
            </c:ext>
          </c:extLst>
        </c:ser>
        <c:ser>
          <c:idx val="3"/>
          <c:order val="1"/>
          <c:tx>
            <c:v>No adoptantes</c:v>
          </c:tx>
          <c:spPr>
            <a:ln w="12700" cap="rnd">
              <a:noFill/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'cambios adoptantes y no adop'!$E$5:$E$19</c:f>
              <c:strCache>
                <c:ptCount val="15"/>
                <c:pt idx="0">
                  <c:v>Quintana Roo</c:v>
                </c:pt>
                <c:pt idx="1">
                  <c:v>Guanajuato</c:v>
                </c:pt>
                <c:pt idx="2">
                  <c:v>Yucatan</c:v>
                </c:pt>
                <c:pt idx="3">
                  <c:v>Hidalgo</c:v>
                </c:pt>
                <c:pt idx="4">
                  <c:v>Guerrero</c:v>
                </c:pt>
                <c:pt idx="5">
                  <c:v>Tlaxcala</c:v>
                </c:pt>
                <c:pt idx="6">
                  <c:v>Puebla</c:v>
                </c:pt>
                <c:pt idx="7">
                  <c:v>Campeche</c:v>
                </c:pt>
                <c:pt idx="8">
                  <c:v>Queretaro</c:v>
                </c:pt>
                <c:pt idx="9">
                  <c:v>Michoacan</c:v>
                </c:pt>
                <c:pt idx="10">
                  <c:v>Jalisco</c:v>
                </c:pt>
                <c:pt idx="11">
                  <c:v>Veracruz</c:v>
                </c:pt>
                <c:pt idx="12">
                  <c:v>Chiapas</c:v>
                </c:pt>
                <c:pt idx="13">
                  <c:v>Oaxaca</c:v>
                </c:pt>
                <c:pt idx="14">
                  <c:v>Mexico</c:v>
                </c:pt>
              </c:strCache>
            </c:strRef>
          </c:cat>
          <c:val>
            <c:numRef>
              <c:f>'cambios adoptantes y no adop'!$F$5:$F$19</c:f>
              <c:numCache>
                <c:formatCode>0.000</c:formatCode>
                <c:ptCount val="15"/>
                <c:pt idx="0">
                  <c:v>-0.61954545454545451</c:v>
                </c:pt>
                <c:pt idx="1">
                  <c:v>1.7999999999999999E-2</c:v>
                </c:pt>
                <c:pt idx="2">
                  <c:v>-0.45790909090909104</c:v>
                </c:pt>
                <c:pt idx="3">
                  <c:v>-4.3922619047619259E-2</c:v>
                </c:pt>
                <c:pt idx="4">
                  <c:v>-1.5000000000000001E-2</c:v>
                </c:pt>
                <c:pt idx="5">
                  <c:v>-7.7515923566878874E-3</c:v>
                </c:pt>
                <c:pt idx="6">
                  <c:v>6.9620253164557836E-3</c:v>
                </c:pt>
                <c:pt idx="7">
                  <c:v>-0.23783333333333331</c:v>
                </c:pt>
                <c:pt idx="8">
                  <c:v>-2.6605769230769252E-2</c:v>
                </c:pt>
                <c:pt idx="9">
                  <c:v>-4.5692307692307657E-2</c:v>
                </c:pt>
                <c:pt idx="10">
                  <c:v>-0.21375</c:v>
                </c:pt>
                <c:pt idx="11">
                  <c:v>2.7155963302752363E-2</c:v>
                </c:pt>
                <c:pt idx="12">
                  <c:v>1.3084870848708569E-2</c:v>
                </c:pt>
                <c:pt idx="13">
                  <c:v>1.3773519163763062E-2</c:v>
                </c:pt>
                <c:pt idx="14">
                  <c:v>2.0640256959314689E-2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1-B346-A860-27E8753CB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166960"/>
        <c:axId val="1968810512"/>
      </c:lineChart>
      <c:lineChart>
        <c:grouping val="standard"/>
        <c:varyColors val="0"/>
        <c:ser>
          <c:idx val="0"/>
          <c:order val="2"/>
          <c:tx>
            <c:v>Adoptantes</c:v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strRef>
              <c:f>'cambios adoptantes y no adop'!$E$5:$E$19</c:f>
              <c:strCache>
                <c:ptCount val="15"/>
                <c:pt idx="0">
                  <c:v>Quintana Roo</c:v>
                </c:pt>
                <c:pt idx="1">
                  <c:v>Guanajuato</c:v>
                </c:pt>
                <c:pt idx="2">
                  <c:v>Yucatan</c:v>
                </c:pt>
                <c:pt idx="3">
                  <c:v>Hidalgo</c:v>
                </c:pt>
                <c:pt idx="4">
                  <c:v>Guerrero</c:v>
                </c:pt>
                <c:pt idx="5">
                  <c:v>Tlaxcala</c:v>
                </c:pt>
                <c:pt idx="6">
                  <c:v>Puebla</c:v>
                </c:pt>
                <c:pt idx="7">
                  <c:v>Campeche</c:v>
                </c:pt>
                <c:pt idx="8">
                  <c:v>Queretaro</c:v>
                </c:pt>
                <c:pt idx="9">
                  <c:v>Michoacan</c:v>
                </c:pt>
                <c:pt idx="10">
                  <c:v>Jalisco</c:v>
                </c:pt>
                <c:pt idx="11">
                  <c:v>Veracruz</c:v>
                </c:pt>
                <c:pt idx="12">
                  <c:v>Chiapas</c:v>
                </c:pt>
                <c:pt idx="13">
                  <c:v>Oaxaca</c:v>
                </c:pt>
                <c:pt idx="14">
                  <c:v>Mexico</c:v>
                </c:pt>
              </c:strCache>
            </c:strRef>
          </c:cat>
          <c:val>
            <c:numRef>
              <c:f>'cambios adoptantes y no adop'!$F$22:$F$36</c:f>
              <c:numCache>
                <c:formatCode>0.000</c:formatCode>
                <c:ptCount val="15"/>
                <c:pt idx="0">
                  <c:v>3.5423076923076967E-2</c:v>
                </c:pt>
                <c:pt idx="1">
                  <c:v>-3.5511363636364104E-3</c:v>
                </c:pt>
                <c:pt idx="2">
                  <c:v>-0.15179856115107887</c:v>
                </c:pt>
                <c:pt idx="3">
                  <c:v>4.6495726495726496E-2</c:v>
                </c:pt>
                <c:pt idx="4">
                  <c:v>3.7096922370233928E-3</c:v>
                </c:pt>
                <c:pt idx="5">
                  <c:v>3.8611374407583166E-2</c:v>
                </c:pt>
                <c:pt idx="6">
                  <c:v>2.7878923766816138E-2</c:v>
                </c:pt>
                <c:pt idx="7">
                  <c:v>5.2379310344827526E-2</c:v>
                </c:pt>
                <c:pt idx="8">
                  <c:v>1.0221428571428565E-2</c:v>
                </c:pt>
                <c:pt idx="9">
                  <c:v>6.5181249999999941E-2</c:v>
                </c:pt>
                <c:pt idx="10">
                  <c:v>-9.8950354609929181E-2</c:v>
                </c:pt>
                <c:pt idx="11">
                  <c:v>6.1640093786634917E-2</c:v>
                </c:pt>
                <c:pt idx="12">
                  <c:v>2.6429362880886372E-2</c:v>
                </c:pt>
                <c:pt idx="13">
                  <c:v>2.3541426927502995E-2</c:v>
                </c:pt>
                <c:pt idx="14">
                  <c:v>3.7491970021413218E-2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9F1-B346-A860-27E8753CB0D1}"/>
            </c:ext>
          </c:extLst>
        </c:ser>
        <c:ser>
          <c:idx val="1"/>
          <c:order val="3"/>
          <c:tx>
            <c:v>No adoptantes</c:v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cat>
            <c:strRef>
              <c:f>'cambios adoptantes y no adop'!$E$5:$E$19</c:f>
              <c:strCache>
                <c:ptCount val="15"/>
                <c:pt idx="0">
                  <c:v>Quintana Roo</c:v>
                </c:pt>
                <c:pt idx="1">
                  <c:v>Guanajuato</c:v>
                </c:pt>
                <c:pt idx="2">
                  <c:v>Yucatan</c:v>
                </c:pt>
                <c:pt idx="3">
                  <c:v>Hidalgo</c:v>
                </c:pt>
                <c:pt idx="4">
                  <c:v>Guerrero</c:v>
                </c:pt>
                <c:pt idx="5">
                  <c:v>Tlaxcala</c:v>
                </c:pt>
                <c:pt idx="6">
                  <c:v>Puebla</c:v>
                </c:pt>
                <c:pt idx="7">
                  <c:v>Campeche</c:v>
                </c:pt>
                <c:pt idx="8">
                  <c:v>Queretaro</c:v>
                </c:pt>
                <c:pt idx="9">
                  <c:v>Michoacan</c:v>
                </c:pt>
                <c:pt idx="10">
                  <c:v>Jalisco</c:v>
                </c:pt>
                <c:pt idx="11">
                  <c:v>Veracruz</c:v>
                </c:pt>
                <c:pt idx="12">
                  <c:v>Chiapas</c:v>
                </c:pt>
                <c:pt idx="13">
                  <c:v>Oaxaca</c:v>
                </c:pt>
                <c:pt idx="14">
                  <c:v>Mexico</c:v>
                </c:pt>
              </c:strCache>
            </c:strRef>
          </c:cat>
          <c:val>
            <c:numRef>
              <c:f>'cambios adoptantes y no adop'!$F$5:$F$19</c:f>
              <c:numCache>
                <c:formatCode>0.000</c:formatCode>
                <c:ptCount val="15"/>
                <c:pt idx="0">
                  <c:v>-0.61954545454545451</c:v>
                </c:pt>
                <c:pt idx="1">
                  <c:v>1.7999999999999999E-2</c:v>
                </c:pt>
                <c:pt idx="2">
                  <c:v>-0.45790909090909104</c:v>
                </c:pt>
                <c:pt idx="3">
                  <c:v>-4.3922619047619259E-2</c:v>
                </c:pt>
                <c:pt idx="4">
                  <c:v>-1.5000000000000001E-2</c:v>
                </c:pt>
                <c:pt idx="5">
                  <c:v>-7.7515923566878874E-3</c:v>
                </c:pt>
                <c:pt idx="6">
                  <c:v>6.9620253164557836E-3</c:v>
                </c:pt>
                <c:pt idx="7">
                  <c:v>-0.23783333333333331</c:v>
                </c:pt>
                <c:pt idx="8">
                  <c:v>-2.6605769230769252E-2</c:v>
                </c:pt>
                <c:pt idx="9">
                  <c:v>-4.5692307692307657E-2</c:v>
                </c:pt>
                <c:pt idx="10">
                  <c:v>-0.21375</c:v>
                </c:pt>
                <c:pt idx="11">
                  <c:v>2.7155963302752363E-2</c:v>
                </c:pt>
                <c:pt idx="12">
                  <c:v>1.3084870848708569E-2</c:v>
                </c:pt>
                <c:pt idx="13">
                  <c:v>1.3773519163763062E-2</c:v>
                </c:pt>
                <c:pt idx="14">
                  <c:v>2.0640256959314689E-2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59F1-B346-A860-27E8753CB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1526591"/>
        <c:axId val="741523631"/>
      </c:lineChart>
      <c:catAx>
        <c:axId val="2115166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8810512"/>
        <c:crosses val="autoZero"/>
        <c:auto val="1"/>
        <c:lblAlgn val="ctr"/>
        <c:lblOffset val="100"/>
        <c:noMultiLvlLbl val="0"/>
      </c:catAx>
      <c:valAx>
        <c:axId val="1968810512"/>
        <c:scaling>
          <c:orientation val="minMax"/>
        </c:scaling>
        <c:delete val="1"/>
        <c:axPos val="l"/>
        <c:numFmt formatCode="0.0" sourceLinked="0"/>
        <c:majorTickMark val="none"/>
        <c:minorTickMark val="none"/>
        <c:tickLblPos val="nextTo"/>
        <c:crossAx val="2115166960"/>
        <c:crosses val="autoZero"/>
        <c:crossBetween val="between"/>
      </c:valAx>
      <c:valAx>
        <c:axId val="7415236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s-MX"/>
                  <a:t>Radiality changes (%)</a:t>
                </a:r>
              </a:p>
            </c:rich>
          </c:tx>
          <c:layout>
            <c:manualLayout>
              <c:xMode val="edge"/>
              <c:yMode val="edge"/>
              <c:x val="0.9699220678659366"/>
              <c:y val="0.108060767970600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s-MX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MX"/>
          </a:p>
        </c:txPr>
        <c:crossAx val="741526591"/>
        <c:crosses val="max"/>
        <c:crossBetween val="between"/>
      </c:valAx>
      <c:catAx>
        <c:axId val="7415265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1523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MX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MX"/>
          </a:p>
        </c:txPr>
      </c:legendEntry>
      <c:layout>
        <c:manualLayout>
          <c:xMode val="edge"/>
          <c:yMode val="edge"/>
          <c:x val="0.30423206000839553"/>
          <c:y val="0.69682976400761698"/>
          <c:w val="0.56210850380229482"/>
          <c:h val="6.51312131918481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MX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429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548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61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9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523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5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7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886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134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31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808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1903-622E-AE47-B226-D88438504FA9}" type="datetimeFigureOut">
              <a:rPr lang="es-ES_tradnl" smtClean="0"/>
              <a:t>8/12/21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DC16-9502-0D42-BCD3-B20DCCBECDA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69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87897181-82BC-744E-8DA0-E5EC0BBA9E48}"/>
              </a:ext>
            </a:extLst>
          </p:cNvPr>
          <p:cNvGrpSpPr/>
          <p:nvPr/>
        </p:nvGrpSpPr>
        <p:grpSpPr>
          <a:xfrm>
            <a:off x="290945" y="63883"/>
            <a:ext cx="8583021" cy="6533491"/>
            <a:chOff x="290945" y="63883"/>
            <a:chExt cx="8583021" cy="653349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DE52EE2-AD0D-5244-A07E-9D738B22C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2" t="1139" b="2374"/>
            <a:stretch/>
          </p:blipFill>
          <p:spPr>
            <a:xfrm>
              <a:off x="849805" y="63883"/>
              <a:ext cx="7458189" cy="5797421"/>
            </a:xfrm>
            <a:prstGeom prst="rect">
              <a:avLst/>
            </a:prstGeom>
          </p:spPr>
        </p:pic>
        <p:sp>
          <p:nvSpPr>
            <p:cNvPr id="23" name="Cuadro de texto 32">
              <a:extLst>
                <a:ext uri="{FF2B5EF4-FFF2-40B4-BE49-F238E27FC236}">
                  <a16:creationId xmlns:a16="http://schemas.microsoft.com/office/drawing/2014/main" id="{496D865B-1FE7-C040-98DD-D2236A45BC89}"/>
                </a:ext>
              </a:extLst>
            </p:cNvPr>
            <p:cNvSpPr txBox="1"/>
            <p:nvPr/>
          </p:nvSpPr>
          <p:spPr>
            <a:xfrm>
              <a:off x="4444774" y="6138989"/>
              <a:ext cx="1934296" cy="4583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200000"/>
                </a:lnSpc>
                <a:spcBef>
                  <a:spcPts val="901"/>
                </a:spcBef>
                <a:spcAft>
                  <a:spcPts val="901"/>
                </a:spcAft>
              </a:pPr>
              <a:r>
                <a:rPr lang="es-ES_tradnl" sz="110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States</a:t>
              </a:r>
              <a:endParaRPr lang="es-MX" sz="110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19030D8C-BCCF-D247-9635-3A2AFD830E22}"/>
                </a:ext>
              </a:extLst>
            </p:cNvPr>
            <p:cNvGrpSpPr/>
            <p:nvPr/>
          </p:nvGrpSpPr>
          <p:grpSpPr>
            <a:xfrm>
              <a:off x="1019265" y="5944450"/>
              <a:ext cx="7854701" cy="375062"/>
              <a:chOff x="1019265" y="6001241"/>
              <a:chExt cx="7854701" cy="375062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2C94E3D2-5A4F-BC44-9374-83FA2DCDF41F}"/>
                  </a:ext>
                </a:extLst>
              </p:cNvPr>
              <p:cNvGrpSpPr/>
              <p:nvPr/>
            </p:nvGrpSpPr>
            <p:grpSpPr>
              <a:xfrm>
                <a:off x="1513459" y="6001241"/>
                <a:ext cx="7360507" cy="375062"/>
                <a:chOff x="801951" y="288922"/>
                <a:chExt cx="4591037" cy="479960"/>
              </a:xfrm>
            </p:grpSpPr>
            <p:sp>
              <p:nvSpPr>
                <p:cNvPr id="9" name="Cuadro de texto 33">
                  <a:extLst>
                    <a:ext uri="{FF2B5EF4-FFF2-40B4-BE49-F238E27FC236}">
                      <a16:creationId xmlns:a16="http://schemas.microsoft.com/office/drawing/2014/main" id="{3FF77809-34D2-B040-A857-10AA0231F31F}"/>
                    </a:ext>
                  </a:extLst>
                </p:cNvPr>
                <p:cNvSpPr txBox="1"/>
                <p:nvPr/>
              </p:nvSpPr>
              <p:spPr>
                <a:xfrm rot="2109376">
                  <a:off x="4738895" y="306491"/>
                  <a:ext cx="654093" cy="39480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Mexico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Cuadro de texto 34">
                  <a:extLst>
                    <a:ext uri="{FF2B5EF4-FFF2-40B4-BE49-F238E27FC236}">
                      <a16:creationId xmlns:a16="http://schemas.microsoft.com/office/drawing/2014/main" id="{161A9115-842E-D840-8E87-5E1E9876313D}"/>
                    </a:ext>
                  </a:extLst>
                </p:cNvPr>
                <p:cNvSpPr txBox="1"/>
                <p:nvPr/>
              </p:nvSpPr>
              <p:spPr>
                <a:xfrm rot="2109376">
                  <a:off x="4424744" y="288922"/>
                  <a:ext cx="654093" cy="39480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Oaxaca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Cuadro de texto 35">
                  <a:extLst>
                    <a:ext uri="{FF2B5EF4-FFF2-40B4-BE49-F238E27FC236}">
                      <a16:creationId xmlns:a16="http://schemas.microsoft.com/office/drawing/2014/main" id="{B278FE5B-31B9-494F-8128-3E9FF0E00BA8}"/>
                    </a:ext>
                  </a:extLst>
                </p:cNvPr>
                <p:cNvSpPr txBox="1"/>
                <p:nvPr/>
              </p:nvSpPr>
              <p:spPr>
                <a:xfrm rot="2109376">
                  <a:off x="4124781" y="290057"/>
                  <a:ext cx="654093" cy="39481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Chiapas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Cuadro de texto 36">
                  <a:extLst>
                    <a:ext uri="{FF2B5EF4-FFF2-40B4-BE49-F238E27FC236}">
                      <a16:creationId xmlns:a16="http://schemas.microsoft.com/office/drawing/2014/main" id="{D44B5A4E-A571-3247-A4F1-C819852A2F2D}"/>
                    </a:ext>
                  </a:extLst>
                </p:cNvPr>
                <p:cNvSpPr txBox="1"/>
                <p:nvPr/>
              </p:nvSpPr>
              <p:spPr>
                <a:xfrm rot="2109376">
                  <a:off x="3807434" y="324575"/>
                  <a:ext cx="654093" cy="3948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Veracruz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Cuadro de texto 37">
                  <a:extLst>
                    <a:ext uri="{FF2B5EF4-FFF2-40B4-BE49-F238E27FC236}">
                      <a16:creationId xmlns:a16="http://schemas.microsoft.com/office/drawing/2014/main" id="{611CA3A1-BD78-AF44-99EE-6EB46352EF0E}"/>
                    </a:ext>
                  </a:extLst>
                </p:cNvPr>
                <p:cNvSpPr txBox="1"/>
                <p:nvPr/>
              </p:nvSpPr>
              <p:spPr>
                <a:xfrm rot="2109376">
                  <a:off x="3525243" y="301758"/>
                  <a:ext cx="654093" cy="3948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Jalisco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Cuadro de texto 38">
                  <a:extLst>
                    <a:ext uri="{FF2B5EF4-FFF2-40B4-BE49-F238E27FC236}">
                      <a16:creationId xmlns:a16="http://schemas.microsoft.com/office/drawing/2014/main" id="{0A3DE852-BE86-264B-A130-E2767426326B}"/>
                    </a:ext>
                  </a:extLst>
                </p:cNvPr>
                <p:cNvSpPr txBox="1"/>
                <p:nvPr/>
              </p:nvSpPr>
              <p:spPr>
                <a:xfrm rot="2109376">
                  <a:off x="3210935" y="329892"/>
                  <a:ext cx="727844" cy="3948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Michoacan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Cuadro de texto 39">
                  <a:extLst>
                    <a:ext uri="{FF2B5EF4-FFF2-40B4-BE49-F238E27FC236}">
                      <a16:creationId xmlns:a16="http://schemas.microsoft.com/office/drawing/2014/main" id="{B2AE3261-463A-124B-88AD-814791FA056C}"/>
                    </a:ext>
                  </a:extLst>
                </p:cNvPr>
                <p:cNvSpPr txBox="1"/>
                <p:nvPr/>
              </p:nvSpPr>
              <p:spPr>
                <a:xfrm rot="2109376">
                  <a:off x="2909279" y="335569"/>
                  <a:ext cx="740833" cy="39480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Queretaro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Cuadro de texto 40">
                  <a:extLst>
                    <a:ext uri="{FF2B5EF4-FFF2-40B4-BE49-F238E27FC236}">
                      <a16:creationId xmlns:a16="http://schemas.microsoft.com/office/drawing/2014/main" id="{85EBCC9B-BFA0-474A-A312-4F4AC3B17AB2}"/>
                    </a:ext>
                  </a:extLst>
                </p:cNvPr>
                <p:cNvSpPr txBox="1"/>
                <p:nvPr/>
              </p:nvSpPr>
              <p:spPr>
                <a:xfrm rot="2109376">
                  <a:off x="2611089" y="329891"/>
                  <a:ext cx="708051" cy="39481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Campeche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Cuadro de texto 41">
                  <a:extLst>
                    <a:ext uri="{FF2B5EF4-FFF2-40B4-BE49-F238E27FC236}">
                      <a16:creationId xmlns:a16="http://schemas.microsoft.com/office/drawing/2014/main" id="{02657EC5-6256-3145-A423-8D14C4E4902D}"/>
                    </a:ext>
                  </a:extLst>
                </p:cNvPr>
                <p:cNvSpPr txBox="1"/>
                <p:nvPr/>
              </p:nvSpPr>
              <p:spPr>
                <a:xfrm rot="2109376">
                  <a:off x="2315291" y="313460"/>
                  <a:ext cx="654093" cy="39481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Puebla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uadro de texto 42">
                  <a:extLst>
                    <a:ext uri="{FF2B5EF4-FFF2-40B4-BE49-F238E27FC236}">
                      <a16:creationId xmlns:a16="http://schemas.microsoft.com/office/drawing/2014/main" id="{4C895732-1551-0147-ACF5-63863D9BAB4D}"/>
                    </a:ext>
                  </a:extLst>
                </p:cNvPr>
                <p:cNvSpPr txBox="1"/>
                <p:nvPr/>
              </p:nvSpPr>
              <p:spPr>
                <a:xfrm rot="2109376">
                  <a:off x="2004045" y="313460"/>
                  <a:ext cx="654093" cy="39481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Tlaxcala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uadro de texto 43">
                  <a:extLst>
                    <a:ext uri="{FF2B5EF4-FFF2-40B4-BE49-F238E27FC236}">
                      <a16:creationId xmlns:a16="http://schemas.microsoft.com/office/drawing/2014/main" id="{0008E641-225E-3D42-8FDE-3150529D8BB4}"/>
                    </a:ext>
                  </a:extLst>
                </p:cNvPr>
                <p:cNvSpPr txBox="1"/>
                <p:nvPr/>
              </p:nvSpPr>
              <p:spPr>
                <a:xfrm rot="2109376">
                  <a:off x="1710296" y="299909"/>
                  <a:ext cx="654093" cy="39480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Guerrero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uadro de texto 44">
                  <a:extLst>
                    <a:ext uri="{FF2B5EF4-FFF2-40B4-BE49-F238E27FC236}">
                      <a16:creationId xmlns:a16="http://schemas.microsoft.com/office/drawing/2014/main" id="{D82AADF3-96A3-854C-9DAE-F69EE00B55C3}"/>
                    </a:ext>
                  </a:extLst>
                </p:cNvPr>
                <p:cNvSpPr txBox="1"/>
                <p:nvPr/>
              </p:nvSpPr>
              <p:spPr>
                <a:xfrm rot="2109376">
                  <a:off x="1407365" y="302698"/>
                  <a:ext cx="654093" cy="39481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Hidalgo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uadro de texto 45">
                  <a:extLst>
                    <a:ext uri="{FF2B5EF4-FFF2-40B4-BE49-F238E27FC236}">
                      <a16:creationId xmlns:a16="http://schemas.microsoft.com/office/drawing/2014/main" id="{0924F4DF-9580-BD48-A187-836B050D959B}"/>
                    </a:ext>
                  </a:extLst>
                </p:cNvPr>
                <p:cNvSpPr txBox="1"/>
                <p:nvPr/>
              </p:nvSpPr>
              <p:spPr>
                <a:xfrm rot="2109376">
                  <a:off x="1101046" y="314399"/>
                  <a:ext cx="654093" cy="39481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 err="1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Yucatan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uadro de texto 46">
                  <a:extLst>
                    <a:ext uri="{FF2B5EF4-FFF2-40B4-BE49-F238E27FC236}">
                      <a16:creationId xmlns:a16="http://schemas.microsoft.com/office/drawing/2014/main" id="{FF806C4C-DF39-FF47-ABC2-1A832815F472}"/>
                    </a:ext>
                  </a:extLst>
                </p:cNvPr>
                <p:cNvSpPr txBox="1"/>
                <p:nvPr/>
              </p:nvSpPr>
              <p:spPr>
                <a:xfrm rot="2109376">
                  <a:off x="801951" y="374064"/>
                  <a:ext cx="791075" cy="39481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68580" tIns="3429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200000"/>
                    </a:lnSpc>
                    <a:spcBef>
                      <a:spcPts val="901"/>
                    </a:spcBef>
                    <a:spcAft>
                      <a:spcPts val="901"/>
                    </a:spcAft>
                  </a:pPr>
                  <a:r>
                    <a:rPr lang="es-ES_tradnl" sz="1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Guanajuato</a:t>
                  </a:r>
                  <a:endParaRPr lang="es-MX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Cuadro de texto 46">
                <a:extLst>
                  <a:ext uri="{FF2B5EF4-FFF2-40B4-BE49-F238E27FC236}">
                    <a16:creationId xmlns:a16="http://schemas.microsoft.com/office/drawing/2014/main" id="{0B0ADD9B-3574-EB4A-B1BE-6FFA2AD4188E}"/>
                  </a:ext>
                </a:extLst>
              </p:cNvPr>
              <p:cNvSpPr txBox="1"/>
              <p:nvPr/>
            </p:nvSpPr>
            <p:spPr>
              <a:xfrm rot="2109376">
                <a:off x="1019265" y="6063366"/>
                <a:ext cx="1268278" cy="30852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200000"/>
                  </a:lnSpc>
                  <a:spcBef>
                    <a:spcPts val="901"/>
                  </a:spcBef>
                  <a:spcAft>
                    <a:spcPts val="901"/>
                  </a:spcAft>
                </a:pPr>
                <a:r>
                  <a:rPr lang="es-ES_tradnl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Quintana Roo</a:t>
                </a:r>
                <a:endParaRPr lang="es-MX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9" name="Gráfico 28">
              <a:extLst>
                <a:ext uri="{FF2B5EF4-FFF2-40B4-BE49-F238E27FC236}">
                  <a16:creationId xmlns:a16="http://schemas.microsoft.com/office/drawing/2014/main" id="{3D72CBD5-874F-EF40-A215-7762506FEE2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1787915"/>
                </p:ext>
              </p:extLst>
            </p:nvPr>
          </p:nvGraphicFramePr>
          <p:xfrm>
            <a:off x="551426" y="3044093"/>
            <a:ext cx="8190054" cy="33078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4048E39-A419-B843-9736-C1DC1E745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743" y="3785311"/>
              <a:ext cx="7283857" cy="1"/>
            </a:xfrm>
            <a:prstGeom prst="line">
              <a:avLst/>
            </a:prstGeom>
            <a:ln w="6350" cmpd="sng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6CB162A0-2711-B14C-8BBE-6FD908ACC794}"/>
                </a:ext>
              </a:extLst>
            </p:cNvPr>
            <p:cNvGrpSpPr/>
            <p:nvPr/>
          </p:nvGrpSpPr>
          <p:grpSpPr>
            <a:xfrm>
              <a:off x="290945" y="846328"/>
              <a:ext cx="874487" cy="4828325"/>
              <a:chOff x="-14638" y="598075"/>
              <a:chExt cx="874487" cy="4828325"/>
            </a:xfrm>
          </p:grpSpPr>
          <p:sp>
            <p:nvSpPr>
              <p:cNvPr id="33" name="Cuadro de texto 32">
                <a:extLst>
                  <a:ext uri="{FF2B5EF4-FFF2-40B4-BE49-F238E27FC236}">
                    <a16:creationId xmlns:a16="http://schemas.microsoft.com/office/drawing/2014/main" id="{25226BDD-B5C6-534A-8547-71524421A941}"/>
                  </a:ext>
                </a:extLst>
              </p:cNvPr>
              <p:cNvSpPr txBox="1"/>
              <p:nvPr/>
            </p:nvSpPr>
            <p:spPr>
              <a:xfrm rot="16200000">
                <a:off x="-947639" y="3048815"/>
                <a:ext cx="2324387" cy="45838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200000"/>
                  </a:lnSpc>
                  <a:spcBef>
                    <a:spcPts val="901"/>
                  </a:spcBef>
                  <a:spcAft>
                    <a:spcPts val="901"/>
                  </a:spcAft>
                </a:pPr>
                <a:r>
                  <a:rPr lang="es-ES_tradnl" sz="1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Changes</a:t>
                </a:r>
                <a:r>
                  <a:rPr lang="es-ES_tradnl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InAI (%)</a:t>
                </a:r>
                <a:endParaRPr lang="es-MX" sz="1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2969C757-A2B9-EE4F-B1EA-9D8DBFD2C502}"/>
                  </a:ext>
                </a:extLst>
              </p:cNvPr>
              <p:cNvGrpSpPr/>
              <p:nvPr/>
            </p:nvGrpSpPr>
            <p:grpSpPr>
              <a:xfrm>
                <a:off x="302118" y="598075"/>
                <a:ext cx="557731" cy="4828325"/>
                <a:chOff x="1939569" y="979075"/>
                <a:chExt cx="390475" cy="3380387"/>
              </a:xfrm>
            </p:grpSpPr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DFC15B70-E45A-D640-8025-D563D3CB0899}"/>
                    </a:ext>
                  </a:extLst>
                </p:cNvPr>
                <p:cNvSpPr txBox="1"/>
                <p:nvPr/>
              </p:nvSpPr>
              <p:spPr>
                <a:xfrm>
                  <a:off x="1939569" y="4187079"/>
                  <a:ext cx="39047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-50</a:t>
                  </a:r>
                </a:p>
              </p:txBody>
            </p:sp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5B5D27A6-EEF2-354A-A5B7-DFBDCA306852}"/>
                    </a:ext>
                  </a:extLst>
                </p:cNvPr>
                <p:cNvSpPr txBox="1"/>
                <p:nvPr/>
              </p:nvSpPr>
              <p:spPr>
                <a:xfrm>
                  <a:off x="1939569" y="3936807"/>
                  <a:ext cx="39047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-40</a:t>
                  </a:r>
                </a:p>
              </p:txBody>
            </p: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D62C77D6-BC51-F248-91C6-4C246AFA492F}"/>
                    </a:ext>
                  </a:extLst>
                </p:cNvPr>
                <p:cNvSpPr txBox="1"/>
                <p:nvPr/>
              </p:nvSpPr>
              <p:spPr>
                <a:xfrm>
                  <a:off x="1939569" y="3690311"/>
                  <a:ext cx="39047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-30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65DE2945-05C7-C14D-A304-0E553314C9C5}"/>
                    </a:ext>
                  </a:extLst>
                </p:cNvPr>
                <p:cNvSpPr txBox="1"/>
                <p:nvPr/>
              </p:nvSpPr>
              <p:spPr>
                <a:xfrm>
                  <a:off x="1939569" y="3439221"/>
                  <a:ext cx="39047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-20</a:t>
                  </a:r>
                </a:p>
              </p:txBody>
            </p:sp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9E16A3FF-5F72-A049-BB9F-CA53B7ECDA38}"/>
                    </a:ext>
                  </a:extLst>
                </p:cNvPr>
                <p:cNvSpPr txBox="1"/>
                <p:nvPr/>
              </p:nvSpPr>
              <p:spPr>
                <a:xfrm>
                  <a:off x="1939569" y="3198765"/>
                  <a:ext cx="39047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-10</a:t>
                  </a:r>
                </a:p>
              </p:txBody>
            </p:sp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798E6760-8027-B047-928C-7A3939FFD6C7}"/>
                    </a:ext>
                  </a:extLst>
                </p:cNvPr>
                <p:cNvSpPr txBox="1"/>
                <p:nvPr/>
              </p:nvSpPr>
              <p:spPr>
                <a:xfrm>
                  <a:off x="2009816" y="2954629"/>
                  <a:ext cx="267715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04258A25-2E03-BC4C-8B6B-1E615B830459}"/>
                    </a:ext>
                  </a:extLst>
                </p:cNvPr>
                <p:cNvSpPr txBox="1"/>
                <p:nvPr/>
              </p:nvSpPr>
              <p:spPr>
                <a:xfrm>
                  <a:off x="1973513" y="2707560"/>
                  <a:ext cx="341707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773DFA79-9DB2-8F4B-8841-033EF6B09A4D}"/>
                    </a:ext>
                  </a:extLst>
                </p:cNvPr>
                <p:cNvSpPr txBox="1"/>
                <p:nvPr/>
              </p:nvSpPr>
              <p:spPr>
                <a:xfrm>
                  <a:off x="1970514" y="2457168"/>
                  <a:ext cx="341707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</a:t>
                  </a:r>
                </a:p>
              </p:txBody>
            </p: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7C3DE98C-60B4-1C4B-94EC-2F2615FD30CC}"/>
                    </a:ext>
                  </a:extLst>
                </p:cNvPr>
                <p:cNvSpPr txBox="1"/>
                <p:nvPr/>
              </p:nvSpPr>
              <p:spPr>
                <a:xfrm>
                  <a:off x="1970514" y="2210673"/>
                  <a:ext cx="341707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</a:t>
                  </a: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2151C076-E333-6144-A57B-52B970E5D56D}"/>
                    </a:ext>
                  </a:extLst>
                </p:cNvPr>
                <p:cNvSpPr txBox="1"/>
                <p:nvPr/>
              </p:nvSpPr>
              <p:spPr>
                <a:xfrm>
                  <a:off x="1972401" y="1969743"/>
                  <a:ext cx="301348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78CB002D-11DA-0E47-B3D5-E4D618E20314}"/>
                    </a:ext>
                  </a:extLst>
                </p:cNvPr>
                <p:cNvSpPr txBox="1"/>
                <p:nvPr/>
              </p:nvSpPr>
              <p:spPr>
                <a:xfrm>
                  <a:off x="1972401" y="1725038"/>
                  <a:ext cx="301348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B32306C6-AC29-7049-AC88-089E1E9A271C}"/>
                    </a:ext>
                  </a:extLst>
                </p:cNvPr>
                <p:cNvSpPr txBox="1"/>
                <p:nvPr/>
              </p:nvSpPr>
              <p:spPr>
                <a:xfrm>
                  <a:off x="1975399" y="1469403"/>
                  <a:ext cx="301348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</a:p>
              </p:txBody>
            </p:sp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12E43A35-560F-9C40-91B1-6542B6221CB4}"/>
                    </a:ext>
                  </a:extLst>
                </p:cNvPr>
                <p:cNvSpPr txBox="1"/>
                <p:nvPr/>
              </p:nvSpPr>
              <p:spPr>
                <a:xfrm>
                  <a:off x="1972401" y="1223915"/>
                  <a:ext cx="301348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</a:p>
              </p:txBody>
            </p:sp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CE83143A-F491-F844-80A1-A807451156B0}"/>
                    </a:ext>
                  </a:extLst>
                </p:cNvPr>
                <p:cNvSpPr txBox="1"/>
                <p:nvPr/>
              </p:nvSpPr>
              <p:spPr>
                <a:xfrm>
                  <a:off x="1972401" y="979075"/>
                  <a:ext cx="301348" cy="17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</a:t>
                  </a:r>
                </a:p>
              </p:txBody>
            </p:sp>
          </p:grpSp>
        </p:grp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7A0AC613-327C-0C44-96AF-25BB471732E5}"/>
                </a:ext>
              </a:extLst>
            </p:cNvPr>
            <p:cNvSpPr txBox="1"/>
            <p:nvPr/>
          </p:nvSpPr>
          <p:spPr>
            <a:xfrm>
              <a:off x="651901" y="507445"/>
              <a:ext cx="430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84822B78-0B8B-6242-86E2-A717B59BCADD}"/>
                </a:ext>
              </a:extLst>
            </p:cNvPr>
            <p:cNvSpPr txBox="1"/>
            <p:nvPr/>
          </p:nvSpPr>
          <p:spPr>
            <a:xfrm>
              <a:off x="583385" y="149560"/>
              <a:ext cx="4304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85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45</Words>
  <Application>Microsoft Macintosh PowerPoint</Application>
  <PresentationFormat>Presentación en pantalla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SALVADOR JIMÉNEZ CARRASCO</dc:creator>
  <cp:lastModifiedBy>JUAN SALVADOR JIMÉNEZ CARRASCO</cp:lastModifiedBy>
  <cp:revision>6</cp:revision>
  <dcterms:created xsi:type="dcterms:W3CDTF">2021-12-08T20:00:13Z</dcterms:created>
  <dcterms:modified xsi:type="dcterms:W3CDTF">2021-12-08T21:39:45Z</dcterms:modified>
</cp:coreProperties>
</file>