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21"/>
  </p:notesMasterIdLst>
  <p:sldIdLst>
    <p:sldId id="256" r:id="rId2"/>
    <p:sldId id="296" r:id="rId3"/>
    <p:sldId id="291" r:id="rId4"/>
    <p:sldId id="295" r:id="rId5"/>
    <p:sldId id="297" r:id="rId6"/>
    <p:sldId id="293" r:id="rId7"/>
    <p:sldId id="292" r:id="rId8"/>
    <p:sldId id="294" r:id="rId9"/>
    <p:sldId id="298" r:id="rId10"/>
    <p:sldId id="299" r:id="rId11"/>
    <p:sldId id="300" r:id="rId12"/>
    <p:sldId id="308" r:id="rId13"/>
    <p:sldId id="305" r:id="rId14"/>
    <p:sldId id="306" r:id="rId15"/>
    <p:sldId id="301" r:id="rId16"/>
    <p:sldId id="302" r:id="rId17"/>
    <p:sldId id="303" r:id="rId18"/>
    <p:sldId id="304" r:id="rId19"/>
    <p:sldId id="307" r:id="rId20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353CFD5-1C0A-4069-BCB8-777087430267}">
          <p14:sldIdLst>
            <p14:sldId id="256"/>
            <p14:sldId id="296"/>
            <p14:sldId id="291"/>
            <p14:sldId id="295"/>
            <p14:sldId id="297"/>
            <p14:sldId id="293"/>
            <p14:sldId id="292"/>
            <p14:sldId id="294"/>
            <p14:sldId id="298"/>
            <p14:sldId id="299"/>
            <p14:sldId id="300"/>
            <p14:sldId id="308"/>
            <p14:sldId id="305"/>
            <p14:sldId id="306"/>
            <p14:sldId id="301"/>
            <p14:sldId id="302"/>
            <p14:sldId id="303"/>
            <p14:sldId id="304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6F79-589E-40C9-8689-B4FE75E2379F}" type="datetimeFigureOut">
              <a:rPr lang="es-AR" smtClean="0"/>
              <a:t>18/10/2016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71C04-5A3A-4350-921B-B94CF2739C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874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9C174B-9FDC-4483-B334-4CC9D5A58FC8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072DB58-33D3-49DD-92D5-3FE9269CD28B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D4C984-B2F5-4B14-B54E-F88112249A78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76C40-ACEE-483B-BE5D-35B7D683AC1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A111B-D9DB-486F-A94B-FF01418E3541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3EF0C-BBBC-4901-82C4-55D65AAC8C9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7A280-EB96-436B-8422-2F1DBB29F305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3641B-6A1C-497E-93D3-85C7B098335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6A0B7-2009-436B-A980-EE3C97E99BC4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9DD20-99EA-4DFF-B029-389B13ED34C9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25DAF-C730-4D4C-BD1A-DD6E810991DD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CCB00-ECA6-4E33-ADFB-EA5837D7C18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A4A05F-C973-4AB0-AF8A-4F06C8029E07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47CF6-80DD-47BE-B62F-D2266A24AD8C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51818C-1A52-40A1-A3C1-54B1DFDC7119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82678-CBB4-4911-BDAB-81806494EB7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78FA6C-CD11-487E-B527-D5DC457AA166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515DE-66D8-4C37-955A-4E1647D3A48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153A7A-4AA8-46B0-9B95-19C8747C6FF5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07C72-7E6C-497F-9295-2CCC93353A52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3C9A2-F2E6-4F09-89BE-A8C40D2C9DED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C2166-D6F5-4A73-802E-C437FA1E49D3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3A2618-E080-473A-B06A-C7B9844EE528}" type="datetimeFigureOut">
              <a:rPr lang="es-AR" smtClean="0"/>
              <a:pPr>
                <a:defRPr/>
              </a:pPr>
              <a:t>18/10/2016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400B455F-9865-48BD-87F2-74D42E30D99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60650"/>
            <a:ext cx="8820472" cy="288966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5400" dirty="0" smtClean="0"/>
              <a:t>Resolución de Problemas </a:t>
            </a:r>
            <a:br>
              <a:rPr lang="es-MX" sz="5400" dirty="0" smtClean="0"/>
            </a:br>
            <a:r>
              <a:rPr lang="es-MX" sz="5400" dirty="0" smtClean="0"/>
              <a:t>y Algoritmos</a:t>
            </a:r>
            <a:endParaRPr lang="es-AR" sz="4400" dirty="0"/>
          </a:p>
        </p:txBody>
      </p:sp>
      <p:sp>
        <p:nvSpPr>
          <p:cNvPr id="9219" name="2 Subtítulo"/>
          <p:cNvSpPr>
            <a:spLocks noGrp="1"/>
          </p:cNvSpPr>
          <p:nvPr>
            <p:ph type="subTitle" idx="1"/>
          </p:nvPr>
        </p:nvSpPr>
        <p:spPr>
          <a:xfrm>
            <a:off x="684212" y="3356992"/>
            <a:ext cx="7992243" cy="1848421"/>
          </a:xfrm>
        </p:spPr>
        <p:txBody>
          <a:bodyPr>
            <a:noAutofit/>
          </a:bodyPr>
          <a:lstStyle/>
          <a:p>
            <a:pPr marR="0" algn="ctr" eaLnBrk="1" hangingPunct="1"/>
            <a:r>
              <a:rPr lang="es-MX" sz="6000" b="1" dirty="0" smtClean="0"/>
              <a:t>COLAS</a:t>
            </a:r>
          </a:p>
          <a:p>
            <a:pPr marR="0" algn="ctr" eaLnBrk="1" hangingPunct="1"/>
            <a:r>
              <a:rPr lang="es-MX" sz="4800" b="1" dirty="0" smtClean="0"/>
              <a:t>Clase 1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s-AR" dirty="0" smtClean="0"/>
              <a:t>COLAS : Implementación FRENTE Y ULTIMO MOVIBLE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91559"/>
              </p:ext>
            </p:extLst>
          </p:nvPr>
        </p:nvGraphicFramePr>
        <p:xfrm>
          <a:off x="395536" y="1988840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23528" y="280241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51720" y="280703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Ultimo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755576" y="2492896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2411760" y="2558008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93855"/>
              </p:ext>
            </p:extLst>
          </p:nvPr>
        </p:nvGraphicFramePr>
        <p:xfrm>
          <a:off x="5076056" y="1988840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4932040" y="280241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308304" y="280703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Ultimo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5364088" y="2492896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7668344" y="2558008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724128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Insertar ‘A’</a:t>
            </a:r>
            <a:endParaRPr lang="es-AR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71868"/>
              </p:ext>
            </p:extLst>
          </p:nvPr>
        </p:nvGraphicFramePr>
        <p:xfrm>
          <a:off x="467544" y="3640400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899592" y="445397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627784" y="445859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Ultimo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1331640" y="4144456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2987824" y="4209568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115616" y="32756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Borrar()</a:t>
            </a:r>
            <a:endParaRPr lang="es-AR" dirty="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12942"/>
              </p:ext>
            </p:extLst>
          </p:nvPr>
        </p:nvGraphicFramePr>
        <p:xfrm>
          <a:off x="5076056" y="3717032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5436096" y="453060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812360" y="453523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Ultimo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 flipV="1">
            <a:off x="5868144" y="4221088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V="1">
            <a:off x="8172400" y="4286200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5724128" y="33477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Insertar ‘T’</a:t>
            </a:r>
            <a:endParaRPr lang="es-AR" dirty="0"/>
          </a:p>
        </p:txBody>
      </p:sp>
      <p:graphicFrame>
        <p:nvGraphicFramePr>
          <p:cNvPr id="31" name="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88383"/>
              </p:ext>
            </p:extLst>
          </p:nvPr>
        </p:nvGraphicFramePr>
        <p:xfrm>
          <a:off x="4211960" y="5445224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716016" y="625879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3">
                    <a:lumMod val="75000"/>
                  </a:schemeClr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067944" y="6246639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Ultimo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 flipV="1">
            <a:off x="5076056" y="6005319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4499992" y="6014392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35 Arco"/>
          <p:cNvSpPr/>
          <p:nvPr/>
        </p:nvSpPr>
        <p:spPr>
          <a:xfrm flipV="1">
            <a:off x="3824630" y="5635234"/>
            <a:ext cx="4203754" cy="966742"/>
          </a:xfrm>
          <a:prstGeom prst="arc">
            <a:avLst>
              <a:gd name="adj1" fmla="val 10380409"/>
              <a:gd name="adj2" fmla="val 441399"/>
            </a:avLst>
          </a:prstGeom>
          <a:ln w="28575" cap="rnd">
            <a:solidFill>
              <a:srgbClr val="FF0000"/>
            </a:solidFill>
            <a:headEnd type="stealth"/>
            <a:tailEnd type="none"/>
          </a:ln>
          <a:scene3d>
            <a:camera prst="orthographicFront">
              <a:rot lat="21299999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CuadroTexto"/>
          <p:cNvSpPr txBox="1"/>
          <p:nvPr/>
        </p:nvSpPr>
        <p:spPr>
          <a:xfrm>
            <a:off x="710858" y="5043691"/>
            <a:ext cx="227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Insertar ‘O’</a:t>
            </a:r>
            <a:endParaRPr lang="es-AR" b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07903" y="541302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rgbClr val="FF0000"/>
                </a:solidFill>
              </a:rPr>
              <a:t>Esta llena la estructura Cola??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19" grpId="0"/>
      <p:bldP spid="23" grpId="0"/>
      <p:bldP spid="25" grpId="0"/>
      <p:bldP spid="26" grpId="0"/>
      <p:bldP spid="30" grpId="0"/>
      <p:bldP spid="32" grpId="0"/>
      <p:bldP spid="33" grpId="0"/>
      <p:bldP spid="36" grpId="0" animBg="1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 flipH="1">
            <a:off x="1331640" y="0"/>
            <a:ext cx="590465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Cola{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maxcola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frente, ultimo;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[]elementos;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Cola()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frente=0;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ultimo=0;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elementos=new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maxcola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siguiente(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subind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{….}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estaVacia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estaLlena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limpiar()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insertar(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numero)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{….}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borrar()</a:t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8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s-AR" sz="4000" b="1" dirty="0" smtClean="0"/>
              <a:t>COLAS CIRCULARES</a:t>
            </a: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77152"/>
          </a:xfrm>
        </p:spPr>
        <p:txBody>
          <a:bodyPr/>
          <a:lstStyle/>
          <a:p>
            <a:pPr algn="just"/>
            <a:r>
              <a:rPr lang="es-AR" sz="2400" dirty="0" smtClean="0"/>
              <a:t>El </a:t>
            </a:r>
            <a:r>
              <a:rPr lang="es-AR" sz="2400" dirty="0" smtClean="0"/>
              <a:t>arreglo </a:t>
            </a:r>
            <a:r>
              <a:rPr lang="es-AR" sz="2400" dirty="0" smtClean="0"/>
              <a:t>es tratado </a:t>
            </a:r>
            <a:r>
              <a:rPr lang="es-AR" sz="2400" dirty="0" smtClean="0"/>
              <a:t>como </a:t>
            </a:r>
            <a:r>
              <a:rPr lang="es-AR" sz="2400" dirty="0" smtClean="0"/>
              <a:t>una estructura circular.  Es decir, el elemento que le sigue al </a:t>
            </a:r>
            <a:r>
              <a:rPr lang="es-AR" sz="2400" b="1" i="1" dirty="0" smtClean="0"/>
              <a:t>ultimo o final </a:t>
            </a:r>
            <a:r>
              <a:rPr lang="es-AR" sz="2400" dirty="0" smtClean="0"/>
              <a:t>es el primero. Para esto se utiliza el siguiente método: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 flipH="1">
            <a:off x="1835696" y="3118316"/>
            <a:ext cx="54006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s-AR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rivate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siguiente (</a:t>
            </a:r>
            <a:r>
              <a:rPr lang="es-AR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subind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AR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subind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s-AR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maxcola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- 1)</a:t>
            </a:r>
          </a:p>
          <a:p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s-AR" sz="20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++</a:t>
            </a:r>
            <a:r>
              <a:rPr lang="es-AR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subind</a:t>
            </a:r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AR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sz="200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s-AR" dirty="0" smtClean="0"/>
              <a:t>COLAS CIRCULARES</a:t>
            </a:r>
            <a:endParaRPr lang="es-AR" dirty="0"/>
          </a:p>
        </p:txBody>
      </p:sp>
      <p:sp>
        <p:nvSpPr>
          <p:cNvPr id="4" name="3 Marcador de contenido"/>
          <p:cNvSpPr txBox="1">
            <a:spLocks noGrp="1"/>
          </p:cNvSpPr>
          <p:nvPr>
            <p:ph idx="1"/>
          </p:nvPr>
        </p:nvSpPr>
        <p:spPr>
          <a:xfrm>
            <a:off x="1763688" y="2662848"/>
            <a:ext cx="5688632" cy="1990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void insertar (int elem)</a:t>
            </a:r>
          </a:p>
          <a:p>
            <a:pPr marL="0" indent="0">
              <a:buNone/>
            </a:pPr>
            <a:r>
              <a:rPr lang="es-AR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ultimo=siguiente(ultimo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s-AR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elementos[ultimo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s-AR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s-AR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1560" y="1340768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>
                <a:latin typeface="+mj-lt"/>
              </a:rPr>
              <a:t>El método </a:t>
            </a:r>
            <a:r>
              <a:rPr lang="es-AR" sz="2400" b="1" dirty="0" smtClean="0">
                <a:latin typeface="+mj-lt"/>
              </a:rPr>
              <a:t>Siguiente</a:t>
            </a:r>
            <a:r>
              <a:rPr lang="es-AR" sz="2400" dirty="0" smtClean="0">
                <a:latin typeface="+mj-lt"/>
              </a:rPr>
              <a:t>() es requerido por el método </a:t>
            </a:r>
            <a:r>
              <a:rPr lang="es-AR" sz="2400" b="1" dirty="0" smtClean="0">
                <a:latin typeface="+mj-lt"/>
              </a:rPr>
              <a:t>Insertar</a:t>
            </a:r>
            <a:r>
              <a:rPr lang="es-AR" sz="2400" dirty="0" smtClean="0">
                <a:latin typeface="+mj-lt"/>
              </a:rPr>
              <a:t>(), con </a:t>
            </a:r>
            <a:r>
              <a:rPr lang="es-AR" sz="2400" b="1" i="1" dirty="0" smtClean="0">
                <a:latin typeface="+mj-lt"/>
              </a:rPr>
              <a:t>ultimo</a:t>
            </a:r>
            <a:r>
              <a:rPr lang="es-AR" sz="2400" dirty="0" smtClean="0">
                <a:latin typeface="+mj-lt"/>
              </a:rPr>
              <a:t> como parámetro.</a:t>
            </a:r>
            <a:endParaRPr lang="es-A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18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4000" b="1" dirty="0" smtClean="0"/>
              <a:t>COLAS CIRCULARES</a:t>
            </a:r>
            <a:endParaRPr lang="es-AR" sz="4000" b="1" dirty="0"/>
          </a:p>
        </p:txBody>
      </p:sp>
      <p:sp>
        <p:nvSpPr>
          <p:cNvPr id="4" name="3 Marcador de contenido"/>
          <p:cNvSpPr txBox="1">
            <a:spLocks noGrp="1"/>
          </p:cNvSpPr>
          <p:nvPr>
            <p:ph idx="1"/>
          </p:nvPr>
        </p:nvSpPr>
        <p:spPr>
          <a:xfrm>
            <a:off x="1691680" y="2806864"/>
            <a:ext cx="6120680" cy="1990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AR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borrar()</a:t>
            </a:r>
          </a:p>
          <a:p>
            <a:pPr marL="0" indent="0">
              <a:buNone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frente=siguiente(frente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elementos[frente]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4" y="1517883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>
                <a:latin typeface="+mn-lt"/>
              </a:rPr>
              <a:t>También es necesario en el método Borrar(), pero esta vez con el parámetro </a:t>
            </a:r>
            <a:r>
              <a:rPr lang="es-AR" sz="2400" b="1" i="1" dirty="0" smtClean="0">
                <a:latin typeface="+mn-lt"/>
              </a:rPr>
              <a:t>frente</a:t>
            </a:r>
            <a:r>
              <a:rPr lang="es-AR" sz="2400" dirty="0" smtClean="0">
                <a:latin typeface="+mn-lt"/>
              </a:rPr>
              <a:t>.</a:t>
            </a:r>
            <a:endParaRPr lang="es-A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0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63272" cy="1143000"/>
          </a:xfrm>
        </p:spPr>
        <p:txBody>
          <a:bodyPr>
            <a:normAutofit/>
          </a:bodyPr>
          <a:lstStyle/>
          <a:p>
            <a:r>
              <a:rPr lang="es-AR" b="1" dirty="0" smtClean="0"/>
              <a:t>COLAS CIRCULARES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pPr algn="just"/>
            <a:r>
              <a:rPr lang="es-AR" sz="2800" dirty="0" smtClean="0"/>
              <a:t>El </a:t>
            </a:r>
            <a:r>
              <a:rPr lang="es-AR" sz="2800" dirty="0"/>
              <a:t>atributo </a:t>
            </a:r>
            <a:r>
              <a:rPr lang="es-AR" sz="2800" b="1" i="1" dirty="0"/>
              <a:t>frente</a:t>
            </a:r>
            <a:r>
              <a:rPr lang="es-AR" sz="2800" dirty="0"/>
              <a:t> “</a:t>
            </a:r>
            <a:r>
              <a:rPr lang="es-AR" sz="2800" dirty="0" smtClean="0"/>
              <a:t>precede” </a:t>
            </a:r>
            <a:r>
              <a:rPr lang="es-AR" sz="2800" dirty="0"/>
              <a:t>al primer elemento de la COLA, mientras que el atributo </a:t>
            </a:r>
            <a:r>
              <a:rPr lang="es-AR" sz="2800" b="1" i="1" dirty="0"/>
              <a:t>ultimo</a:t>
            </a:r>
            <a:r>
              <a:rPr lang="es-AR" sz="2800" dirty="0"/>
              <a:t> es la posición donde se hizo la ultima inserción. </a:t>
            </a:r>
          </a:p>
          <a:p>
            <a:pPr algn="just"/>
            <a:endParaRPr lang="es-AR" sz="2800" dirty="0"/>
          </a:p>
          <a:p>
            <a:pPr algn="just"/>
            <a:r>
              <a:rPr lang="es-AR" sz="2800" dirty="0" smtClean="0"/>
              <a:t>Cómo sabemos cuando la estructura COLA esta llena o vacía?</a:t>
            </a:r>
          </a:p>
          <a:p>
            <a:pPr algn="just"/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2896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s-AR" sz="4000" b="1" dirty="0" smtClean="0"/>
              <a:t>COLAS CIRCULARES</a:t>
            </a: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s-AR" sz="3200" dirty="0" smtClean="0"/>
              <a:t>La COLA estará llena cuando el siguiente del </a:t>
            </a:r>
            <a:r>
              <a:rPr lang="es-AR" sz="3200" b="1" i="1" dirty="0" smtClean="0"/>
              <a:t>ultimo </a:t>
            </a:r>
            <a:r>
              <a:rPr lang="es-AR" sz="3200" dirty="0" smtClean="0"/>
              <a:t> es igual al </a:t>
            </a:r>
            <a:r>
              <a:rPr lang="es-AR" sz="3200" b="1" i="1" dirty="0" smtClean="0"/>
              <a:t>frente.</a:t>
            </a:r>
          </a:p>
          <a:p>
            <a:pPr algn="just"/>
            <a:endParaRPr lang="es-AR" sz="2800" b="1" i="1" dirty="0" smtClean="0"/>
          </a:p>
          <a:p>
            <a:pPr algn="just"/>
            <a:endParaRPr lang="es-AR" sz="2800" b="1" i="1" dirty="0" smtClean="0"/>
          </a:p>
          <a:p>
            <a:pPr marL="0" indent="0" algn="just">
              <a:buNone/>
            </a:pPr>
            <a:endParaRPr lang="es-AR" sz="2800" b="1" i="1" dirty="0"/>
          </a:p>
        </p:txBody>
      </p:sp>
      <p:sp>
        <p:nvSpPr>
          <p:cNvPr id="4" name="3 CuadroTexto"/>
          <p:cNvSpPr txBox="1"/>
          <p:nvPr/>
        </p:nvSpPr>
        <p:spPr>
          <a:xfrm flipH="1">
            <a:off x="1115616" y="3118316"/>
            <a:ext cx="727280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s-AR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rivate</a:t>
            </a:r>
            <a:r>
              <a:rPr lang="es-AR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s-AR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estaLlena</a:t>
            </a:r>
            <a:r>
              <a:rPr lang="es-AR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s-AR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AR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4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sigultimo</a:t>
            </a:r>
            <a:r>
              <a:rPr lang="es-AR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siguiente(ultimo)</a:t>
            </a:r>
          </a:p>
          <a:p>
            <a:r>
              <a:rPr lang="es-AR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AR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sigultimo</a:t>
            </a:r>
            <a:r>
              <a:rPr lang="es-AR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==frente);</a:t>
            </a:r>
            <a:endParaRPr lang="es-AR" sz="24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24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s-AR" b="1" dirty="0" smtClean="0"/>
              <a:t>COLAS CIRCULARES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1412776"/>
            <a:ext cx="7408333" cy="471338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/>
            <a:r>
              <a:rPr lang="es-AR" sz="3200" dirty="0" smtClean="0"/>
              <a:t>La COLA estará llena cuando el Siguiente() del </a:t>
            </a:r>
            <a:r>
              <a:rPr lang="es-AR" sz="3200" b="1" dirty="0" smtClean="0"/>
              <a:t>ultimo</a:t>
            </a:r>
            <a:r>
              <a:rPr lang="es-AR" sz="3200" dirty="0" smtClean="0"/>
              <a:t> o </a:t>
            </a:r>
            <a:r>
              <a:rPr lang="es-AR" sz="3200" b="1" i="1" dirty="0" smtClean="0"/>
              <a:t>final </a:t>
            </a:r>
            <a:r>
              <a:rPr lang="es-AR" sz="3200" dirty="0" smtClean="0"/>
              <a:t> es igual al </a:t>
            </a:r>
            <a:r>
              <a:rPr lang="es-AR" sz="3200" b="1" i="1" dirty="0" smtClean="0"/>
              <a:t>frente.</a:t>
            </a:r>
          </a:p>
          <a:p>
            <a:pPr algn="just"/>
            <a:endParaRPr lang="es-AR" sz="2800" b="1" i="1" dirty="0"/>
          </a:p>
          <a:p>
            <a:pPr algn="just"/>
            <a:endParaRPr lang="es-AR" sz="2800" b="1" i="1" dirty="0" smtClean="0"/>
          </a:p>
          <a:p>
            <a:pPr algn="just"/>
            <a:endParaRPr lang="es-AR" sz="2800" b="1" i="1" dirty="0"/>
          </a:p>
          <a:p>
            <a:pPr algn="just"/>
            <a:endParaRPr lang="es-AR" sz="2800" b="1" i="1" dirty="0" smtClean="0"/>
          </a:p>
          <a:p>
            <a:pPr algn="just"/>
            <a:endParaRPr lang="es-AR" sz="2800" b="1" i="1" dirty="0"/>
          </a:p>
          <a:p>
            <a:pPr algn="ctr"/>
            <a:r>
              <a:rPr lang="es-AR" sz="2800" b="1" i="1" dirty="0" smtClean="0"/>
              <a:t>LA ESTRUCTURA COLA ESTA LLENA.</a:t>
            </a:r>
          </a:p>
          <a:p>
            <a:pPr algn="just"/>
            <a:endParaRPr lang="es-AR" sz="2800" b="1" i="1" dirty="0" smtClean="0"/>
          </a:p>
          <a:p>
            <a:pPr algn="just"/>
            <a:endParaRPr lang="es-AR" sz="2800" b="1" i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79339"/>
              </p:ext>
            </p:extLst>
          </p:nvPr>
        </p:nvGraphicFramePr>
        <p:xfrm>
          <a:off x="2555776" y="3429000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707904" y="424257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411760" y="4230415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bg2">
                    <a:lumMod val="75000"/>
                  </a:schemeClr>
                </a:solidFill>
              </a:rPr>
              <a:t>Ultimo</a:t>
            </a:r>
            <a:endParaRPr lang="es-AR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4067944" y="3933056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2843808" y="3998168"/>
            <a:ext cx="0" cy="304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419872" y="29969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+mj-lt"/>
              </a:rPr>
              <a:t>Insertar ‘X’</a:t>
            </a:r>
            <a:endParaRPr lang="es-AR" dirty="0">
              <a:latin typeface="+mj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248566" y="34430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latin typeface="+mj-lt"/>
              </a:rPr>
              <a:t>X</a:t>
            </a:r>
            <a:endParaRPr lang="es-AR" b="1" dirty="0"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059832" y="4237311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1">
                    <a:lumMod val="75000"/>
                  </a:schemeClr>
                </a:solidFill>
              </a:rPr>
              <a:t>Ultimo</a:t>
            </a:r>
            <a:endParaRPr lang="es-A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3419872" y="4005064"/>
            <a:ext cx="0" cy="30400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267744" y="4015630"/>
            <a:ext cx="892544" cy="11415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2580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AR" b="1" dirty="0" smtClean="0"/>
              <a:t>COLAS: Implementación con frente y final movible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sz="2800" dirty="0" smtClean="0"/>
              <a:t>Crear la clase Cola de elementos de tipo entero, basándose en la implementación dada </a:t>
            </a:r>
            <a:r>
              <a:rPr lang="es-AR" sz="2800" dirty="0" smtClean="0"/>
              <a:t>. </a:t>
            </a:r>
            <a:endParaRPr lang="es-AR" sz="2800" dirty="0" smtClean="0"/>
          </a:p>
          <a:p>
            <a:pPr algn="just"/>
            <a:endParaRPr lang="es-AR" sz="2800" dirty="0"/>
          </a:p>
          <a:p>
            <a:pPr algn="just"/>
            <a:r>
              <a:rPr lang="es-AR" sz="2800" dirty="0" smtClean="0"/>
              <a:t>En un principal, crear objetos de tipo Cola y probar las operaciones </a:t>
            </a:r>
            <a:r>
              <a:rPr lang="es-AR" sz="2800" dirty="0" err="1" smtClean="0"/>
              <a:t>básica</a:t>
            </a:r>
            <a:r>
              <a:rPr lang="es-AR" dirty="0" err="1" smtClean="0"/>
              <a:t>S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33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COLAS: Ejercicio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800" dirty="0" smtClean="0"/>
              <a:t>Incorporar a la clase Cola de elementos enteros, un método que cuente la cantidad de elementos. Recordar que la estructura se implementa como un vector, pero no funciona de la misma manera. </a:t>
            </a:r>
          </a:p>
          <a:p>
            <a:pPr algn="just"/>
            <a:r>
              <a:rPr lang="es-AR" sz="2800" dirty="0" smtClean="0"/>
              <a:t>La estructura original debe  permanecer  igual luego de invocar el método.</a:t>
            </a:r>
          </a:p>
          <a:p>
            <a:pPr algn="just"/>
            <a:endParaRPr lang="es-AR" sz="2800" dirty="0"/>
          </a:p>
          <a:p>
            <a:pPr algn="just"/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0677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 smtClean="0"/>
              <a:t>COLAS</a:t>
            </a: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3450696"/>
          </a:xfrm>
        </p:spPr>
        <p:txBody>
          <a:bodyPr>
            <a:noAutofit/>
          </a:bodyPr>
          <a:lstStyle/>
          <a:p>
            <a:r>
              <a:rPr lang="es-AR" sz="3600" dirty="0"/>
              <a:t>Definición</a:t>
            </a:r>
          </a:p>
          <a:p>
            <a:r>
              <a:rPr lang="es-AR" sz="3600" dirty="0"/>
              <a:t>Ejemplos</a:t>
            </a:r>
          </a:p>
          <a:p>
            <a:r>
              <a:rPr lang="es-AR" sz="3600" dirty="0"/>
              <a:t>Operaciones básicas</a:t>
            </a:r>
          </a:p>
          <a:p>
            <a:r>
              <a:rPr lang="es-AR" sz="3600" dirty="0"/>
              <a:t>Funcionamiento</a:t>
            </a:r>
          </a:p>
          <a:p>
            <a:r>
              <a:rPr lang="es-AR" sz="3600" dirty="0"/>
              <a:t>Implementación</a:t>
            </a:r>
          </a:p>
          <a:p>
            <a:r>
              <a:rPr lang="es-AR" sz="3600" dirty="0" smtClean="0"/>
              <a:t>Colas Circulares</a:t>
            </a:r>
            <a:endParaRPr lang="es-AR" sz="3600" dirty="0"/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93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 smtClean="0"/>
              <a:t>COLAS : </a:t>
            </a:r>
            <a:r>
              <a:rPr lang="es-AR" sz="4000" b="1" dirty="0"/>
              <a:t>D</a:t>
            </a:r>
            <a:r>
              <a:rPr lang="es-AR" sz="4000" b="1" dirty="0" smtClean="0"/>
              <a:t>efinición</a:t>
            </a: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3200" dirty="0" smtClean="0"/>
              <a:t>Una Cola es una estructura de datos (objeto) sobre la cual se aplican las operaciones básicas: añadir y eliminar.</a:t>
            </a:r>
          </a:p>
          <a:p>
            <a:pPr algn="just"/>
            <a:endParaRPr lang="es-AR" sz="3200" dirty="0"/>
          </a:p>
          <a:p>
            <a:pPr algn="just"/>
            <a:r>
              <a:rPr lang="es-AR" sz="3200" dirty="0" smtClean="0"/>
              <a:t>Los elementos se borran por un extremo llamado </a:t>
            </a:r>
            <a:r>
              <a:rPr lang="es-AR" sz="3200" b="1" i="1" dirty="0" smtClean="0"/>
              <a:t>frente</a:t>
            </a:r>
            <a:r>
              <a:rPr lang="es-AR" sz="3200" dirty="0" smtClean="0"/>
              <a:t> y se insertan por otro extremo llamado </a:t>
            </a:r>
            <a:r>
              <a:rPr lang="es-AR" sz="3200" b="1" i="1" dirty="0" smtClean="0"/>
              <a:t>último 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233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 smtClean="0"/>
              <a:t>COLAS : </a:t>
            </a:r>
            <a:r>
              <a:rPr lang="es-AR" sz="4000" b="1" dirty="0"/>
              <a:t>D</a:t>
            </a:r>
            <a:r>
              <a:rPr lang="es-AR" sz="4000" b="1" dirty="0" smtClean="0"/>
              <a:t>efinición</a:t>
            </a: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pPr algn="just"/>
            <a:r>
              <a:rPr lang="es-AR" sz="3200" dirty="0" smtClean="0"/>
              <a:t>Una Cola es denominada estructura FIFO ( </a:t>
            </a:r>
            <a:r>
              <a:rPr lang="es-AR" sz="3200" dirty="0" err="1" smtClean="0"/>
              <a:t>first</a:t>
            </a:r>
            <a:r>
              <a:rPr lang="es-AR" sz="3200" dirty="0" smtClean="0"/>
              <a:t> -in </a:t>
            </a:r>
            <a:r>
              <a:rPr lang="es-AR" sz="3200" dirty="0" err="1" smtClean="0"/>
              <a:t>first-out</a:t>
            </a:r>
            <a:r>
              <a:rPr lang="es-AR" sz="3200" dirty="0" smtClean="0"/>
              <a:t>) el </a:t>
            </a:r>
            <a:r>
              <a:rPr lang="es-AR" sz="3200" dirty="0" smtClean="0"/>
              <a:t>Primero </a:t>
            </a:r>
            <a:r>
              <a:rPr lang="es-AR" sz="3200" dirty="0" smtClean="0"/>
              <a:t>en </a:t>
            </a:r>
            <a:r>
              <a:rPr lang="es-AR" sz="3200" dirty="0" smtClean="0"/>
              <a:t>Llegar </a:t>
            </a:r>
            <a:r>
              <a:rPr lang="es-AR" sz="3200" dirty="0" smtClean="0"/>
              <a:t>es el </a:t>
            </a:r>
            <a:r>
              <a:rPr lang="es-AR" sz="3200" dirty="0" smtClean="0"/>
              <a:t>Primero </a:t>
            </a:r>
            <a:r>
              <a:rPr lang="es-AR" sz="3200" dirty="0" smtClean="0"/>
              <a:t>en </a:t>
            </a:r>
            <a:r>
              <a:rPr lang="es-AR" sz="3200" dirty="0" smtClean="0"/>
              <a:t>Salir</a:t>
            </a:r>
            <a:r>
              <a:rPr lang="es-AR" sz="3200" dirty="0" smtClean="0"/>
              <a:t>.</a:t>
            </a:r>
          </a:p>
          <a:p>
            <a:pPr algn="just"/>
            <a:endParaRPr lang="es-AR" sz="3200" dirty="0"/>
          </a:p>
          <a:p>
            <a:pPr marL="0" indent="0" algn="just">
              <a:buNone/>
            </a:pPr>
            <a:endParaRPr lang="es-AR" sz="3200" dirty="0" smtClean="0"/>
          </a:p>
          <a:p>
            <a:pPr algn="just"/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6670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 smtClean="0"/>
              <a:t>COLAS - Ejemplos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628800"/>
            <a:ext cx="8020413" cy="3882744"/>
          </a:xfrm>
        </p:spPr>
        <p:txBody>
          <a:bodyPr>
            <a:noAutofit/>
          </a:bodyPr>
          <a:lstStyle/>
          <a:p>
            <a:r>
              <a:rPr lang="es-AR" sz="3200" dirty="0" smtClean="0"/>
              <a:t>Hilera de gente para entrar al cine.</a:t>
            </a:r>
          </a:p>
          <a:p>
            <a:endParaRPr lang="es-AR" sz="3200" dirty="0" smtClean="0"/>
          </a:p>
          <a:p>
            <a:r>
              <a:rPr lang="es-AR" sz="3200" dirty="0" smtClean="0"/>
              <a:t>Fila de personas en un cajero automático.</a:t>
            </a:r>
          </a:p>
          <a:p>
            <a:endParaRPr lang="es-AR" sz="3200" dirty="0" smtClean="0"/>
          </a:p>
          <a:p>
            <a:r>
              <a:rPr lang="es-AR" sz="3200" dirty="0" smtClean="0"/>
              <a:t>Una cola de trabajos para ser impresos.</a:t>
            </a:r>
          </a:p>
          <a:p>
            <a:endParaRPr lang="es-AR" sz="3200" dirty="0" smtClean="0"/>
          </a:p>
          <a:p>
            <a:r>
              <a:rPr lang="es-AR" sz="3200" dirty="0" smtClean="0"/>
              <a:t>Fila de autos para cargar combustible.</a:t>
            </a:r>
          </a:p>
          <a:p>
            <a:pPr marL="68580" indent="0">
              <a:buNone/>
            </a:pPr>
            <a:endParaRPr lang="es-AR" sz="3200" dirty="0"/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4060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74638"/>
            <a:ext cx="8350696" cy="1143000"/>
          </a:xfrm>
        </p:spPr>
        <p:txBody>
          <a:bodyPr>
            <a:noAutofit/>
          </a:bodyPr>
          <a:lstStyle/>
          <a:p>
            <a:r>
              <a:rPr lang="es-AR" sz="4000" b="1" dirty="0" smtClean="0"/>
              <a:t>COLAS: Operaciones básicas</a:t>
            </a: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5" y="1628800"/>
            <a:ext cx="9036496" cy="4536504"/>
          </a:xfrm>
        </p:spPr>
        <p:txBody>
          <a:bodyPr>
            <a:noAutofit/>
          </a:bodyPr>
          <a:lstStyle/>
          <a:p>
            <a:r>
              <a:rPr lang="es-AR" sz="2800" dirty="0" smtClean="0"/>
              <a:t>Crear: Inicializar </a:t>
            </a:r>
            <a:r>
              <a:rPr lang="es-AR" sz="2800" dirty="0" smtClean="0"/>
              <a:t>una cola vacía.</a:t>
            </a:r>
          </a:p>
          <a:p>
            <a:r>
              <a:rPr lang="es-AR" sz="2800" dirty="0" err="1" smtClean="0"/>
              <a:t>esta</a:t>
            </a:r>
            <a:r>
              <a:rPr lang="es-AR" sz="2800" dirty="0" err="1" smtClean="0"/>
              <a:t>Vacía</a:t>
            </a:r>
            <a:r>
              <a:rPr lang="es-AR" sz="2800" dirty="0" smtClean="0"/>
              <a:t>: determina si la cola esta vacía.</a:t>
            </a:r>
          </a:p>
          <a:p>
            <a:r>
              <a:rPr lang="es-AR" sz="2800" dirty="0" err="1" smtClean="0"/>
              <a:t>esta</a:t>
            </a:r>
            <a:r>
              <a:rPr lang="es-AR" sz="2800" dirty="0" err="1" smtClean="0"/>
              <a:t>Llena</a:t>
            </a:r>
            <a:r>
              <a:rPr lang="es-AR" sz="2800" dirty="0" smtClean="0"/>
              <a:t>: determina si la cola esta llena.</a:t>
            </a:r>
          </a:p>
          <a:p>
            <a:r>
              <a:rPr lang="es-AR" sz="2800" dirty="0" smtClean="0"/>
              <a:t>Limpiar cola: quitar todos los elementos y dejar la cola vacía.</a:t>
            </a:r>
          </a:p>
          <a:p>
            <a:r>
              <a:rPr lang="es-AR" sz="2800" dirty="0" smtClean="0"/>
              <a:t>Insertar: añade un elemento a parte última de la cola.</a:t>
            </a:r>
          </a:p>
          <a:p>
            <a:r>
              <a:rPr lang="es-AR" sz="2800" dirty="0" smtClean="0"/>
              <a:t>Borrar: recupera y elimina el elemento del frente de la cola.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71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r>
              <a:rPr lang="es-AR" sz="4000" b="1" dirty="0" smtClean="0"/>
              <a:t>COLAS: Funcionamiento</a:t>
            </a:r>
            <a:endParaRPr lang="es-AR" sz="4000" b="1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08399"/>
              </p:ext>
            </p:extLst>
          </p:nvPr>
        </p:nvGraphicFramePr>
        <p:xfrm>
          <a:off x="395536" y="1916832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75364"/>
              </p:ext>
            </p:extLst>
          </p:nvPr>
        </p:nvGraphicFramePr>
        <p:xfrm>
          <a:off x="4788024" y="3501008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0603"/>
              </p:ext>
            </p:extLst>
          </p:nvPr>
        </p:nvGraphicFramePr>
        <p:xfrm>
          <a:off x="395536" y="3501008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08873"/>
              </p:ext>
            </p:extLst>
          </p:nvPr>
        </p:nvGraphicFramePr>
        <p:xfrm>
          <a:off x="4788024" y="1916832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78043"/>
              </p:ext>
            </p:extLst>
          </p:nvPr>
        </p:nvGraphicFramePr>
        <p:xfrm>
          <a:off x="395536" y="5157192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04230"/>
              </p:ext>
            </p:extLst>
          </p:nvPr>
        </p:nvGraphicFramePr>
        <p:xfrm>
          <a:off x="4860030" y="5157192"/>
          <a:ext cx="338437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251520" y="2555612"/>
            <a:ext cx="8640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51520" y="285400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Ultimo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403648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Cola vacía</a:t>
            </a:r>
            <a:endParaRPr lang="es-A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724128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Insertar ‘a’</a:t>
            </a:r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331640" y="31316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Insertar ‘b’</a:t>
            </a:r>
            <a:endParaRPr lang="es-A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24128" y="31409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Insertar ‘c’</a:t>
            </a:r>
            <a:endParaRPr lang="es-AR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403648" y="47878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Borrar ()</a:t>
            </a:r>
            <a:endParaRPr lang="es-AR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796136" y="47878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Borrar()</a:t>
            </a:r>
            <a:endParaRPr lang="es-A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485870" y="257603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5317232" y="258639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Ultimo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076056" y="2276872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644008" y="424257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940152" y="424257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Ultimo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179512" y="424257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043608" y="424257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Ultimo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27984" y="589875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317232" y="594928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Ultimo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611560" y="4005064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1259632" y="3989095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5076056" y="4005064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V="1">
            <a:off x="6300192" y="4005064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251520" y="597076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Frente</a:t>
            </a:r>
            <a:endParaRPr lang="es-AR" sz="16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8" name="37 Conector recto de flecha"/>
          <p:cNvCxnSpPr/>
          <p:nvPr/>
        </p:nvCxnSpPr>
        <p:spPr>
          <a:xfrm flipV="1">
            <a:off x="683568" y="5733256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971600" y="597076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Ultimo</a:t>
            </a:r>
            <a:endParaRPr lang="es-AR" sz="16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39 Conector recto de flecha"/>
          <p:cNvCxnSpPr/>
          <p:nvPr/>
        </p:nvCxnSpPr>
        <p:spPr>
          <a:xfrm flipV="1">
            <a:off x="1331640" y="5733256"/>
            <a:ext cx="0" cy="30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 flipV="1">
            <a:off x="5292080" y="5647603"/>
            <a:ext cx="216024" cy="31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4860032" y="5647603"/>
            <a:ext cx="216024" cy="304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flipH="1" flipV="1">
            <a:off x="5220072" y="2276873"/>
            <a:ext cx="216024" cy="278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 smtClean="0"/>
              <a:t>COLAS : Implementación</a:t>
            </a: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3954752"/>
          </a:xfrm>
        </p:spPr>
        <p:txBody>
          <a:bodyPr>
            <a:noAutofit/>
          </a:bodyPr>
          <a:lstStyle/>
          <a:p>
            <a:pPr algn="just"/>
            <a:r>
              <a:rPr lang="es-AR" sz="2800" dirty="0" smtClean="0"/>
              <a:t>Las COLAS se pueden implementar utilizando arreglos o listas enlazadas. Utilizando arreglos existen dos tipos:</a:t>
            </a:r>
          </a:p>
          <a:p>
            <a:pPr marL="0" indent="0" algn="just">
              <a:buNone/>
            </a:pPr>
            <a:endParaRPr lang="es-A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600" b="1" dirty="0" smtClean="0"/>
              <a:t>Frente fijo y último movible</a:t>
            </a:r>
            <a:endParaRPr lang="es-AR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600" b="1" dirty="0" smtClean="0"/>
              <a:t>Frente y último movible: </a:t>
            </a:r>
            <a:r>
              <a:rPr lang="es-AR" sz="3600" i="1" dirty="0" smtClean="0"/>
              <a:t>colas circulares</a:t>
            </a:r>
            <a:endParaRPr lang="es-AR" sz="3600" i="1" dirty="0"/>
          </a:p>
        </p:txBody>
      </p:sp>
    </p:spTree>
    <p:extLst>
      <p:ext uri="{BB962C8B-B14F-4D97-AF65-F5344CB8AC3E}">
        <p14:creationId xmlns:p14="http://schemas.microsoft.com/office/powerpoint/2010/main" val="24222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 smtClean="0"/>
              <a:t>COLAS : Implementación</a:t>
            </a: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1490472"/>
            <a:ext cx="7408333" cy="4026760"/>
          </a:xfrm>
        </p:spPr>
        <p:txBody>
          <a:bodyPr>
            <a:noAutofit/>
          </a:bodyPr>
          <a:lstStyle/>
          <a:p>
            <a:pPr algn="just"/>
            <a:r>
              <a:rPr lang="es-AR" sz="2400" b="1" dirty="0" smtClean="0"/>
              <a:t>Frente fijo y final/último movible: </a:t>
            </a:r>
            <a:r>
              <a:rPr lang="es-AR" sz="2400" dirty="0" smtClean="0"/>
              <a:t>es similar a una PILA, el </a:t>
            </a:r>
            <a:r>
              <a:rPr lang="es-AR" sz="2400" b="1" i="1" dirty="0" smtClean="0"/>
              <a:t>frente</a:t>
            </a:r>
            <a:r>
              <a:rPr lang="es-AR" sz="2400" dirty="0" smtClean="0"/>
              <a:t> (subíndice) siempre debe estar en cero. Los elementos se insertan por el </a:t>
            </a:r>
            <a:r>
              <a:rPr lang="es-AR" sz="2400" b="1" i="1" dirty="0" smtClean="0"/>
              <a:t>último </a:t>
            </a:r>
            <a:r>
              <a:rPr lang="es-AR" sz="2400" dirty="0" smtClean="0"/>
              <a:t>(subíndice). Cuando se borra un elemento, se desplazan los elementos restantes para mantener el frente fijo.</a:t>
            </a:r>
          </a:p>
          <a:p>
            <a:pPr algn="just"/>
            <a:r>
              <a:rPr lang="es-AR" sz="2400" b="1" dirty="0" smtClean="0"/>
              <a:t>Frente y último movible:</a:t>
            </a:r>
            <a:r>
              <a:rPr lang="es-AR" sz="2400" dirty="0" smtClean="0"/>
              <a:t> se utilizan dos índices, uno para el </a:t>
            </a:r>
            <a:r>
              <a:rPr lang="es-AR" sz="2400" b="1" i="1" dirty="0" smtClean="0"/>
              <a:t>frente</a:t>
            </a:r>
            <a:r>
              <a:rPr lang="es-AR" sz="2400" dirty="0" smtClean="0"/>
              <a:t> y otro para el </a:t>
            </a:r>
            <a:r>
              <a:rPr lang="es-AR" sz="2400" b="1" i="1" dirty="0"/>
              <a:t>ú</a:t>
            </a:r>
            <a:r>
              <a:rPr lang="es-AR" sz="2400" b="1" i="1" dirty="0" smtClean="0"/>
              <a:t>ltimo </a:t>
            </a:r>
            <a:r>
              <a:rPr lang="es-AR" sz="2400" dirty="0" smtClean="0"/>
              <a:t>y se mantienen ambos extremos flotantes.  La operación insertar, incrementa el </a:t>
            </a:r>
            <a:r>
              <a:rPr lang="es-AR" sz="2400" b="1" i="1" dirty="0" smtClean="0"/>
              <a:t>final</a:t>
            </a:r>
            <a:r>
              <a:rPr lang="es-AR" sz="2400" dirty="0" smtClean="0"/>
              <a:t> , mientras que suprimir en este caso, incrementa el </a:t>
            </a:r>
            <a:r>
              <a:rPr lang="es-AR" sz="2400" b="1" i="1" dirty="0" smtClean="0"/>
              <a:t>frente.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3849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p urban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2344</TotalTime>
  <Words>699</Words>
  <Application>Microsoft Office PowerPoint</Application>
  <PresentationFormat>Presentación en pantalla (4:3)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pop urbano</vt:lpstr>
      <vt:lpstr>Resolución de Problemas  y Algoritmos</vt:lpstr>
      <vt:lpstr>COLAS</vt:lpstr>
      <vt:lpstr>COLAS : Definición</vt:lpstr>
      <vt:lpstr>COLAS : Definición</vt:lpstr>
      <vt:lpstr>COLAS - Ejemplos</vt:lpstr>
      <vt:lpstr>COLAS: Operaciones básicas</vt:lpstr>
      <vt:lpstr>COLAS: Funcionamiento</vt:lpstr>
      <vt:lpstr>COLAS : Implementación</vt:lpstr>
      <vt:lpstr>COLAS : Implementación</vt:lpstr>
      <vt:lpstr>COLAS : Implementación FRENTE Y ULTIMO MOVIBLE</vt:lpstr>
      <vt:lpstr>Presentación de PowerPoint</vt:lpstr>
      <vt:lpstr>COLAS CIRCULARES</vt:lpstr>
      <vt:lpstr>COLAS CIRCULARES</vt:lpstr>
      <vt:lpstr>COLAS CIRCULARES</vt:lpstr>
      <vt:lpstr>COLAS CIRCULARES</vt:lpstr>
      <vt:lpstr>COLAS CIRCULARES</vt:lpstr>
      <vt:lpstr>COLAS CIRCULARES</vt:lpstr>
      <vt:lpstr>COLAS: Implementación con frente y final movible</vt:lpstr>
      <vt:lpstr>COLAS: Ejercicio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de Problemas y Algoritmos</dc:title>
  <dc:creator>GRA</dc:creator>
  <cp:lastModifiedBy>windows</cp:lastModifiedBy>
  <cp:revision>329</cp:revision>
  <dcterms:created xsi:type="dcterms:W3CDTF">2012-04-07T15:53:53Z</dcterms:created>
  <dcterms:modified xsi:type="dcterms:W3CDTF">2016-10-18T18:17:17Z</dcterms:modified>
</cp:coreProperties>
</file>