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16"/>
  </p:notesMasterIdLst>
  <p:sldIdLst>
    <p:sldId id="256" r:id="rId2"/>
    <p:sldId id="291" r:id="rId3"/>
    <p:sldId id="295" r:id="rId4"/>
    <p:sldId id="303" r:id="rId5"/>
    <p:sldId id="302" r:id="rId6"/>
    <p:sldId id="304" r:id="rId7"/>
    <p:sldId id="305" r:id="rId8"/>
    <p:sldId id="307" r:id="rId9"/>
    <p:sldId id="306" r:id="rId10"/>
    <p:sldId id="308" r:id="rId11"/>
    <p:sldId id="318" r:id="rId12"/>
    <p:sldId id="314" r:id="rId13"/>
    <p:sldId id="311" r:id="rId14"/>
    <p:sldId id="317" r:id="rId1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353CFD5-1C0A-4069-BCB8-777087430267}">
          <p14:sldIdLst>
            <p14:sldId id="256"/>
            <p14:sldId id="291"/>
            <p14:sldId id="295"/>
            <p14:sldId id="303"/>
            <p14:sldId id="302"/>
            <p14:sldId id="304"/>
            <p14:sldId id="305"/>
            <p14:sldId id="307"/>
            <p14:sldId id="306"/>
            <p14:sldId id="308"/>
            <p14:sldId id="318"/>
            <p14:sldId id="314"/>
            <p14:sldId id="311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6F79-589E-40C9-8689-B4FE75E2379F}" type="datetimeFigureOut">
              <a:rPr lang="es-AR" smtClean="0"/>
              <a:t>18/10/2016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71C04-5A3A-4350-921B-B94CF2739C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874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9C174B-9FDC-4483-B334-4CC9D5A58FC8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072DB58-33D3-49DD-92D5-3FE9269CD28B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D4C984-B2F5-4B14-B54E-F88112249A78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76C40-ACEE-483B-BE5D-35B7D683AC1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A111B-D9DB-486F-A94B-FF01418E3541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3EF0C-BBBC-4901-82C4-55D65AAC8C9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7A280-EB96-436B-8422-2F1DBB29F305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3641B-6A1C-497E-93D3-85C7B098335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6A0B7-2009-436B-A980-EE3C97E99BC4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9DD20-99EA-4DFF-B029-389B13ED34C9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25DAF-C730-4D4C-BD1A-DD6E810991DD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CCB00-ECA6-4E33-ADFB-EA5837D7C18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A4A05F-C973-4AB0-AF8A-4F06C8029E07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47CF6-80DD-47BE-B62F-D2266A24AD8C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51818C-1A52-40A1-A3C1-54B1DFDC7119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82678-CBB4-4911-BDAB-81806494EB7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78FA6C-CD11-487E-B527-D5DC457AA166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515DE-66D8-4C37-955A-4E1647D3A48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153A7A-4AA8-46B0-9B95-19C8747C6FF5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07C72-7E6C-497F-9295-2CCC93353A52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3C9A2-F2E6-4F09-89BE-A8C40D2C9DED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C2166-D6F5-4A73-802E-C437FA1E49D3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3A2618-E080-473A-B06A-C7B9844EE528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400B455F-9865-48BD-87F2-74D42E30D99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024" y="260650"/>
            <a:ext cx="8820472" cy="288966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5400" dirty="0" smtClean="0"/>
              <a:t>Resolución de Problemas </a:t>
            </a:r>
            <a:br>
              <a:rPr lang="es-MX" sz="5400" dirty="0" smtClean="0"/>
            </a:br>
            <a:r>
              <a:rPr lang="es-MX" sz="5400" dirty="0" smtClean="0"/>
              <a:t>y Algoritmos</a:t>
            </a:r>
            <a:endParaRPr lang="es-AR" sz="4400" dirty="0"/>
          </a:p>
        </p:txBody>
      </p:sp>
      <p:sp>
        <p:nvSpPr>
          <p:cNvPr id="9219" name="2 Subtítulo"/>
          <p:cNvSpPr>
            <a:spLocks noGrp="1"/>
          </p:cNvSpPr>
          <p:nvPr>
            <p:ph type="subTitle" idx="1"/>
          </p:nvPr>
        </p:nvSpPr>
        <p:spPr>
          <a:xfrm>
            <a:off x="684212" y="3356992"/>
            <a:ext cx="7992243" cy="1848421"/>
          </a:xfrm>
        </p:spPr>
        <p:txBody>
          <a:bodyPr>
            <a:noAutofit/>
          </a:bodyPr>
          <a:lstStyle/>
          <a:p>
            <a:pPr marR="0" algn="ctr" eaLnBrk="1" hangingPunct="1"/>
            <a:r>
              <a:rPr lang="es-MX" sz="6000" b="1" dirty="0" smtClean="0"/>
              <a:t>COLAS</a:t>
            </a:r>
          </a:p>
          <a:p>
            <a:pPr marR="0" algn="ctr" eaLnBrk="1" hangingPunct="1"/>
            <a:r>
              <a:rPr lang="es-MX" sz="4800" b="1" dirty="0" smtClean="0"/>
              <a:t>Clase </a:t>
            </a:r>
            <a:r>
              <a:rPr lang="es-MX" sz="4800" b="1" dirty="0" smtClean="0"/>
              <a:t>2</a:t>
            </a:r>
            <a:endParaRPr lang="es-MX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Ejemplo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277071"/>
          </a:xfrm>
        </p:spPr>
        <p:txBody>
          <a:bodyPr>
            <a:normAutofit/>
          </a:bodyPr>
          <a:lstStyle/>
          <a:p>
            <a:pPr algn="just"/>
            <a:r>
              <a:rPr lang="es-AR" sz="3200" dirty="0" smtClean="0"/>
              <a:t>En una fábrica de zapatos se realizan envíos a todo el país. Los Pedidos son gestionados (recepción-envío) por  el departamento Ventas. Cada Pedido consta de número, </a:t>
            </a:r>
            <a:r>
              <a:rPr lang="es-AR" sz="3200" dirty="0" err="1" smtClean="0"/>
              <a:t>cod_artículo</a:t>
            </a:r>
            <a:r>
              <a:rPr lang="es-AR" sz="3200" dirty="0" smtClean="0"/>
              <a:t>, descripción, cantidad, precio y estado. Implementar las clases necesarias para gestionar Pedidos.</a:t>
            </a:r>
          </a:p>
          <a:p>
            <a:pPr marL="0" indent="0" algn="just">
              <a:buNone/>
            </a:pPr>
            <a:endParaRPr lang="es-AR" dirty="0" smtClean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74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261572"/>
              </p:ext>
            </p:extLst>
          </p:nvPr>
        </p:nvGraphicFramePr>
        <p:xfrm>
          <a:off x="539552" y="1412776"/>
          <a:ext cx="13681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126216"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Articulo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codigo</a:t>
                      </a:r>
                      <a:endParaRPr lang="es-A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descripcion</a:t>
                      </a:r>
                      <a:endParaRPr lang="es-A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precio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Articulo()</a:t>
                      </a: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setCodigo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getCodigo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setDescripcion</a:t>
                      </a:r>
                      <a:endParaRPr lang="es-A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getDescripcion</a:t>
                      </a:r>
                      <a:endParaRPr lang="es-A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setPrecio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getPrecio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…..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74132"/>
              </p:ext>
            </p:extLst>
          </p:nvPr>
        </p:nvGraphicFramePr>
        <p:xfrm>
          <a:off x="2483768" y="1389113"/>
          <a:ext cx="1512168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26216"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Pedido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dirty="0" smtClean="0">
                          <a:solidFill>
                            <a:schemeClr val="bg1"/>
                          </a:solidFill>
                        </a:rPr>
                        <a:t>numero</a:t>
                      </a:r>
                    </a:p>
                    <a:p>
                      <a:r>
                        <a:rPr lang="es-AR" sz="1400" b="1" dirty="0" smtClean="0">
                          <a:solidFill>
                            <a:schemeClr val="bg1"/>
                          </a:solidFill>
                        </a:rPr>
                        <a:t>Articulo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articulo</a:t>
                      </a:r>
                      <a:endParaRPr lang="es-A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cantidad</a:t>
                      </a: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estado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58632"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Pedido()</a:t>
                      </a: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setNumero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getNumero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setArticulo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getArticulo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….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322906"/>
              </p:ext>
            </p:extLst>
          </p:nvPr>
        </p:nvGraphicFramePr>
        <p:xfrm>
          <a:off x="4572000" y="1700808"/>
          <a:ext cx="1800200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26216">
                <a:tc>
                  <a:txBody>
                    <a:bodyPr/>
                    <a:lstStyle/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ColaPedidos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maxcola</a:t>
                      </a:r>
                      <a:endParaRPr lang="es-A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s-AR" sz="1400" b="1" dirty="0" smtClean="0">
                          <a:solidFill>
                            <a:schemeClr val="bg1"/>
                          </a:solidFill>
                        </a:rPr>
                        <a:t>Pedido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 [] elementos</a:t>
                      </a: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frente</a:t>
                      </a: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ultimo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54576"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Insertar(Pedido)</a:t>
                      </a: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Pedido Borrar()</a:t>
                      </a: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estaLlena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estaVacía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69145"/>
              </p:ext>
            </p:extLst>
          </p:nvPr>
        </p:nvGraphicFramePr>
        <p:xfrm>
          <a:off x="6732240" y="1700808"/>
          <a:ext cx="216024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126216"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Ventas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err="1" smtClean="0">
                          <a:solidFill>
                            <a:schemeClr val="bg1"/>
                          </a:solidFill>
                        </a:rPr>
                        <a:t>ColaPedidos</a:t>
                      </a:r>
                      <a:r>
                        <a:rPr lang="es-AR" sz="1400" baseline="0" dirty="0" smtClean="0">
                          <a:solidFill>
                            <a:schemeClr val="bg1"/>
                          </a:solidFill>
                        </a:rPr>
                        <a:t> pedidos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54576"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Procesar()</a:t>
                      </a: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es-AR" sz="1400" baseline="0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s-AR" sz="1400" baseline="0" dirty="0" err="1" smtClean="0">
                          <a:solidFill>
                            <a:schemeClr val="bg1"/>
                          </a:solidFill>
                        </a:rPr>
                        <a:t>ColaPedidos</a:t>
                      </a:r>
                      <a:r>
                        <a:rPr lang="es-A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AR" sz="1400" baseline="0" dirty="0" err="1" smtClean="0">
                          <a:solidFill>
                            <a:schemeClr val="bg1"/>
                          </a:solidFill>
                        </a:rPr>
                        <a:t>auxpedidos</a:t>
                      </a:r>
                      <a:r>
                        <a:rPr lang="es-AR" sz="14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r>
                        <a:rPr lang="es-AR" sz="1400" baseline="0" dirty="0" smtClean="0">
                          <a:solidFill>
                            <a:schemeClr val="bg1"/>
                          </a:solidFill>
                        </a:rPr>
                        <a:t>    Pedidos p1;</a:t>
                      </a:r>
                    </a:p>
                    <a:p>
                      <a:r>
                        <a:rPr lang="es-AR" sz="1400" baseline="0" dirty="0" smtClean="0">
                          <a:solidFill>
                            <a:schemeClr val="bg1"/>
                          </a:solidFill>
                        </a:rPr>
                        <a:t>…..</a:t>
                      </a:r>
                      <a:endParaRPr lang="es-A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Actualizar()</a:t>
                      </a:r>
                    </a:p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{ ……..}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47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61047"/>
          </a:xfrm>
        </p:spPr>
        <p:txBody>
          <a:bodyPr>
            <a:normAutofit/>
          </a:bodyPr>
          <a:lstStyle/>
          <a:p>
            <a:pPr algn="just"/>
            <a:r>
              <a:rPr lang="es-AR" sz="2400" dirty="0" smtClean="0"/>
              <a:t>Implementar el método </a:t>
            </a:r>
            <a:r>
              <a:rPr lang="es-AR" sz="2400" i="1" dirty="0" smtClean="0"/>
              <a:t>Procesar</a:t>
            </a:r>
            <a:r>
              <a:rPr lang="es-AR" sz="2400" dirty="0" smtClean="0"/>
              <a:t> que toma los Pedidos calcula el precio total sólo si el estado a enviados(false). Mostrar el número de cada pedido y el precio total obtenido.  No deben quedar pedidos en el Departamento Ventas.</a:t>
            </a:r>
          </a:p>
          <a:p>
            <a:pPr marL="68580" indent="0" algn="just">
              <a:buNone/>
            </a:pPr>
            <a:endParaRPr lang="es-AR" sz="2400" dirty="0" smtClean="0"/>
          </a:p>
          <a:p>
            <a:pPr algn="just"/>
            <a:r>
              <a:rPr lang="es-AR" sz="2400" dirty="0" smtClean="0"/>
              <a:t>Modificar el método Procesar para que conserve todos los pedidos, es decir que no existe pérdida de información.</a:t>
            </a:r>
          </a:p>
          <a:p>
            <a:pPr algn="just"/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095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PASOS A SEGUIR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s-AR" sz="3200" dirty="0" smtClean="0"/>
          </a:p>
          <a:p>
            <a:r>
              <a:rPr lang="es-AR" sz="3200" dirty="0" smtClean="0"/>
              <a:t>Crear el objeto Articulo</a:t>
            </a:r>
          </a:p>
          <a:p>
            <a:r>
              <a:rPr lang="es-AR" sz="3200" dirty="0" smtClean="0"/>
              <a:t>Crear el objeto Pedido</a:t>
            </a:r>
          </a:p>
          <a:p>
            <a:r>
              <a:rPr lang="es-AR" sz="3200" dirty="0" smtClean="0"/>
              <a:t>Insertar el Pedido en la Cola</a:t>
            </a:r>
          </a:p>
          <a:p>
            <a:r>
              <a:rPr lang="es-AR" sz="3200" dirty="0" smtClean="0"/>
              <a:t>Procesar los pedidos del </a:t>
            </a:r>
            <a:r>
              <a:rPr lang="es-AR" sz="3200" dirty="0" err="1" smtClean="0"/>
              <a:t>Dpto.Ventas</a:t>
            </a:r>
            <a:endParaRPr lang="es-AR" sz="3200" dirty="0" smtClean="0"/>
          </a:p>
          <a:p>
            <a:pPr lvl="1"/>
            <a:r>
              <a:rPr lang="es-AR" sz="2800" dirty="0" smtClean="0"/>
              <a:t>Obtiene un pedido</a:t>
            </a:r>
          </a:p>
          <a:p>
            <a:pPr lvl="1"/>
            <a:r>
              <a:rPr lang="es-AR" sz="2800" dirty="0" smtClean="0"/>
              <a:t>Calcula el pecio total</a:t>
            </a:r>
          </a:p>
          <a:p>
            <a:pPr lvl="1"/>
            <a:r>
              <a:rPr lang="es-AR" sz="2800" dirty="0" smtClean="0"/>
              <a:t>Cambia el estado del pedido</a:t>
            </a:r>
          </a:p>
          <a:p>
            <a:pPr lvl="1"/>
            <a:r>
              <a:rPr lang="es-AR" sz="2800" dirty="0" smtClean="0"/>
              <a:t>Muestra los datos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43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277480"/>
            <a:ext cx="9144000" cy="674030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b="1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Ventas</a:t>
            </a:r>
            <a:endParaRPr lang="es-AR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ColaPedidos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pedidos;</a:t>
            </a:r>
          </a:p>
          <a:p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Ventas()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pedidos = new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ColaPedidos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s-AR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Procesar()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precio_total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AR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pedidos.estaVacia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s-AR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Pedido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auxpedido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pedidos.borrar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auxpedido.getEstado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s-AR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Articulo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auxart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auxpedido.getArticulo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AR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precio_total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auxart.getPrecio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auxpedido.getCantidad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s-AR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…..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28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COLAS : </a:t>
            </a:r>
            <a:r>
              <a:rPr lang="es-AR" dirty="0"/>
              <a:t>D</a:t>
            </a:r>
            <a:r>
              <a:rPr lang="es-AR" dirty="0" smtClean="0"/>
              <a:t>efinición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3200" dirty="0" smtClean="0"/>
              <a:t>Una Cola es una estructura de datos (objeto) sobre la cual se aplican las operaciones básicas: insertar y borrar.</a:t>
            </a:r>
          </a:p>
          <a:p>
            <a:pPr marL="68580" indent="0" algn="just">
              <a:buNone/>
            </a:pPr>
            <a:endParaRPr lang="es-AR" sz="3200" dirty="0"/>
          </a:p>
          <a:p>
            <a:pPr algn="just"/>
            <a:r>
              <a:rPr lang="es-AR" sz="3200" dirty="0" smtClean="0"/>
              <a:t>Los elementos se eliminan por un extremo llamado </a:t>
            </a:r>
            <a:r>
              <a:rPr lang="es-AR" sz="3200" b="1" i="1" dirty="0" smtClean="0"/>
              <a:t>frente</a:t>
            </a:r>
            <a:r>
              <a:rPr lang="es-AR" sz="3200" dirty="0" smtClean="0"/>
              <a:t> y se insertan por otro extremo llamado </a:t>
            </a:r>
            <a:r>
              <a:rPr lang="es-AR" sz="3200" b="1" i="1" dirty="0" smtClean="0"/>
              <a:t>último.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233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COLAS : </a:t>
            </a:r>
            <a:r>
              <a:rPr lang="es-AR" dirty="0"/>
              <a:t>D</a:t>
            </a:r>
            <a:r>
              <a:rPr lang="es-AR" dirty="0" smtClean="0"/>
              <a:t>efinición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3200" dirty="0" smtClean="0"/>
              <a:t>Una Cola es denominada estructura FIFO ( </a:t>
            </a:r>
            <a:r>
              <a:rPr lang="es-AR" sz="3200" dirty="0" err="1" smtClean="0"/>
              <a:t>first</a:t>
            </a:r>
            <a:r>
              <a:rPr lang="es-AR" sz="3200" dirty="0" smtClean="0"/>
              <a:t> -in </a:t>
            </a:r>
            <a:r>
              <a:rPr lang="es-AR" sz="3200" dirty="0" err="1" smtClean="0"/>
              <a:t>first-out</a:t>
            </a:r>
            <a:r>
              <a:rPr lang="es-AR" sz="3200" dirty="0" smtClean="0"/>
              <a:t>) el primero en llegar es el primero en salir.</a:t>
            </a:r>
          </a:p>
          <a:p>
            <a:pPr algn="just"/>
            <a:endParaRPr lang="es-AR" sz="3200" dirty="0"/>
          </a:p>
          <a:p>
            <a:pPr algn="just"/>
            <a:r>
              <a:rPr lang="es-AR" sz="3200" dirty="0" smtClean="0"/>
              <a:t>Existen dos tipos de implementación de Colas: frente fijo-final movible y frente - final movible.</a:t>
            </a:r>
          </a:p>
          <a:p>
            <a:pPr algn="just"/>
            <a:endParaRPr lang="es-AR" sz="3200" dirty="0"/>
          </a:p>
          <a:p>
            <a:pPr marL="0" indent="0" algn="just">
              <a:buNone/>
            </a:pPr>
            <a:endParaRPr lang="es-AR" sz="3200" dirty="0" smtClean="0"/>
          </a:p>
          <a:p>
            <a:pPr algn="just"/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6670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s-AR" dirty="0" smtClean="0"/>
              <a:t>COLA CIRCULAR</a:t>
            </a:r>
            <a:endParaRPr lang="es-AR" dirty="0"/>
          </a:p>
        </p:txBody>
      </p:sp>
      <p:grpSp>
        <p:nvGrpSpPr>
          <p:cNvPr id="27" name="26 Grupo"/>
          <p:cNvGrpSpPr/>
          <p:nvPr/>
        </p:nvGrpSpPr>
        <p:grpSpPr>
          <a:xfrm>
            <a:off x="755576" y="1988840"/>
            <a:ext cx="2232248" cy="2232248"/>
            <a:chOff x="755576" y="1988840"/>
            <a:chExt cx="2232248" cy="223224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" name="4 Anillo"/>
            <p:cNvSpPr/>
            <p:nvPr/>
          </p:nvSpPr>
          <p:spPr>
            <a:xfrm>
              <a:off x="755576" y="1988840"/>
              <a:ext cx="2232248" cy="2232248"/>
            </a:xfrm>
            <a:prstGeom prst="don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7" name="6 Conector recto"/>
            <p:cNvCxnSpPr>
              <a:endCxn id="5" idx="4"/>
            </p:cNvCxnSpPr>
            <p:nvPr/>
          </p:nvCxnSpPr>
          <p:spPr>
            <a:xfrm>
              <a:off x="1871700" y="1988840"/>
              <a:ext cx="0" cy="2232248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5" idx="2"/>
            </p:cNvCxnSpPr>
            <p:nvPr/>
          </p:nvCxnSpPr>
          <p:spPr>
            <a:xfrm>
              <a:off x="755576" y="3104964"/>
              <a:ext cx="22322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5" idx="1"/>
              <a:endCxn id="5" idx="5"/>
            </p:cNvCxnSpPr>
            <p:nvPr/>
          </p:nvCxnSpPr>
          <p:spPr>
            <a:xfrm>
              <a:off x="1082481" y="2315745"/>
              <a:ext cx="1578438" cy="1578438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>
              <a:stCxn id="5" idx="7"/>
              <a:endCxn id="5" idx="3"/>
            </p:cNvCxnSpPr>
            <p:nvPr/>
          </p:nvCxnSpPr>
          <p:spPr>
            <a:xfrm flipH="1">
              <a:off x="1082481" y="2315745"/>
              <a:ext cx="1578438" cy="1578438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onector"/>
            <p:cNvSpPr/>
            <p:nvPr/>
          </p:nvSpPr>
          <p:spPr>
            <a:xfrm>
              <a:off x="1259632" y="2528900"/>
              <a:ext cx="1224136" cy="11881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2555776" y="150627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3">
                    <a:lumMod val="75000"/>
                  </a:schemeClr>
                </a:solidFill>
              </a:rPr>
              <a:t>Frente</a:t>
            </a:r>
            <a:endParaRPr lang="es-A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660919" y="458112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Ultimo</a:t>
            </a:r>
            <a:endParaRPr lang="es-A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483768" y="263691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34</a:t>
            </a:r>
            <a:endParaRPr lang="es-AR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483768" y="330647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88</a:t>
            </a:r>
            <a:endParaRPr lang="es-AR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979712" y="374433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54</a:t>
            </a:r>
            <a:endParaRPr lang="es-AR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H="1">
            <a:off x="2411760" y="1844824"/>
            <a:ext cx="249159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2267744" y="4082891"/>
            <a:ext cx="393175" cy="49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95536" y="508518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Cola contiene 3 elementos</a:t>
            </a:r>
            <a:endParaRPr lang="es-AR" sz="1600" b="1" dirty="0"/>
          </a:p>
        </p:txBody>
      </p:sp>
      <p:grpSp>
        <p:nvGrpSpPr>
          <p:cNvPr id="28" name="27 Grupo"/>
          <p:cNvGrpSpPr/>
          <p:nvPr/>
        </p:nvGrpSpPr>
        <p:grpSpPr>
          <a:xfrm>
            <a:off x="5436096" y="1988840"/>
            <a:ext cx="2232248" cy="2232248"/>
            <a:chOff x="755576" y="1988840"/>
            <a:chExt cx="2232248" cy="223224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9" name="28 Anillo"/>
            <p:cNvSpPr/>
            <p:nvPr/>
          </p:nvSpPr>
          <p:spPr>
            <a:xfrm>
              <a:off x="755576" y="1988840"/>
              <a:ext cx="2232248" cy="2232248"/>
            </a:xfrm>
            <a:prstGeom prst="don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30" name="29 Conector recto"/>
            <p:cNvCxnSpPr>
              <a:endCxn id="29" idx="4"/>
            </p:cNvCxnSpPr>
            <p:nvPr/>
          </p:nvCxnSpPr>
          <p:spPr>
            <a:xfrm>
              <a:off x="1871700" y="1988840"/>
              <a:ext cx="0" cy="2232248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9" idx="2"/>
            </p:cNvCxnSpPr>
            <p:nvPr/>
          </p:nvCxnSpPr>
          <p:spPr>
            <a:xfrm>
              <a:off x="755576" y="3104964"/>
              <a:ext cx="22322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>
              <a:stCxn id="29" idx="1"/>
              <a:endCxn id="29" idx="5"/>
            </p:cNvCxnSpPr>
            <p:nvPr/>
          </p:nvCxnSpPr>
          <p:spPr>
            <a:xfrm>
              <a:off x="1082481" y="2315745"/>
              <a:ext cx="1578438" cy="1578438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>
              <a:stCxn id="29" idx="7"/>
              <a:endCxn id="29" idx="3"/>
            </p:cNvCxnSpPr>
            <p:nvPr/>
          </p:nvCxnSpPr>
          <p:spPr>
            <a:xfrm flipH="1">
              <a:off x="1082481" y="2315745"/>
              <a:ext cx="1578438" cy="1578438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onector"/>
            <p:cNvSpPr/>
            <p:nvPr/>
          </p:nvSpPr>
          <p:spPr>
            <a:xfrm>
              <a:off x="1259632" y="2528900"/>
              <a:ext cx="1224136" cy="11881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5" name="34 CuadroTexto"/>
          <p:cNvSpPr txBox="1"/>
          <p:nvPr/>
        </p:nvSpPr>
        <p:spPr>
          <a:xfrm>
            <a:off x="7164288" y="2672083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34</a:t>
            </a:r>
            <a:endParaRPr lang="es-AR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7092280" y="328498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88</a:t>
            </a:r>
            <a:endParaRPr lang="es-AR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6660232" y="373851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</a:t>
            </a:r>
            <a:r>
              <a:rPr lang="es-AR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4</a:t>
            </a:r>
            <a:endParaRPr lang="es-AR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5508104" y="263691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39</a:t>
            </a:r>
            <a:endParaRPr lang="es-AR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5508104" y="328498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es-AR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4</a:t>
            </a:r>
            <a:endParaRPr lang="es-AR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5940152" y="373851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15</a:t>
            </a:r>
            <a:endParaRPr lang="es-AR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012160" y="215434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22</a:t>
            </a:r>
            <a:endParaRPr lang="es-AR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308304" y="148478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3">
                    <a:lumMod val="75000"/>
                  </a:schemeClr>
                </a:solidFill>
              </a:rPr>
              <a:t>Frente</a:t>
            </a:r>
            <a:endParaRPr lang="es-A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42 Conector recto de flecha"/>
          <p:cNvCxnSpPr/>
          <p:nvPr/>
        </p:nvCxnSpPr>
        <p:spPr>
          <a:xfrm flipH="1">
            <a:off x="7164288" y="1823338"/>
            <a:ext cx="249159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5004048" y="155679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Ultimo</a:t>
            </a:r>
            <a:endParaRPr lang="es-A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45 Conector recto de flecha"/>
          <p:cNvCxnSpPr/>
          <p:nvPr/>
        </p:nvCxnSpPr>
        <p:spPr>
          <a:xfrm>
            <a:off x="5868144" y="1772816"/>
            <a:ext cx="288032" cy="284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5220072" y="4797152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 smtClean="0"/>
              <a:t>Cola de elementos enteros LLENA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250672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6" grpId="0"/>
      <p:bldP spid="42" grpId="0"/>
      <p:bldP spid="44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s-AR" dirty="0" smtClean="0"/>
              <a:t>COLAS: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800" dirty="0" smtClean="0"/>
              <a:t>La COLA estará llena cuando el siguiente del </a:t>
            </a:r>
            <a:r>
              <a:rPr lang="es-AR" sz="2800" b="1" dirty="0"/>
              <a:t>ú</a:t>
            </a:r>
            <a:r>
              <a:rPr lang="es-AR" sz="2800" b="1" dirty="0" smtClean="0"/>
              <a:t>ltimo</a:t>
            </a:r>
            <a:r>
              <a:rPr lang="es-AR" sz="2800" dirty="0" smtClean="0"/>
              <a:t> es igual al </a:t>
            </a:r>
            <a:r>
              <a:rPr lang="es-AR" sz="2800" b="1" i="1" dirty="0" smtClean="0"/>
              <a:t>frente.</a:t>
            </a:r>
          </a:p>
          <a:p>
            <a:pPr algn="just"/>
            <a:endParaRPr lang="es-AR" sz="2800" b="1" i="1" dirty="0" smtClean="0"/>
          </a:p>
          <a:p>
            <a:pPr algn="just"/>
            <a:endParaRPr lang="es-AR" sz="2800" b="1" i="1" dirty="0" smtClean="0"/>
          </a:p>
          <a:p>
            <a:pPr marL="0" indent="0" algn="just">
              <a:buNone/>
            </a:pPr>
            <a:endParaRPr lang="es-AR" sz="2800" b="1" i="1" dirty="0"/>
          </a:p>
        </p:txBody>
      </p:sp>
      <p:sp>
        <p:nvSpPr>
          <p:cNvPr id="4" name="3 CuadroTexto"/>
          <p:cNvSpPr txBox="1"/>
          <p:nvPr/>
        </p:nvSpPr>
        <p:spPr>
          <a:xfrm flipH="1">
            <a:off x="1835696" y="3118316"/>
            <a:ext cx="6120680" cy="23083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AR" b="1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rivate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estaLlena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sigultimo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siguiente(ultimo)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sigultimo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frente)</a:t>
            </a:r>
          </a:p>
          <a:p>
            <a:r>
              <a:rPr lang="es-AR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AR" b="1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  <a:endParaRPr lang="es-AR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COLAS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AR" dirty="0" smtClean="0"/>
          </a:p>
          <a:p>
            <a:pPr algn="just"/>
            <a:r>
              <a:rPr lang="es-AR" sz="3200" dirty="0" smtClean="0"/>
              <a:t>Al igual que otras estructuras como </a:t>
            </a:r>
            <a:r>
              <a:rPr lang="es-AR" sz="3200" dirty="0"/>
              <a:t>V</a:t>
            </a:r>
            <a:r>
              <a:rPr lang="es-AR" sz="3200" dirty="0" smtClean="0"/>
              <a:t>ectores, Matrices y Pilas, las estructuras Cola también pueden almacenar tipos de datos complejos como pueden ser objetos.</a:t>
            </a:r>
          </a:p>
          <a:p>
            <a:pPr algn="just"/>
            <a:r>
              <a:rPr lang="es-AR" sz="3200" dirty="0" smtClean="0"/>
              <a:t>El funcionamiento es el mismo, lo que varía es el tipo de dato que almacenamos.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1223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COLAS DE OBJETOS: ejemplos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AR" sz="3200" dirty="0" smtClean="0"/>
              <a:t>Colas de objetos de tipo Persona</a:t>
            </a:r>
          </a:p>
          <a:p>
            <a:pPr>
              <a:lnSpc>
                <a:spcPct val="150000"/>
              </a:lnSpc>
            </a:pPr>
            <a:r>
              <a:rPr lang="es-AR" sz="3200" dirty="0" smtClean="0"/>
              <a:t>Colas de objetos de tipo Articulo</a:t>
            </a:r>
          </a:p>
          <a:p>
            <a:pPr>
              <a:lnSpc>
                <a:spcPct val="150000"/>
              </a:lnSpc>
            </a:pPr>
            <a:r>
              <a:rPr lang="es-AR" sz="3200" dirty="0" smtClean="0"/>
              <a:t>Colas de tipo Auto</a:t>
            </a:r>
          </a:p>
          <a:p>
            <a:pPr>
              <a:lnSpc>
                <a:spcPct val="150000"/>
              </a:lnSpc>
            </a:pPr>
            <a:r>
              <a:rPr lang="es-AR" sz="3200" dirty="0" smtClean="0"/>
              <a:t>Colas de tipo Pila</a:t>
            </a:r>
          </a:p>
          <a:p>
            <a:pPr>
              <a:lnSpc>
                <a:spcPct val="150000"/>
              </a:lnSpc>
            </a:pPr>
            <a:r>
              <a:rPr lang="es-AR" sz="3200" dirty="0" smtClean="0"/>
              <a:t>Colas de tipo Cola</a:t>
            </a:r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1931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COLAS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800" dirty="0" smtClean="0"/>
              <a:t>Como en PILAS, MATRICES Y VECTORES, primero se debe recuperar el objeto para luego acceder a sus métodos y atributos.</a:t>
            </a:r>
          </a:p>
          <a:p>
            <a:pPr algn="just"/>
            <a:endParaRPr lang="es-AR" sz="2800" dirty="0" smtClean="0"/>
          </a:p>
          <a:p>
            <a:pPr algn="just"/>
            <a:endParaRPr lang="es-AR" sz="2800" dirty="0"/>
          </a:p>
          <a:p>
            <a:pPr algn="just"/>
            <a:r>
              <a:rPr lang="es-AR" sz="2800" dirty="0" smtClean="0"/>
              <a:t>En este caso, siempre se recupera (borrar()) el objeto que se encuentra en el </a:t>
            </a:r>
            <a:r>
              <a:rPr lang="es-AR" sz="2800" b="1" i="1" dirty="0" smtClean="0"/>
              <a:t>frente</a:t>
            </a:r>
            <a:r>
              <a:rPr lang="es-AR" sz="2800" dirty="0" smtClean="0"/>
              <a:t> de la Cola. </a:t>
            </a:r>
          </a:p>
          <a:p>
            <a:pPr algn="just"/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3908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s-AR" dirty="0" smtClean="0"/>
              <a:t>COLA DE OBJETOS 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33697"/>
              </p:ext>
            </p:extLst>
          </p:nvPr>
        </p:nvGraphicFramePr>
        <p:xfrm>
          <a:off x="251520" y="1844824"/>
          <a:ext cx="3816426" cy="96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71"/>
                <a:gridCol w="636071"/>
                <a:gridCol w="636071"/>
                <a:gridCol w="636071"/>
                <a:gridCol w="636071"/>
                <a:gridCol w="636071"/>
              </a:tblGrid>
              <a:tr h="960585"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79512" y="301843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Frente</a:t>
            </a:r>
            <a:endParaRPr lang="es-AR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11560" y="2780928"/>
            <a:ext cx="0" cy="304001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12160" y="1340768"/>
            <a:ext cx="12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+mj-lt"/>
              </a:rPr>
              <a:t>Borrar ()</a:t>
            </a:r>
            <a:endParaRPr lang="es-AR" dirty="0"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771800" y="30689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Ultimo</a:t>
            </a:r>
            <a:endParaRPr lang="es-A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3203848" y="2780928"/>
            <a:ext cx="0" cy="304001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2915816" y="1988840"/>
            <a:ext cx="432048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2267744" y="1988840"/>
            <a:ext cx="432048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1619672" y="1988840"/>
            <a:ext cx="432048" cy="64807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Elipse"/>
          <p:cNvSpPr/>
          <p:nvPr/>
        </p:nvSpPr>
        <p:spPr>
          <a:xfrm>
            <a:off x="971600" y="1988840"/>
            <a:ext cx="432048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600" b="1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61877"/>
              </p:ext>
            </p:extLst>
          </p:nvPr>
        </p:nvGraphicFramePr>
        <p:xfrm>
          <a:off x="4860030" y="1844824"/>
          <a:ext cx="3816426" cy="96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71"/>
                <a:gridCol w="636071"/>
                <a:gridCol w="636071"/>
                <a:gridCol w="636071"/>
                <a:gridCol w="636071"/>
                <a:gridCol w="636071"/>
              </a:tblGrid>
              <a:tr h="960585"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19 Elipse"/>
          <p:cNvSpPr/>
          <p:nvPr/>
        </p:nvSpPr>
        <p:spPr>
          <a:xfrm>
            <a:off x="7524326" y="1988840"/>
            <a:ext cx="432048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Elipse"/>
          <p:cNvSpPr/>
          <p:nvPr/>
        </p:nvSpPr>
        <p:spPr>
          <a:xfrm>
            <a:off x="6876254" y="1988840"/>
            <a:ext cx="432048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Elipse"/>
          <p:cNvSpPr/>
          <p:nvPr/>
        </p:nvSpPr>
        <p:spPr>
          <a:xfrm>
            <a:off x="6228182" y="1988840"/>
            <a:ext cx="432048" cy="64807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5364088" y="301843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Frente</a:t>
            </a:r>
            <a:endParaRPr lang="es-AR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5796136" y="2780928"/>
            <a:ext cx="0" cy="304001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7380312" y="30689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Ultimo</a:t>
            </a:r>
            <a:endParaRPr lang="es-A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 flipV="1">
            <a:off x="7812360" y="2780928"/>
            <a:ext cx="0" cy="304001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H="1" flipV="1">
            <a:off x="5580112" y="1232756"/>
            <a:ext cx="432048" cy="29267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5580112" y="1988840"/>
            <a:ext cx="432048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Elipse"/>
          <p:cNvSpPr/>
          <p:nvPr/>
        </p:nvSpPr>
        <p:spPr>
          <a:xfrm>
            <a:off x="5508104" y="1916832"/>
            <a:ext cx="563868" cy="792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CuadroTexto"/>
          <p:cNvSpPr txBox="1"/>
          <p:nvPr/>
        </p:nvSpPr>
        <p:spPr>
          <a:xfrm>
            <a:off x="1912007" y="4077072"/>
            <a:ext cx="5760640" cy="23083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AR" b="1" i="1" dirty="0" smtClean="0">
                <a:solidFill>
                  <a:schemeClr val="bg2">
                    <a:lumMod val="75000"/>
                  </a:schemeClr>
                </a:solidFill>
              </a:rPr>
              <a:t>Ejemplo: si el objeto recuperado (borrar()) es de tipo Persona</a:t>
            </a:r>
          </a:p>
          <a:p>
            <a:pPr algn="just"/>
            <a:endParaRPr lang="es-AR" b="1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s-AR" b="1" dirty="0" err="1" smtClean="0">
                <a:solidFill>
                  <a:schemeClr val="bg2">
                    <a:lumMod val="75000"/>
                  </a:schemeClr>
                </a:solidFill>
              </a:rPr>
              <a:t>objpersona.getNombre</a:t>
            </a:r>
            <a:r>
              <a:rPr lang="es-AR" b="1" dirty="0" smtClean="0">
                <a:solidFill>
                  <a:schemeClr val="bg2">
                    <a:lumMod val="75000"/>
                  </a:schemeClr>
                </a:solidFill>
              </a:rPr>
              <a:t>();</a:t>
            </a:r>
          </a:p>
          <a:p>
            <a:pPr algn="just"/>
            <a:endParaRPr lang="es-AR" b="1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s-AR" b="1" dirty="0" err="1" smtClean="0">
                <a:solidFill>
                  <a:schemeClr val="bg2">
                    <a:lumMod val="75000"/>
                  </a:schemeClr>
                </a:solidFill>
              </a:rPr>
              <a:t>objpersona.getFecha.getDia</a:t>
            </a:r>
            <a:r>
              <a:rPr lang="es-AR" b="1" dirty="0" smtClean="0">
                <a:solidFill>
                  <a:schemeClr val="bg2">
                    <a:lumMod val="75000"/>
                  </a:schemeClr>
                </a:solidFill>
              </a:rPr>
              <a:t>();</a:t>
            </a:r>
          </a:p>
          <a:p>
            <a:pPr algn="just"/>
            <a:endParaRPr lang="es-AR" b="1" dirty="0">
              <a:solidFill>
                <a:schemeClr val="bg1"/>
              </a:solidFill>
            </a:endParaRPr>
          </a:p>
          <a:p>
            <a:pPr algn="just"/>
            <a:endParaRPr lang="es-AR" b="1" dirty="0"/>
          </a:p>
        </p:txBody>
      </p:sp>
      <p:sp>
        <p:nvSpPr>
          <p:cNvPr id="39" name="38 Elipse"/>
          <p:cNvSpPr/>
          <p:nvPr/>
        </p:nvSpPr>
        <p:spPr>
          <a:xfrm>
            <a:off x="5148064" y="980728"/>
            <a:ext cx="432048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36133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4" grpId="0"/>
      <p:bldP spid="26" grpId="0"/>
      <p:bldP spid="34" grpId="0" animBg="1"/>
      <p:bldP spid="35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pop urbano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op urban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2677</TotalTime>
  <Words>519</Words>
  <Application>Microsoft Office PowerPoint</Application>
  <PresentationFormat>Presentación en pantalla (4:3)</PresentationFormat>
  <Paragraphs>150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pop urbano</vt:lpstr>
      <vt:lpstr>Resolución de Problemas  y Algoritmos</vt:lpstr>
      <vt:lpstr>COLAS : Definición</vt:lpstr>
      <vt:lpstr>COLAS : Definición</vt:lpstr>
      <vt:lpstr>COLA CIRCULAR</vt:lpstr>
      <vt:lpstr>COLAS: Implementación</vt:lpstr>
      <vt:lpstr>COLAS DE OBJETOS</vt:lpstr>
      <vt:lpstr>COLAS DE OBJETOS: ejemplos</vt:lpstr>
      <vt:lpstr>COLAS DE OBJETOS</vt:lpstr>
      <vt:lpstr>COLA DE OBJETOS </vt:lpstr>
      <vt:lpstr>Ejemplo </vt:lpstr>
      <vt:lpstr>Ejemplo</vt:lpstr>
      <vt:lpstr>Ejercicio</vt:lpstr>
      <vt:lpstr>PASOS A SEGUIR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de Problemas y Algoritmos</dc:title>
  <dc:creator>GRA</dc:creator>
  <cp:lastModifiedBy>windows</cp:lastModifiedBy>
  <cp:revision>372</cp:revision>
  <dcterms:created xsi:type="dcterms:W3CDTF">2012-04-07T15:53:53Z</dcterms:created>
  <dcterms:modified xsi:type="dcterms:W3CDTF">2016-10-18T18:26:56Z</dcterms:modified>
</cp:coreProperties>
</file>