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notesMasterIdLst>
    <p:notesMasterId r:id="rId21"/>
  </p:notesMasterIdLst>
  <p:sldIdLst>
    <p:sldId id="256" r:id="rId2"/>
    <p:sldId id="291" r:id="rId3"/>
    <p:sldId id="299" r:id="rId4"/>
    <p:sldId id="296" r:id="rId5"/>
    <p:sldId id="304" r:id="rId6"/>
    <p:sldId id="312" r:id="rId7"/>
    <p:sldId id="293" r:id="rId8"/>
    <p:sldId id="292" r:id="rId9"/>
    <p:sldId id="300" r:id="rId10"/>
    <p:sldId id="301" r:id="rId11"/>
    <p:sldId id="302" r:id="rId12"/>
    <p:sldId id="294" r:id="rId13"/>
    <p:sldId id="307" r:id="rId14"/>
    <p:sldId id="306" r:id="rId15"/>
    <p:sldId id="308" r:id="rId16"/>
    <p:sldId id="309" r:id="rId17"/>
    <p:sldId id="303" r:id="rId18"/>
    <p:sldId id="311" r:id="rId19"/>
    <p:sldId id="313" r:id="rId20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54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6F79-589E-40C9-8689-B4FE75E2379F}" type="datetimeFigureOut">
              <a:rPr lang="es-AR" smtClean="0"/>
              <a:t>05/10/2017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1C04-5A3A-4350-921B-B94CF2739C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87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1C04-5A3A-4350-921B-B94CF2739C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00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39C174B-9FDC-4483-B334-4CC9D5A58FC8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072DB58-33D3-49DD-92D5-3FE9269CD28B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2D4C984-B2F5-4B14-B54E-F88112249A78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376C40-ACEE-483B-BE5D-35B7D683AC1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AA111B-D9DB-486F-A94B-FF01418E3541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D3EF0C-BBBC-4901-82C4-55D65AAC8C9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287A280-EB96-436B-8422-2F1DBB29F305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0D3641B-6A1C-497E-93D3-85C7B098335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776A0B7-2009-436B-A980-EE3C97E99BC4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079DD20-99EA-4DFF-B029-389B13ED34C9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BE25DAF-C730-4D4C-BD1A-DD6E810991DD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1CCB00-ECA6-4E33-ADFB-EA5837D7C18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A4A05F-C973-4AB0-AF8A-4F06C8029E07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347CF6-80DD-47BE-B62F-D2266A24AD8C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51818C-1A52-40A1-A3C1-54B1DFDC7119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982678-CBB4-4911-BDAB-81806494EB71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178FA6C-CD11-487E-B527-D5DC457AA166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515DE-66D8-4C37-955A-4E1647D3A486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90153A7A-4AA8-46B0-9B95-19C8747C6FF5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107C72-7E6C-497F-9295-2CCC93353A52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5D3C9A2-F2E6-4F09-89BE-A8C40D2C9DED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9FC2166-D6F5-4A73-802E-C437FA1E49D3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83A2618-E080-473A-B06A-C7B9844EE528}" type="datetimeFigureOut">
              <a:rPr lang="es-AR" smtClean="0"/>
              <a:pPr>
                <a:defRPr/>
              </a:pPr>
              <a:t>05/10/2017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0B455F-9865-48BD-87F2-74D42E30D990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60650"/>
            <a:ext cx="8820472" cy="288966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Resolución de Problemas </a:t>
            </a:r>
            <a:br>
              <a:rPr lang="es-MX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s-MX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 Algoritmos</a:t>
            </a:r>
            <a:endParaRPr lang="es-AR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</p:nvPr>
        </p:nvSpPr>
        <p:spPr>
          <a:xfrm>
            <a:off x="684213" y="3645024"/>
            <a:ext cx="7772400" cy="1200150"/>
          </a:xfrm>
        </p:spPr>
        <p:txBody>
          <a:bodyPr>
            <a:noAutofit/>
          </a:bodyPr>
          <a:lstStyle/>
          <a:p>
            <a:pPr marR="0" algn="ctr" eaLnBrk="1" hangingPunct="1"/>
            <a:r>
              <a:rPr lang="es-MX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AR" sz="3200" dirty="0" smtClean="0"/>
              <a:t>Para la implementación con un arreglo (estática), será necesaria la siguiente información:</a:t>
            </a:r>
          </a:p>
          <a:p>
            <a:pPr lvl="1" algn="just"/>
            <a:r>
              <a:rPr lang="es-AR" sz="2400" dirty="0" smtClean="0"/>
              <a:t>Una variable </a:t>
            </a:r>
            <a:r>
              <a:rPr lang="es-AR" sz="2400" b="1" dirty="0" err="1" smtClean="0"/>
              <a:t>maxpila</a:t>
            </a:r>
            <a:r>
              <a:rPr lang="es-AR" sz="2400" dirty="0" smtClean="0"/>
              <a:t>, que definirá máximo de elementos que puede contener la PILA.</a:t>
            </a:r>
          </a:p>
          <a:p>
            <a:pPr lvl="1" algn="just"/>
            <a:r>
              <a:rPr lang="es-AR" sz="2400" dirty="0" smtClean="0"/>
              <a:t>Un arreglo de </a:t>
            </a:r>
            <a:r>
              <a:rPr lang="es-AR" sz="2400" b="1" dirty="0" smtClean="0"/>
              <a:t>elementos</a:t>
            </a:r>
            <a:r>
              <a:rPr lang="es-AR" sz="2400" dirty="0" smtClean="0"/>
              <a:t>, que permitirá representar la PILA.</a:t>
            </a:r>
          </a:p>
          <a:p>
            <a:pPr lvl="1" algn="just"/>
            <a:r>
              <a:rPr lang="es-AR" sz="2400" dirty="0" smtClean="0"/>
              <a:t>Una variable </a:t>
            </a:r>
            <a:r>
              <a:rPr lang="es-AR" sz="2400" b="1" dirty="0" smtClean="0"/>
              <a:t>cima</a:t>
            </a:r>
            <a:r>
              <a:rPr lang="es-AR" sz="2400" dirty="0" smtClean="0"/>
              <a:t>, que indicará la posición del último elemento insertado.</a:t>
            </a:r>
            <a:endParaRPr lang="es-AR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PILA: Implementación 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1845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Pila</a:t>
            </a: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maxpila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    </a:t>
            </a:r>
            <a:r>
              <a:rPr lang="es-AR" sz="1400" b="1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cantidad máxima de elementos</a:t>
            </a:r>
            <a:endParaRPr lang="es-AR" sz="1800" b="1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] elementos;	    </a:t>
            </a:r>
            <a:r>
              <a:rPr lang="es-AR" sz="1400" b="1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//vector que almacena los elementos</a:t>
            </a:r>
            <a:endParaRPr lang="es-AR" sz="1800" b="1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cima;			   </a:t>
            </a:r>
            <a:r>
              <a:rPr lang="es-AR" sz="1600" b="1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último elemento insertado</a:t>
            </a: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s-AR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de la Pila</a:t>
            </a:r>
          </a:p>
          <a:p>
            <a:pPr marL="0" indent="0">
              <a:buNone/>
            </a:pPr>
            <a:r>
              <a:rPr lang="es-AR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Pila()</a:t>
            </a: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elementos = new 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s-AR" sz="1800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maxpila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s-AR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cima = -1</a:t>
            </a:r>
            <a:endParaRPr lang="es-AR" sz="18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AR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de la Pila</a:t>
            </a:r>
          </a:p>
          <a:p>
            <a:pPr marL="0" indent="0">
              <a:buNone/>
            </a:pPr>
            <a:r>
              <a:rPr lang="es-AR" sz="18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AR" sz="18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PILA: Implementación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72000"/>
          </a:xfrm>
        </p:spPr>
        <p:txBody>
          <a:bodyPr>
            <a:noAutofit/>
          </a:bodyPr>
          <a:lstStyle/>
          <a:p>
            <a:pPr lvl="1"/>
            <a:r>
              <a:rPr lang="es-AR" sz="2800" b="1" dirty="0" err="1" smtClean="0"/>
              <a:t>Overflow</a:t>
            </a:r>
            <a:r>
              <a:rPr lang="es-AR" sz="2800" dirty="0" smtClean="0"/>
              <a:t>: intentar meter un elemento en una PILA llena. </a:t>
            </a:r>
          </a:p>
          <a:p>
            <a:pPr marL="0" indent="0">
              <a:buNone/>
            </a:pPr>
            <a:r>
              <a:rPr lang="es-AR" sz="2800" dirty="0" smtClean="0"/>
              <a:t>		 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estaLlena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//meter el elemento</a:t>
            </a:r>
          </a:p>
          <a:p>
            <a:pPr marL="0" indent="0">
              <a:buNone/>
            </a:pP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A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mostrar un mensaje</a:t>
            </a:r>
          </a:p>
          <a:p>
            <a:pPr lvl="1"/>
            <a:r>
              <a:rPr lang="es-AR" sz="2800" b="1" dirty="0" err="1" smtClean="0"/>
              <a:t>Underflow</a:t>
            </a:r>
            <a:r>
              <a:rPr lang="es-AR" sz="2800" b="1" dirty="0"/>
              <a:t>: </a:t>
            </a:r>
            <a:r>
              <a:rPr lang="es-AR" sz="2800" dirty="0"/>
              <a:t>intentar </a:t>
            </a:r>
            <a:r>
              <a:rPr lang="es-AR" sz="2800" dirty="0" smtClean="0"/>
              <a:t>sacar </a:t>
            </a:r>
            <a:r>
              <a:rPr lang="es-AR" sz="2800" dirty="0"/>
              <a:t>un elemento en una PILA </a:t>
            </a:r>
            <a:r>
              <a:rPr lang="es-AR" sz="2800" dirty="0" smtClean="0"/>
              <a:t>vacía. </a:t>
            </a:r>
            <a:endParaRPr lang="es-AR" sz="2800" dirty="0"/>
          </a:p>
          <a:p>
            <a:pPr marL="0" indent="0">
              <a:buNone/>
            </a:pPr>
            <a:r>
              <a:rPr lang="es-AR" sz="2800" b="1" dirty="0" smtClean="0"/>
              <a:t>		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estaVacía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s-A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//sacar </a:t>
            </a: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 elemento</a:t>
            </a:r>
          </a:p>
          <a:p>
            <a:pPr marL="0" indent="0">
              <a:buNone/>
            </a:pP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A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A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// mostrar un mensaje</a:t>
            </a:r>
          </a:p>
          <a:p>
            <a:pPr marL="0" indent="0">
              <a:buNone/>
            </a:pPr>
            <a:endParaRPr lang="es-AR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PILA: Situaciones de Error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99560"/>
              </p:ext>
            </p:extLst>
          </p:nvPr>
        </p:nvGraphicFramePr>
        <p:xfrm>
          <a:off x="107504" y="1412776"/>
          <a:ext cx="8856984" cy="437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608512"/>
              </a:tblGrid>
              <a:tr h="1921235">
                <a:tc>
                  <a:txBody>
                    <a:bodyPr/>
                    <a:lstStyle/>
                    <a:p>
                      <a:r>
                        <a:rPr lang="es-AR" sz="1600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verifica</a:t>
                      </a:r>
                      <a:r>
                        <a:rPr lang="es-AR" sz="1600" b="0" i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 la pila esta o no vacía</a:t>
                      </a:r>
                    </a:p>
                    <a:p>
                      <a:endParaRPr lang="es-AR" sz="1600" b="0" i="1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8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s-AR" sz="18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AR" sz="18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estaVacía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800" b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(cima == -1); </a:t>
                      </a:r>
                    </a:p>
                    <a:p>
                      <a:endParaRPr lang="es-AR" sz="1800" b="0" baseline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verifica</a:t>
                      </a:r>
                      <a:r>
                        <a:rPr lang="es-AR" sz="1600" b="0" i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 la pila esta o no Llena</a:t>
                      </a:r>
                    </a:p>
                    <a:p>
                      <a:endParaRPr lang="es-AR" sz="16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8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s-AR" sz="18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AR" sz="18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estaLlena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sz="1800" b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(cima == </a:t>
                      </a:r>
                      <a:r>
                        <a:rPr lang="es-AR" sz="18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maxpila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- 1); </a:t>
                      </a: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8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3221">
                <a:tc>
                  <a:txBody>
                    <a:bodyPr/>
                    <a:lstStyle/>
                    <a:p>
                      <a:r>
                        <a:rPr lang="es-AR" sz="18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s-AR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AR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meter (</a:t>
                      </a:r>
                      <a:r>
                        <a:rPr lang="es-AR" sz="18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</a:t>
                      </a:r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endParaRPr lang="es-AR" sz="18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cima++;</a:t>
                      </a:r>
                    </a:p>
                    <a:p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elementos [cima] = </a:t>
                      </a:r>
                      <a:r>
                        <a:rPr lang="es-AR" sz="18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</a:t>
                      </a:r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s-AR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sacar ()</a:t>
                      </a:r>
                    </a:p>
                    <a:p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s-AR" sz="18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elementos[cima];</a:t>
                      </a: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cima--;</a:t>
                      </a:r>
                    </a:p>
                    <a:p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s-AR" sz="18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retun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es-AR" sz="18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s-AR" sz="18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8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872" y="44624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PILA: Implementación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68653"/>
              </p:ext>
            </p:extLst>
          </p:nvPr>
        </p:nvGraphicFramePr>
        <p:xfrm>
          <a:off x="5641776" y="1628800"/>
          <a:ext cx="21705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15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56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76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99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54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PILA: </a:t>
            </a:r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Ejemplos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9512" y="1484784"/>
            <a:ext cx="47525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A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PilaEnteros</a:t>
            </a:r>
            <a:endParaRPr lang="es-A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  elementos</a:t>
            </a:r>
          </a:p>
          <a:p>
            <a:endParaRPr lang="es-A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maxpila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endParaRPr lang="es-A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cima = 5</a:t>
            </a:r>
          </a:p>
          <a:p>
            <a:endParaRPr lang="es-A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r>
              <a:rPr lang="es-A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6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798603"/>
              </p:ext>
            </p:extLst>
          </p:nvPr>
        </p:nvGraphicFramePr>
        <p:xfrm>
          <a:off x="5425752" y="2118464"/>
          <a:ext cx="21705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objeto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Cadena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Programación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Mundo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Hola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PILA: </a:t>
            </a:r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Ejemplos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1412776"/>
            <a:ext cx="46085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s-A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PilaString</a:t>
            </a:r>
            <a:endParaRPr lang="es-A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s-AR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  elementos</a:t>
            </a:r>
          </a:p>
          <a:p>
            <a:endParaRPr lang="es-A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maxpila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</a:p>
          <a:p>
            <a:endParaRPr lang="es-A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cima = 4</a:t>
            </a:r>
          </a:p>
          <a:p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s-AR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4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99400"/>
              </p:ext>
            </p:extLst>
          </p:nvPr>
        </p:nvGraphicFramePr>
        <p:xfrm>
          <a:off x="5004048" y="1628800"/>
          <a:ext cx="21705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Ñ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PILA: </a:t>
            </a:r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Ejemplos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1484784"/>
            <a:ext cx="43204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s-A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A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PilaChar</a:t>
            </a:r>
            <a:endParaRPr lang="es-A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s-AR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]  elementos</a:t>
            </a:r>
          </a:p>
          <a:p>
            <a:endParaRPr lang="es-A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maxpila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endParaRPr lang="es-A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AR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cima = 8</a:t>
            </a:r>
          </a:p>
          <a:p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s-AR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1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3600" dirty="0" smtClean="0"/>
              <a:t>Una PILA </a:t>
            </a:r>
            <a:r>
              <a:rPr lang="es-AR" sz="3600" b="1" u="sng" dirty="0" smtClean="0"/>
              <a:t>no es lo mismo</a:t>
            </a:r>
            <a:r>
              <a:rPr lang="es-AR" sz="3600" b="1" dirty="0" smtClean="0"/>
              <a:t> </a:t>
            </a:r>
            <a:r>
              <a:rPr lang="es-AR" sz="3600" dirty="0" smtClean="0"/>
              <a:t>que un arreglo o vector, si bien tiene un límite en su tamaño, una PILA es un objeto dinámico, un vector tiene un número máximo de elementos determinado por su definición.</a:t>
            </a:r>
            <a:endParaRPr lang="es-AR" sz="3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PILAS</a:t>
            </a:r>
            <a:r>
              <a:rPr lang="es-A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Importante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3600" dirty="0" smtClean="0"/>
              <a:t>Implementar en Java la clase Pila de elementos enteros, probar sus operaciones básicas. </a:t>
            </a:r>
            <a:endParaRPr lang="es-AR" sz="3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Ejercicio</a:t>
            </a:r>
            <a:endParaRPr lang="es-AR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4862"/>
              </p:ext>
            </p:extLst>
          </p:nvPr>
        </p:nvGraphicFramePr>
        <p:xfrm>
          <a:off x="683568" y="116632"/>
          <a:ext cx="72008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0"/>
              </a:tblGrid>
              <a:tr h="6741368">
                <a:tc>
                  <a:txBody>
                    <a:bodyPr/>
                    <a:lstStyle/>
                    <a:p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MenuPila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[])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{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PilaEnteros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pila = new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PilaEnteros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numero;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opcion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=-1;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do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{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("Ingrese una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opcion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con 0 Termina");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("1- Meter elemento");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("2- Sacar elemento");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opcion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Console.readInt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opcion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{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case 1:{     </a:t>
                      </a:r>
                    </a:p>
                    <a:p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numero=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Console.readInt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("Ingrese un entero: ");</a:t>
                      </a:r>
                    </a:p>
                    <a:p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(!</a:t>
                      </a:r>
                      <a:r>
                        <a:rPr lang="es-AR" sz="1300" b="1" kern="120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pila.estaLlena</a:t>
                      </a:r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es-AR" sz="1300" b="1" kern="120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pila.meter</a:t>
                      </a:r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(numero);</a:t>
                      </a:r>
                    </a:p>
                    <a:p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s-AR" sz="1300" b="1" kern="120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</a:t>
                      </a:r>
                      <a:endParaRPr lang="es-AR" sz="1300" b="1" kern="120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(“La</a:t>
                      </a:r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Pila esta llena!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”));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break;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}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case 2:{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(!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pila.estaVacia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())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("Se saco: "+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pila.sacar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</a:t>
                      </a:r>
                      <a:endParaRPr lang="es-AR" sz="13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(“Pila</a:t>
                      </a:r>
                      <a:r>
                        <a:rPr lang="es-AR" sz="13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Vacía!! 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”);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break;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}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}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}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3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opcion</a:t>
                      </a: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!=0);</a:t>
                      </a:r>
                      <a:b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3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}</a:t>
                      </a:r>
                      <a:endParaRPr lang="es-AR" sz="13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5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AR" sz="2800" dirty="0" smtClean="0"/>
          </a:p>
          <a:p>
            <a:pPr algn="just"/>
            <a:r>
              <a:rPr lang="es-AR" sz="2800" dirty="0" smtClean="0"/>
              <a:t>Una</a:t>
            </a:r>
            <a:r>
              <a:rPr lang="es-AR" sz="2800" dirty="0"/>
              <a:t> </a:t>
            </a:r>
            <a:r>
              <a:rPr lang="es-AR" sz="2800" i="1" dirty="0"/>
              <a:t>Pila</a:t>
            </a:r>
            <a:r>
              <a:rPr lang="es-AR" sz="2800" dirty="0"/>
              <a:t> </a:t>
            </a:r>
            <a:r>
              <a:rPr lang="es-AR" sz="2800" dirty="0" smtClean="0"/>
              <a:t>(</a:t>
            </a:r>
            <a:r>
              <a:rPr lang="es-AR" sz="2800" dirty="0" err="1" smtClean="0"/>
              <a:t>stack</a:t>
            </a:r>
            <a:r>
              <a:rPr lang="es-AR" sz="2800" dirty="0" smtClean="0"/>
              <a:t>) es </a:t>
            </a:r>
            <a:r>
              <a:rPr lang="es-AR" sz="2800" dirty="0"/>
              <a:t>una </a:t>
            </a:r>
            <a:r>
              <a:rPr lang="es-AR" sz="2800" dirty="0" smtClean="0"/>
              <a:t>estructura </a:t>
            </a:r>
            <a:r>
              <a:rPr lang="es-AR" sz="2800" dirty="0"/>
              <a:t>de </a:t>
            </a:r>
            <a:r>
              <a:rPr lang="es-AR" sz="2800" dirty="0" smtClean="0"/>
              <a:t>datos (objeto), consta de una serie de elementos (datos) homogéneos.</a:t>
            </a:r>
          </a:p>
          <a:p>
            <a:pPr marL="109728" indent="0" algn="just">
              <a:buNone/>
            </a:pPr>
            <a:endParaRPr lang="es-AR" sz="2800" dirty="0" smtClean="0"/>
          </a:p>
          <a:p>
            <a:pPr algn="just"/>
            <a:r>
              <a:rPr lang="es-AR" sz="2800" dirty="0"/>
              <a:t>L</a:t>
            </a:r>
            <a:r>
              <a:rPr lang="es-AR" sz="2800" dirty="0" smtClean="0"/>
              <a:t>a inserción </a:t>
            </a:r>
            <a:r>
              <a:rPr lang="es-AR" sz="2800" dirty="0"/>
              <a:t>y </a:t>
            </a:r>
            <a:r>
              <a:rPr lang="es-AR" sz="2800" dirty="0" smtClean="0"/>
              <a:t>recuperación de elementos </a:t>
            </a:r>
            <a:r>
              <a:rPr lang="es-AR" sz="2800" dirty="0"/>
              <a:t>se </a:t>
            </a:r>
            <a:r>
              <a:rPr lang="es-AR" sz="2800" dirty="0" smtClean="0"/>
              <a:t>realiza por un solo extremo, también conocido </a:t>
            </a:r>
            <a:r>
              <a:rPr lang="es-AR" sz="2800" dirty="0"/>
              <a:t>como </a:t>
            </a:r>
            <a:r>
              <a:rPr lang="es-AR" sz="2800" i="1" dirty="0" smtClean="0"/>
              <a:t>cima o cabeza </a:t>
            </a:r>
            <a:r>
              <a:rPr lang="es-AR" sz="2800" dirty="0" smtClean="0"/>
              <a:t>de </a:t>
            </a:r>
            <a:r>
              <a:rPr lang="es-AR" sz="2800" dirty="0"/>
              <a:t>la pila.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 : </a:t>
            </a:r>
            <a:r>
              <a:rPr lang="es-A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efinición</a:t>
            </a:r>
            <a:endParaRPr lang="es-A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AR" sz="2800" dirty="0" smtClean="0"/>
          </a:p>
          <a:p>
            <a:pPr algn="just"/>
            <a:r>
              <a:rPr lang="es-AR" sz="2800" dirty="0" smtClean="0"/>
              <a:t>Esta estructura de datos es también conocida como LIFO </a:t>
            </a:r>
            <a:r>
              <a:rPr lang="es-AR" sz="2800" dirty="0"/>
              <a:t>(</a:t>
            </a:r>
            <a:r>
              <a:rPr lang="es-AR" sz="2800" i="1" dirty="0" err="1"/>
              <a:t>last</a:t>
            </a:r>
            <a:r>
              <a:rPr lang="es-AR" sz="2800" i="1" dirty="0"/>
              <a:t>-in, </a:t>
            </a:r>
            <a:r>
              <a:rPr lang="es-AR" sz="2800" i="1" dirty="0" err="1"/>
              <a:t>first-out</a:t>
            </a:r>
            <a:r>
              <a:rPr lang="es-AR" sz="2800" dirty="0" smtClean="0"/>
              <a:t>), esto se debe a que el último elemento insertado, será el primero en ser recuperado.</a:t>
            </a:r>
          </a:p>
          <a:p>
            <a:pPr marL="109728" indent="0" algn="just">
              <a:buNone/>
            </a:pPr>
            <a:endParaRPr lang="es-AR" sz="2800" dirty="0" smtClean="0"/>
          </a:p>
          <a:p>
            <a:pPr algn="just"/>
            <a:r>
              <a:rPr lang="es-AR" sz="2800" dirty="0" smtClean="0"/>
              <a:t>El acceso a la información almacenada en una PILA posee restricciones.</a:t>
            </a:r>
            <a:endParaRPr lang="es-AR" sz="2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PILA: Definición</a:t>
            </a:r>
            <a:endParaRPr lang="es-A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AR" sz="3200" dirty="0" smtClean="0"/>
          </a:p>
          <a:p>
            <a:endParaRPr lang="es-AR" sz="32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PILA: Ejemplos</a:t>
            </a:r>
            <a:endParaRPr lang="es-A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132856"/>
            <a:ext cx="5400600" cy="41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marL="109728" indent="0">
              <a:buNone/>
            </a:pPr>
            <a:r>
              <a:rPr lang="es-AR" sz="2800" dirty="0" smtClean="0"/>
              <a:t> </a:t>
            </a:r>
          </a:p>
          <a:p>
            <a:pPr marL="0" indent="0">
              <a:buNone/>
            </a:pPr>
            <a:endParaRPr lang="es-AR" sz="2800" dirty="0"/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PILAS: Ejemplos</a:t>
            </a:r>
            <a:endParaRPr lang="es-A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35008"/>
            <a:ext cx="4324114" cy="47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55000" lnSpcReduction="20000"/>
          </a:bodyPr>
          <a:lstStyle/>
          <a:p>
            <a:endParaRPr lang="es-AR" sz="3200" dirty="0" smtClean="0"/>
          </a:p>
          <a:p>
            <a:pPr marL="109728" indent="0">
              <a:buNone/>
            </a:pPr>
            <a:r>
              <a:rPr lang="es-AR" sz="41400" dirty="0" smtClean="0"/>
              <a:t>		?</a:t>
            </a:r>
            <a:endParaRPr lang="es-AR" sz="41400" dirty="0"/>
          </a:p>
          <a:p>
            <a:endParaRPr lang="es-AR" sz="3200" dirty="0" smtClean="0"/>
          </a:p>
          <a:p>
            <a:endParaRPr lang="es-AR" sz="3200" dirty="0"/>
          </a:p>
          <a:p>
            <a:endParaRPr lang="es-AR" sz="3200" dirty="0" smtClean="0"/>
          </a:p>
          <a:p>
            <a:endParaRPr lang="es-AR" sz="3200" dirty="0"/>
          </a:p>
          <a:p>
            <a:r>
              <a:rPr lang="es-AR" sz="6500" dirty="0" smtClean="0"/>
              <a:t>Pila </a:t>
            </a:r>
            <a:r>
              <a:rPr lang="es-AR" sz="6500" dirty="0"/>
              <a:t>de </a:t>
            </a:r>
            <a:r>
              <a:rPr lang="es-AR" sz="6500" dirty="0" smtClean="0"/>
              <a:t>Enteros</a:t>
            </a:r>
          </a:p>
          <a:p>
            <a:pPr marL="68580" indent="0">
              <a:buNone/>
            </a:pPr>
            <a:endParaRPr lang="es-AR" sz="3200" dirty="0" smtClean="0"/>
          </a:p>
          <a:p>
            <a:endParaRPr lang="es-AR" sz="3200" dirty="0"/>
          </a:p>
          <a:p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PILAS: Ejemplos</a:t>
            </a:r>
            <a:endParaRPr lang="es-A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72269"/>
              </p:ext>
            </p:extLst>
          </p:nvPr>
        </p:nvGraphicFramePr>
        <p:xfrm>
          <a:off x="5004048" y="1397000"/>
          <a:ext cx="1800200" cy="4336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</a:tblGrid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es-AR" sz="2800" b="1" dirty="0" smtClean="0"/>
                        <a:t>7</a:t>
                      </a:r>
                      <a:endParaRPr lang="es-AR" sz="2800" b="1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es-AR" sz="2800" b="1" dirty="0" smtClean="0"/>
                        <a:t>-34</a:t>
                      </a:r>
                      <a:endParaRPr lang="es-AR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es-AR" sz="2800" b="1" dirty="0" smtClean="0"/>
                        <a:t>111</a:t>
                      </a:r>
                      <a:endParaRPr lang="es-AR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es-AR" sz="2800" b="1" dirty="0" smtClean="0"/>
                        <a:t>23</a:t>
                      </a:r>
                      <a:endParaRPr lang="es-AR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es-AR" sz="2800" b="1" dirty="0" smtClean="0"/>
                        <a:t>9</a:t>
                      </a:r>
                      <a:endParaRPr lang="es-AR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es-AR" sz="2800" b="1" dirty="0" smtClean="0"/>
                        <a:t>-78</a:t>
                      </a:r>
                      <a:endParaRPr lang="es-AR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es-AR" sz="2800" b="1" dirty="0" smtClean="0"/>
                        <a:t>65</a:t>
                      </a:r>
                      <a:endParaRPr lang="es-AR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es-AR" sz="2800" b="1" dirty="0" smtClean="0"/>
                        <a:t>4</a:t>
                      </a:r>
                      <a:endParaRPr lang="es-AR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5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600200"/>
            <a:ext cx="8062664" cy="4349079"/>
          </a:xfrm>
        </p:spPr>
        <p:txBody>
          <a:bodyPr>
            <a:normAutofit fontScale="85000" lnSpcReduction="20000"/>
          </a:bodyPr>
          <a:lstStyle/>
          <a:p>
            <a:endParaRPr lang="es-AR" sz="2800" dirty="0" smtClean="0"/>
          </a:p>
          <a:p>
            <a:r>
              <a:rPr lang="es-AR" sz="3200" dirty="0" smtClean="0"/>
              <a:t>Pila():  crear, inicializar la Pila</a:t>
            </a:r>
          </a:p>
          <a:p>
            <a:r>
              <a:rPr lang="es-AR" sz="3200" dirty="0" err="1" smtClean="0"/>
              <a:t>estaLlena</a:t>
            </a:r>
            <a:r>
              <a:rPr lang="es-AR" sz="3200" dirty="0" smtClean="0"/>
              <a:t>(): determina si la Pila esta llena o no.</a:t>
            </a:r>
            <a:endParaRPr lang="es-AR" sz="3200" dirty="0"/>
          </a:p>
          <a:p>
            <a:r>
              <a:rPr lang="es-AR" sz="3200" dirty="0" err="1" smtClean="0"/>
              <a:t>estaVacía</a:t>
            </a:r>
            <a:r>
              <a:rPr lang="es-AR" sz="3200" dirty="0" smtClean="0"/>
              <a:t>(): determina si la Pila esta vacía o no.</a:t>
            </a:r>
            <a:endParaRPr lang="es-AR" sz="3200" dirty="0"/>
          </a:p>
          <a:p>
            <a:r>
              <a:rPr lang="es-AR" sz="3200" dirty="0" smtClean="0"/>
              <a:t>Meter(</a:t>
            </a:r>
            <a:r>
              <a:rPr lang="es-AR" sz="3200" dirty="0" err="1" smtClean="0"/>
              <a:t>elem</a:t>
            </a:r>
            <a:r>
              <a:rPr lang="es-AR" sz="3200" dirty="0" smtClean="0"/>
              <a:t>): mete el elemento </a:t>
            </a:r>
            <a:r>
              <a:rPr lang="es-AR" sz="3200" i="1" dirty="0" err="1" smtClean="0"/>
              <a:t>elem</a:t>
            </a:r>
            <a:r>
              <a:rPr lang="es-AR" sz="3200" dirty="0" smtClean="0"/>
              <a:t> en la cima.</a:t>
            </a:r>
            <a:endParaRPr lang="es-AR" sz="3200" dirty="0"/>
          </a:p>
          <a:p>
            <a:r>
              <a:rPr lang="es-AR" sz="3200" dirty="0" smtClean="0"/>
              <a:t>Sacar(): saca y </a:t>
            </a:r>
            <a:r>
              <a:rPr lang="es-AR" sz="3200" b="1" dirty="0" smtClean="0"/>
              <a:t>devuelve</a:t>
            </a:r>
            <a:r>
              <a:rPr lang="es-AR" sz="3200" dirty="0" smtClean="0"/>
              <a:t> el elemento de la cima.</a:t>
            </a:r>
            <a:endParaRPr lang="es-AR" sz="3200" dirty="0"/>
          </a:p>
          <a:p>
            <a:r>
              <a:rPr lang="es-AR" sz="3200" dirty="0" err="1" smtClean="0"/>
              <a:t>limpiarPila</a:t>
            </a:r>
            <a:r>
              <a:rPr lang="es-AR" sz="3200" dirty="0" smtClean="0"/>
              <a:t>(): quita todos los elementos de la Pila.</a:t>
            </a:r>
            <a:endParaRPr lang="es-AR" sz="3200" dirty="0"/>
          </a:p>
          <a:p>
            <a:endParaRPr lang="es-AR" sz="3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PILA: Operaciones básicas</a:t>
            </a:r>
            <a:endParaRPr lang="es-A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73137"/>
              </p:ext>
            </p:extLst>
          </p:nvPr>
        </p:nvGraphicFramePr>
        <p:xfrm>
          <a:off x="1187624" y="1268760"/>
          <a:ext cx="137849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es-AR" sz="24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sz="240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PILAS: Funcionamiento</a:t>
            </a:r>
            <a:endParaRPr lang="es-A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7607"/>
              </p:ext>
            </p:extLst>
          </p:nvPr>
        </p:nvGraphicFramePr>
        <p:xfrm>
          <a:off x="3553544" y="1340768"/>
          <a:ext cx="1378496" cy="219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a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707904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Meter (a)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331640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Vacía</a:t>
            </a:r>
            <a:endParaRPr lang="es-AR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4283968" y="1710100"/>
            <a:ext cx="0" cy="42275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148064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cima</a:t>
            </a:r>
            <a:endParaRPr lang="es-AR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932040" y="3356992"/>
            <a:ext cx="360040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90791"/>
              </p:ext>
            </p:extLst>
          </p:nvPr>
        </p:nvGraphicFramePr>
        <p:xfrm>
          <a:off x="6145832" y="1340768"/>
          <a:ext cx="1378496" cy="219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b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a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6228184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Meter (b)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7884368" y="26369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cima</a:t>
            </a:r>
            <a:endParaRPr lang="es-AR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7524328" y="2852936"/>
            <a:ext cx="36004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983651"/>
              </p:ext>
            </p:extLst>
          </p:nvPr>
        </p:nvGraphicFramePr>
        <p:xfrm>
          <a:off x="1187624" y="4070176"/>
          <a:ext cx="137849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es-AR" sz="24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c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b</a:t>
                      </a:r>
                      <a:r>
                        <a:rPr lang="es-AR" sz="2400" baseline="0" dirty="0" smtClean="0"/>
                        <a:t> 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a</a:t>
                      </a:r>
                      <a:r>
                        <a:rPr lang="es-AR" sz="2400" baseline="0" dirty="0" smtClean="0"/>
                        <a:t> 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08517"/>
              </p:ext>
            </p:extLst>
          </p:nvPr>
        </p:nvGraphicFramePr>
        <p:xfrm>
          <a:off x="3553544" y="4142184"/>
          <a:ext cx="1378496" cy="219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b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a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21 CuadroTexto"/>
          <p:cNvSpPr txBox="1"/>
          <p:nvPr/>
        </p:nvSpPr>
        <p:spPr>
          <a:xfrm>
            <a:off x="3707904" y="4142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Sacar ()</a:t>
            </a:r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331640" y="4142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Meter (c)</a:t>
            </a:r>
            <a:endParaRPr lang="es-AR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4283968" y="4499828"/>
            <a:ext cx="0" cy="36933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220072" y="54452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cima</a:t>
            </a:r>
            <a:endParaRPr lang="es-AR" dirty="0"/>
          </a:p>
        </p:txBody>
      </p:sp>
      <p:cxnSp>
        <p:nvCxnSpPr>
          <p:cNvPr id="26" name="25 Conector recto de flecha"/>
          <p:cNvCxnSpPr/>
          <p:nvPr/>
        </p:nvCxnSpPr>
        <p:spPr>
          <a:xfrm flipH="1">
            <a:off x="5004048" y="5661248"/>
            <a:ext cx="36004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65421"/>
              </p:ext>
            </p:extLst>
          </p:nvPr>
        </p:nvGraphicFramePr>
        <p:xfrm>
          <a:off x="6217840" y="4142184"/>
          <a:ext cx="1378496" cy="219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a</a:t>
                      </a:r>
                      <a:endParaRPr lang="es-AR" sz="2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6228184" y="4142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Sacar ()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884368" y="58772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cima</a:t>
            </a:r>
            <a:endParaRPr lang="es-AR" dirty="0"/>
          </a:p>
        </p:txBody>
      </p:sp>
      <p:cxnSp>
        <p:nvCxnSpPr>
          <p:cNvPr id="30" name="29 Conector recto de flecha"/>
          <p:cNvCxnSpPr/>
          <p:nvPr/>
        </p:nvCxnSpPr>
        <p:spPr>
          <a:xfrm flipH="1">
            <a:off x="7668344" y="6093296"/>
            <a:ext cx="36004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771800" y="50038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cima</a:t>
            </a:r>
            <a:endParaRPr lang="es-AR" dirty="0"/>
          </a:p>
        </p:txBody>
      </p:sp>
      <p:cxnSp>
        <p:nvCxnSpPr>
          <p:cNvPr id="32" name="31 Conector recto de flecha"/>
          <p:cNvCxnSpPr/>
          <p:nvPr/>
        </p:nvCxnSpPr>
        <p:spPr>
          <a:xfrm flipH="1">
            <a:off x="2555776" y="5229200"/>
            <a:ext cx="36004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439652" y="35103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</a:t>
            </a:r>
            <a:r>
              <a:rPr lang="es-AR" dirty="0" smtClean="0"/>
              <a:t>ima= -1</a:t>
            </a:r>
            <a:endParaRPr lang="es-AR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6768244" y="1710100"/>
            <a:ext cx="0" cy="42275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1871700" y="4473116"/>
            <a:ext cx="0" cy="42275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V="1">
            <a:off x="6948264" y="4526540"/>
            <a:ext cx="0" cy="36933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7" grpId="0"/>
      <p:bldP spid="18" grpId="0"/>
      <p:bldP spid="22" grpId="0"/>
      <p:bldP spid="23" grpId="0"/>
      <p:bldP spid="25" grpId="0"/>
      <p:bldP spid="28" grpId="0"/>
      <p:bldP spid="29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600200"/>
            <a:ext cx="7990656" cy="4853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AR" sz="3500" dirty="0" smtClean="0"/>
              <a:t>La manera más común de </a:t>
            </a:r>
            <a:r>
              <a:rPr lang="es-AR" sz="3500" b="1" dirty="0" smtClean="0"/>
              <a:t>implementar (representar)</a:t>
            </a:r>
            <a:r>
              <a:rPr lang="es-AR" sz="3500" dirty="0" smtClean="0"/>
              <a:t> </a:t>
            </a:r>
            <a:r>
              <a:rPr lang="es-AR" sz="3500" dirty="0"/>
              <a:t>una </a:t>
            </a:r>
            <a:r>
              <a:rPr lang="es-AR" sz="3500" dirty="0" smtClean="0"/>
              <a:t>PILA es utilizando </a:t>
            </a:r>
            <a:r>
              <a:rPr lang="es-AR" sz="3500" dirty="0"/>
              <a:t>un </a:t>
            </a:r>
            <a:r>
              <a:rPr lang="es-AR" sz="3500" dirty="0" err="1"/>
              <a:t>array</a:t>
            </a:r>
            <a:r>
              <a:rPr lang="es-AR" sz="3500" dirty="0"/>
              <a:t> </a:t>
            </a:r>
            <a:r>
              <a:rPr lang="es-AR" sz="3500" dirty="0" err="1"/>
              <a:t>uni</a:t>
            </a:r>
            <a:r>
              <a:rPr lang="es-AR" sz="3500" dirty="0"/>
              <a:t>-dimensional </a:t>
            </a:r>
            <a:r>
              <a:rPr lang="es-AR" sz="3500" dirty="0" smtClean="0"/>
              <a:t>(arreglo) o </a:t>
            </a:r>
            <a:r>
              <a:rPr lang="es-AR" sz="3500" dirty="0"/>
              <a:t>una lista de enlace simple. </a:t>
            </a:r>
            <a:endParaRPr lang="es-AR" sz="3500" dirty="0" smtClean="0"/>
          </a:p>
          <a:p>
            <a:pPr marL="0" indent="0" algn="just">
              <a:buNone/>
            </a:pPr>
            <a:endParaRPr lang="es-AR" sz="3500" dirty="0" smtClean="0"/>
          </a:p>
          <a:p>
            <a:pPr algn="just"/>
            <a:r>
              <a:rPr lang="es-AR" sz="3500" dirty="0" smtClean="0"/>
              <a:t>Por qué un arreglo es la estructura adecuada?</a:t>
            </a:r>
          </a:p>
          <a:p>
            <a:pPr lvl="1" algn="just"/>
            <a:r>
              <a:rPr lang="es-AR" sz="2600" dirty="0" smtClean="0"/>
              <a:t>Elementos </a:t>
            </a:r>
            <a:r>
              <a:rPr lang="es-AR" sz="2600" dirty="0"/>
              <a:t>Homogéneos</a:t>
            </a:r>
          </a:p>
          <a:p>
            <a:pPr lvl="1" algn="just"/>
            <a:r>
              <a:rPr lang="es-AR" sz="2600" dirty="0" smtClean="0"/>
              <a:t>Elementos </a:t>
            </a:r>
            <a:r>
              <a:rPr lang="es-AR" sz="2600" dirty="0"/>
              <a:t>almacenados de forma </a:t>
            </a:r>
            <a:r>
              <a:rPr lang="es-AR" sz="2600" dirty="0" smtClean="0"/>
              <a:t>Secuencial</a:t>
            </a:r>
            <a:endParaRPr lang="es-AR" sz="2600" dirty="0"/>
          </a:p>
          <a:p>
            <a:pPr lvl="1" algn="just"/>
            <a:r>
              <a:rPr lang="es-AR" sz="2600" dirty="0"/>
              <a:t>Sólo es posible acceder a la Cabeza </a:t>
            </a:r>
            <a:r>
              <a:rPr lang="es-AR" sz="2600" dirty="0" smtClean="0"/>
              <a:t> o Cima de </a:t>
            </a:r>
            <a:r>
              <a:rPr lang="es-AR" sz="2600" dirty="0"/>
              <a:t>la Pila</a:t>
            </a:r>
          </a:p>
          <a:p>
            <a:endParaRPr lang="es-AR" sz="2200" dirty="0" smtClean="0"/>
          </a:p>
          <a:p>
            <a:endParaRPr lang="es-AR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PILA: Implementación</a:t>
            </a:r>
            <a:endParaRPr lang="es-A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2352</TotalTime>
  <Words>567</Words>
  <Application>Microsoft Office PowerPoint</Application>
  <PresentationFormat>Presentación en pantalla (4:3)</PresentationFormat>
  <Paragraphs>195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Concurrencia</vt:lpstr>
      <vt:lpstr>Resolución de Problemas  y Algoritmos</vt:lpstr>
      <vt:lpstr>PILA : Definición</vt:lpstr>
      <vt:lpstr>PILA: Definición</vt:lpstr>
      <vt:lpstr>PILA: Ejemplos</vt:lpstr>
      <vt:lpstr>PILAS: Ejemplos</vt:lpstr>
      <vt:lpstr>PILAS: Ejemplos</vt:lpstr>
      <vt:lpstr>PILA: Operaciones básicas</vt:lpstr>
      <vt:lpstr>PILAS: Funcionamiento</vt:lpstr>
      <vt:lpstr>PILA: Implementación</vt:lpstr>
      <vt:lpstr>PILA: Implementación </vt:lpstr>
      <vt:lpstr>PILA: Implementación</vt:lpstr>
      <vt:lpstr>PILA: Situaciones de Error</vt:lpstr>
      <vt:lpstr>PILA: Implementación</vt:lpstr>
      <vt:lpstr>PILA: Ejemplos</vt:lpstr>
      <vt:lpstr>PILA: Ejemplos</vt:lpstr>
      <vt:lpstr>PILA: Ejemplos</vt:lpstr>
      <vt:lpstr>PILAS: Importante</vt:lpstr>
      <vt:lpstr>Ejercicio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Problemas y Algoritmos</dc:title>
  <dc:creator>GRA</dc:creator>
  <cp:lastModifiedBy>windows</cp:lastModifiedBy>
  <cp:revision>327</cp:revision>
  <dcterms:created xsi:type="dcterms:W3CDTF">2012-04-07T15:53:53Z</dcterms:created>
  <dcterms:modified xsi:type="dcterms:W3CDTF">2017-10-05T19:59:33Z</dcterms:modified>
</cp:coreProperties>
</file>