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2" r:id="rId1"/>
  </p:sldMasterIdLst>
  <p:notesMasterIdLst>
    <p:notesMasterId r:id="rId14"/>
  </p:notesMasterIdLst>
  <p:sldIdLst>
    <p:sldId id="256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108" y="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66F79-589E-40C9-8689-B4FE75E2379F}" type="datetimeFigureOut">
              <a:rPr lang="es-AR" smtClean="0"/>
              <a:t>17/10/2017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71C04-5A3A-4350-921B-B94CF2739C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874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1C04-5A3A-4350-921B-B94CF2739C9B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3987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1C04-5A3A-4350-921B-B94CF2739C9B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3987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39C174B-9FDC-4483-B334-4CC9D5A58FC8}" type="datetimeFigureOut">
              <a:rPr lang="es-AR" smtClean="0"/>
              <a:pPr>
                <a:defRPr/>
              </a:pPr>
              <a:t>17/10/2017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072DB58-33D3-49DD-92D5-3FE9269CD28B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2D4C984-B2F5-4B14-B54E-F88112249A78}" type="datetimeFigureOut">
              <a:rPr lang="es-AR" smtClean="0"/>
              <a:pPr>
                <a:defRPr/>
              </a:pPr>
              <a:t>17/10/2017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B376C40-ACEE-483B-BE5D-35B7D683AC17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CAA111B-D9DB-486F-A94B-FF01418E3541}" type="datetimeFigureOut">
              <a:rPr lang="es-AR" smtClean="0"/>
              <a:pPr>
                <a:defRPr/>
              </a:pPr>
              <a:t>17/10/2017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D3EF0C-BBBC-4901-82C4-55D65AAC8C96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287A280-EB96-436B-8422-2F1DBB29F305}" type="datetimeFigureOut">
              <a:rPr lang="es-AR" smtClean="0"/>
              <a:pPr>
                <a:defRPr/>
              </a:pPr>
              <a:t>17/10/2017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0D3641B-6A1C-497E-93D3-85C7B0983351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776A0B7-2009-436B-A980-EE3C97E99BC4}" type="datetimeFigureOut">
              <a:rPr lang="es-AR" smtClean="0"/>
              <a:pPr>
                <a:defRPr/>
              </a:pPr>
              <a:t>17/10/2017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079DD20-99EA-4DFF-B029-389B13ED34C9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BE25DAF-C730-4D4C-BD1A-DD6E810991DD}" type="datetimeFigureOut">
              <a:rPr lang="es-AR" smtClean="0"/>
              <a:pPr>
                <a:defRPr/>
              </a:pPr>
              <a:t>17/10/2017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B1CCB00-ECA6-4E33-ADFB-EA5837D7C180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A4A05F-C973-4AB0-AF8A-4F06C8029E07}" type="datetimeFigureOut">
              <a:rPr lang="es-AR" smtClean="0"/>
              <a:pPr>
                <a:defRPr/>
              </a:pPr>
              <a:t>17/10/2017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3347CF6-80DD-47BE-B62F-D2266A24AD8C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51818C-1A52-40A1-A3C1-54B1DFDC7119}" type="datetimeFigureOut">
              <a:rPr lang="es-AR" smtClean="0"/>
              <a:pPr>
                <a:defRPr/>
              </a:pPr>
              <a:t>17/10/2017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8982678-CBB4-4911-BDAB-81806494EB71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178FA6C-CD11-487E-B527-D5DC457AA166}" type="datetimeFigureOut">
              <a:rPr lang="es-AR" smtClean="0"/>
              <a:pPr>
                <a:defRPr/>
              </a:pPr>
              <a:t>17/10/2017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5515DE-66D8-4C37-955A-4E1647D3A486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90153A7A-4AA8-46B0-9B95-19C8747C6FF5}" type="datetimeFigureOut">
              <a:rPr lang="es-AR" smtClean="0"/>
              <a:pPr>
                <a:defRPr/>
              </a:pPr>
              <a:t>17/10/2017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B107C72-7E6C-497F-9295-2CCC93353A52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5D3C9A2-F2E6-4F09-89BE-A8C40D2C9DED}" type="datetimeFigureOut">
              <a:rPr lang="es-AR" smtClean="0"/>
              <a:pPr>
                <a:defRPr/>
              </a:pPr>
              <a:t>17/10/2017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9FC2166-D6F5-4A73-802E-C437FA1E49D3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83A2618-E080-473A-B06A-C7B9844EE528}" type="datetimeFigureOut">
              <a:rPr lang="es-AR" smtClean="0"/>
              <a:pPr>
                <a:defRPr/>
              </a:pPr>
              <a:t>17/10/2017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00B455F-9865-48BD-87F2-74D42E30D990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260650"/>
            <a:ext cx="8820472" cy="2889667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Resolución de Problemas </a:t>
            </a:r>
            <a:br>
              <a:rPr lang="es-MX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s-MX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y Algoritmos</a:t>
            </a:r>
            <a:endParaRPr lang="es-AR" sz="4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219" name="2 Subtítulo"/>
          <p:cNvSpPr>
            <a:spLocks noGrp="1"/>
          </p:cNvSpPr>
          <p:nvPr>
            <p:ph type="subTitle" idx="1"/>
          </p:nvPr>
        </p:nvSpPr>
        <p:spPr>
          <a:xfrm>
            <a:off x="684213" y="3645024"/>
            <a:ext cx="7772400" cy="1200150"/>
          </a:xfrm>
        </p:spPr>
        <p:txBody>
          <a:bodyPr>
            <a:noAutofit/>
          </a:bodyPr>
          <a:lstStyle/>
          <a:p>
            <a:pPr marR="0" algn="ctr" eaLnBrk="1" hangingPunct="1"/>
            <a:r>
              <a:rPr lang="es-MX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PILAS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44624"/>
            <a:ext cx="8352928" cy="67403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modificoPrecio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AR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PilaCD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auxpila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PilaCD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s-AR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auxprecio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endParaRPr lang="es-AR" b="1" dirty="0" smtClean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b="1" dirty="0" smtClean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discos.estaVacia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es-AR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CD 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discos.sacar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aux.getAnio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()&gt;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2016)</a:t>
            </a:r>
            <a:endParaRPr lang="es-AR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es-AR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auxprecio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AR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aux.getPrecio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()+(</a:t>
            </a:r>
            <a:r>
              <a:rPr lang="es-AR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aux.getPrecio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()*0.5);</a:t>
            </a:r>
          </a:p>
          <a:p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aux.setPrecio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auxprecio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s-AR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auxpila.meter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endParaRPr lang="es-AR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Pila original esta Vacía, objeto discos.</a:t>
            </a:r>
            <a:endParaRPr lang="es-AR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s-AR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auxpila.estaVacia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auxpila.sacar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s-AR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discos.meter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AR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s-AR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b="1" u="sng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473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162317"/>
              </p:ext>
            </p:extLst>
          </p:nvPr>
        </p:nvGraphicFramePr>
        <p:xfrm>
          <a:off x="331556" y="2276873"/>
          <a:ext cx="1522512" cy="3601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12"/>
              </a:tblGrid>
              <a:tr h="648071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77552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539552" y="59492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PilaCD</a:t>
            </a:r>
            <a:endParaRPr lang="es-AR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77500" y="1848036"/>
            <a:ext cx="177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PilaCD.sacar</a:t>
            </a:r>
            <a:r>
              <a:rPr lang="es-AR" dirty="0" smtClean="0"/>
              <a:t> ( )</a:t>
            </a:r>
            <a:endParaRPr lang="es-AR" dirty="0"/>
          </a:p>
        </p:txBody>
      </p:sp>
      <p:sp>
        <p:nvSpPr>
          <p:cNvPr id="10" name="9 Elipse"/>
          <p:cNvSpPr/>
          <p:nvPr/>
        </p:nvSpPr>
        <p:spPr>
          <a:xfrm>
            <a:off x="535966" y="3509758"/>
            <a:ext cx="1116124" cy="4743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CDd</a:t>
            </a:r>
            <a:endParaRPr lang="es-AR" dirty="0"/>
          </a:p>
        </p:txBody>
      </p:sp>
      <p:sp>
        <p:nvSpPr>
          <p:cNvPr id="13" name="12 Elipse"/>
          <p:cNvSpPr/>
          <p:nvPr/>
        </p:nvSpPr>
        <p:spPr>
          <a:xfrm>
            <a:off x="535966" y="5373216"/>
            <a:ext cx="1116124" cy="4743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CDa</a:t>
            </a:r>
            <a:endParaRPr lang="es-AR" dirty="0"/>
          </a:p>
        </p:txBody>
      </p:sp>
      <p:sp>
        <p:nvSpPr>
          <p:cNvPr id="14" name="13 Elipse"/>
          <p:cNvSpPr/>
          <p:nvPr/>
        </p:nvSpPr>
        <p:spPr>
          <a:xfrm>
            <a:off x="535966" y="4797152"/>
            <a:ext cx="1116124" cy="4743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CDb</a:t>
            </a:r>
            <a:endParaRPr lang="es-AR" dirty="0"/>
          </a:p>
        </p:txBody>
      </p:sp>
      <p:sp>
        <p:nvSpPr>
          <p:cNvPr id="15" name="14 Elipse"/>
          <p:cNvSpPr/>
          <p:nvPr/>
        </p:nvSpPr>
        <p:spPr>
          <a:xfrm>
            <a:off x="535966" y="4176108"/>
            <a:ext cx="1116124" cy="4743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CDc</a:t>
            </a:r>
            <a:endParaRPr lang="es-AR" dirty="0"/>
          </a:p>
        </p:txBody>
      </p:sp>
      <p:sp>
        <p:nvSpPr>
          <p:cNvPr id="16" name="15 CuadroTexto"/>
          <p:cNvSpPr txBox="1"/>
          <p:nvPr/>
        </p:nvSpPr>
        <p:spPr>
          <a:xfrm>
            <a:off x="3167844" y="342610"/>
            <a:ext cx="2952328" cy="14773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Modifique o no el objeto CD, tengo que conservar el objeto para volver la pila a su estructura original</a:t>
            </a:r>
            <a:endParaRPr 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8" name="5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0856394"/>
              </p:ext>
            </p:extLst>
          </p:nvPr>
        </p:nvGraphicFramePr>
        <p:xfrm>
          <a:off x="3707904" y="2214873"/>
          <a:ext cx="1522512" cy="3657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12"/>
              </a:tblGrid>
              <a:tr h="658136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85011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85011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58137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85011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86522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18 Elipse"/>
          <p:cNvSpPr/>
          <p:nvPr/>
        </p:nvSpPr>
        <p:spPr>
          <a:xfrm>
            <a:off x="3923928" y="5344974"/>
            <a:ext cx="1116124" cy="4743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CDd</a:t>
            </a:r>
            <a:endParaRPr lang="es-AR" dirty="0"/>
          </a:p>
        </p:txBody>
      </p:sp>
      <p:sp>
        <p:nvSpPr>
          <p:cNvPr id="21" name="20 CuadroTexto"/>
          <p:cNvSpPr txBox="1"/>
          <p:nvPr/>
        </p:nvSpPr>
        <p:spPr>
          <a:xfrm>
            <a:off x="2483768" y="1909591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err="1" smtClean="0"/>
              <a:t>PilaAuxCD.meter</a:t>
            </a:r>
            <a:r>
              <a:rPr lang="es-AR" sz="1400" dirty="0" smtClean="0"/>
              <a:t> ( )</a:t>
            </a:r>
            <a:endParaRPr lang="es-AR" sz="14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3767456" y="595021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PilaAuxCD</a:t>
            </a:r>
            <a:endParaRPr lang="es-AR" dirty="0"/>
          </a:p>
        </p:txBody>
      </p:sp>
      <p:sp>
        <p:nvSpPr>
          <p:cNvPr id="24" name="23 Elipse"/>
          <p:cNvSpPr/>
          <p:nvPr/>
        </p:nvSpPr>
        <p:spPr>
          <a:xfrm>
            <a:off x="3923928" y="4792489"/>
            <a:ext cx="1116124" cy="4743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CDc</a:t>
            </a:r>
            <a:endParaRPr lang="es-AR" dirty="0"/>
          </a:p>
        </p:txBody>
      </p:sp>
      <p:sp>
        <p:nvSpPr>
          <p:cNvPr id="25" name="24 Elipse"/>
          <p:cNvSpPr/>
          <p:nvPr/>
        </p:nvSpPr>
        <p:spPr>
          <a:xfrm>
            <a:off x="3857466" y="4139674"/>
            <a:ext cx="1116124" cy="4743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CDb</a:t>
            </a:r>
            <a:endParaRPr lang="es-AR" dirty="0"/>
          </a:p>
        </p:txBody>
      </p:sp>
      <p:sp>
        <p:nvSpPr>
          <p:cNvPr id="26" name="25 Elipse"/>
          <p:cNvSpPr/>
          <p:nvPr/>
        </p:nvSpPr>
        <p:spPr>
          <a:xfrm>
            <a:off x="3851920" y="3501008"/>
            <a:ext cx="1116124" cy="4743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>
                <a:solidFill>
                  <a:schemeClr val="bg1"/>
                </a:solidFill>
              </a:rPr>
              <a:t>CDa</a:t>
            </a:r>
            <a:endParaRPr lang="es-AR" dirty="0">
              <a:solidFill>
                <a:schemeClr val="bg1"/>
              </a:solidFill>
            </a:endParaRPr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855249"/>
              </p:ext>
            </p:extLst>
          </p:nvPr>
        </p:nvGraphicFramePr>
        <p:xfrm>
          <a:off x="6804248" y="2270815"/>
          <a:ext cx="1522512" cy="3601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12"/>
              </a:tblGrid>
              <a:tr h="648071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77552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27 Elipse"/>
          <p:cNvSpPr/>
          <p:nvPr/>
        </p:nvSpPr>
        <p:spPr>
          <a:xfrm>
            <a:off x="7020272" y="5344974"/>
            <a:ext cx="1116124" cy="4743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CDa</a:t>
            </a:r>
            <a:endParaRPr lang="es-AR" dirty="0"/>
          </a:p>
        </p:txBody>
      </p:sp>
      <p:sp>
        <p:nvSpPr>
          <p:cNvPr id="29" name="28 Elipse"/>
          <p:cNvSpPr/>
          <p:nvPr/>
        </p:nvSpPr>
        <p:spPr>
          <a:xfrm>
            <a:off x="7020272" y="4766430"/>
            <a:ext cx="1116124" cy="4743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CDb</a:t>
            </a:r>
            <a:endParaRPr lang="es-AR" dirty="0"/>
          </a:p>
        </p:txBody>
      </p:sp>
      <p:sp>
        <p:nvSpPr>
          <p:cNvPr id="30" name="29 Elipse"/>
          <p:cNvSpPr/>
          <p:nvPr/>
        </p:nvSpPr>
        <p:spPr>
          <a:xfrm>
            <a:off x="7020272" y="4176108"/>
            <a:ext cx="1116124" cy="4743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CDc</a:t>
            </a:r>
            <a:endParaRPr lang="es-AR" dirty="0"/>
          </a:p>
        </p:txBody>
      </p:sp>
      <p:sp>
        <p:nvSpPr>
          <p:cNvPr id="31" name="30 Elipse"/>
          <p:cNvSpPr/>
          <p:nvPr/>
        </p:nvSpPr>
        <p:spPr>
          <a:xfrm>
            <a:off x="7020272" y="3541342"/>
            <a:ext cx="1116124" cy="4743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CDd</a:t>
            </a:r>
            <a:endParaRPr lang="es-AR" dirty="0"/>
          </a:p>
        </p:txBody>
      </p:sp>
      <p:sp>
        <p:nvSpPr>
          <p:cNvPr id="32" name="31 CuadroTexto"/>
          <p:cNvSpPr txBox="1"/>
          <p:nvPr/>
        </p:nvSpPr>
        <p:spPr>
          <a:xfrm>
            <a:off x="4788024" y="1897825"/>
            <a:ext cx="175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err="1" smtClean="0"/>
              <a:t>PilaAuxCD.sacar</a:t>
            </a:r>
            <a:r>
              <a:rPr lang="es-AR" sz="1400" dirty="0" smtClean="0"/>
              <a:t> ( )</a:t>
            </a:r>
            <a:endParaRPr lang="es-AR" sz="14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840252" y="1819938"/>
            <a:ext cx="1836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PilaCD.meter</a:t>
            </a:r>
            <a:r>
              <a:rPr lang="es-AR" sz="1600" dirty="0" smtClean="0"/>
              <a:t> ( )</a:t>
            </a:r>
            <a:endParaRPr lang="es-AR" sz="1600" dirty="0"/>
          </a:p>
        </p:txBody>
      </p:sp>
      <p:cxnSp>
        <p:nvCxnSpPr>
          <p:cNvPr id="3" name="2 Conector recto de flecha"/>
          <p:cNvCxnSpPr/>
          <p:nvPr/>
        </p:nvCxnSpPr>
        <p:spPr>
          <a:xfrm>
            <a:off x="7488324" y="2097880"/>
            <a:ext cx="0" cy="576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6840252" y="595021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PilaCD</a:t>
            </a:r>
            <a:endParaRPr lang="es-AR" dirty="0"/>
          </a:p>
        </p:txBody>
      </p:sp>
      <p:sp>
        <p:nvSpPr>
          <p:cNvPr id="27" name="26 Elipse"/>
          <p:cNvSpPr/>
          <p:nvPr/>
        </p:nvSpPr>
        <p:spPr>
          <a:xfrm>
            <a:off x="3767456" y="3429000"/>
            <a:ext cx="1308600" cy="5866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4" name="33 Elipse"/>
          <p:cNvSpPr/>
          <p:nvPr/>
        </p:nvSpPr>
        <p:spPr>
          <a:xfrm>
            <a:off x="3821462" y="4091959"/>
            <a:ext cx="1218590" cy="6331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5" name="34 Elipse"/>
          <p:cNvSpPr/>
          <p:nvPr/>
        </p:nvSpPr>
        <p:spPr>
          <a:xfrm>
            <a:off x="3893470" y="4725144"/>
            <a:ext cx="1182586" cy="5760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6" name="35 Elipse"/>
          <p:cNvSpPr/>
          <p:nvPr/>
        </p:nvSpPr>
        <p:spPr>
          <a:xfrm>
            <a:off x="3893470" y="5301208"/>
            <a:ext cx="1182586" cy="5760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 animBg="1"/>
      <p:bldP spid="13" grpId="0" animBg="1"/>
      <p:bldP spid="14" grpId="0" animBg="1"/>
      <p:bldP spid="15" grpId="0" animBg="1"/>
      <p:bldP spid="19" grpId="0" animBg="1"/>
      <p:bldP spid="21" grpId="0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27" grpId="0" animBg="1"/>
      <p:bldP spid="34" grpId="0" animBg="1"/>
      <p:bldP spid="35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AR" sz="2800" dirty="0" smtClean="0"/>
              <a:t>Implementar las clases CD, PILACD y DISQUERIA, codificar un método que permita visualizar todos los datos de los CD del año 2016 en adelante. Tener en cuenta que debe conservarse la información original. </a:t>
            </a:r>
          </a:p>
          <a:p>
            <a:pPr algn="just"/>
            <a:r>
              <a:rPr lang="es-AR" sz="2800" dirty="0" smtClean="0"/>
              <a:t>Modificar el método anterior para que el año sea proporcionado por el usuario.</a:t>
            </a:r>
            <a:endParaRPr lang="es-AR" sz="28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Ejercicio</a:t>
            </a:r>
            <a:endParaRPr lang="es-A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51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/>
          </a:bodyPr>
          <a:lstStyle/>
          <a:p>
            <a:pPr algn="just"/>
            <a:r>
              <a:rPr lang="es-AR" sz="2800" dirty="0" smtClean="0"/>
              <a:t>Una</a:t>
            </a:r>
            <a:r>
              <a:rPr lang="es-AR" sz="2800" dirty="0"/>
              <a:t> </a:t>
            </a:r>
            <a:r>
              <a:rPr lang="es-AR" sz="2800" i="1" dirty="0"/>
              <a:t>Pila</a:t>
            </a:r>
            <a:r>
              <a:rPr lang="es-AR" sz="2800" dirty="0"/>
              <a:t> (</a:t>
            </a:r>
            <a:r>
              <a:rPr lang="es-AR" sz="2800" dirty="0" err="1"/>
              <a:t>stack</a:t>
            </a:r>
            <a:r>
              <a:rPr lang="es-AR" sz="2800" dirty="0"/>
              <a:t>) es una estructura de datos (objeto), consta de una serie de elementos (datos) </a:t>
            </a:r>
            <a:r>
              <a:rPr lang="es-AR" sz="2800" dirty="0" smtClean="0"/>
              <a:t>homogéneos.</a:t>
            </a:r>
          </a:p>
          <a:p>
            <a:pPr marL="0" indent="0" algn="just">
              <a:buNone/>
            </a:pPr>
            <a:endParaRPr lang="es-AR" sz="2800" dirty="0"/>
          </a:p>
          <a:p>
            <a:pPr algn="just"/>
            <a:r>
              <a:rPr lang="es-AR" sz="2800" dirty="0" smtClean="0"/>
              <a:t>Una Pila de datos puede ser de tipo: entero (</a:t>
            </a:r>
            <a:r>
              <a:rPr lang="es-AR" sz="2800" dirty="0" err="1" smtClean="0"/>
              <a:t>int</a:t>
            </a:r>
            <a:r>
              <a:rPr lang="es-AR" sz="2800" dirty="0" smtClean="0"/>
              <a:t>), real (</a:t>
            </a:r>
            <a:r>
              <a:rPr lang="es-AR" sz="2800" dirty="0" err="1" smtClean="0"/>
              <a:t>double</a:t>
            </a:r>
            <a:r>
              <a:rPr lang="es-AR" sz="2800" dirty="0" smtClean="0"/>
              <a:t>), carácter (</a:t>
            </a:r>
            <a:r>
              <a:rPr lang="es-AR" sz="2800" dirty="0" err="1" smtClean="0"/>
              <a:t>char</a:t>
            </a:r>
            <a:r>
              <a:rPr lang="es-AR" sz="2800" dirty="0" smtClean="0"/>
              <a:t>), </a:t>
            </a:r>
            <a:r>
              <a:rPr lang="es-AR" sz="2800" dirty="0" err="1" smtClean="0"/>
              <a:t>String</a:t>
            </a:r>
            <a:r>
              <a:rPr lang="es-AR" sz="2800" dirty="0" smtClean="0"/>
              <a:t>, etc. También puede contener elementos de algún tipo de dato definido por el usuario.</a:t>
            </a:r>
          </a:p>
          <a:p>
            <a:pPr algn="just"/>
            <a:endParaRPr lang="es-AR" sz="2800" dirty="0"/>
          </a:p>
          <a:p>
            <a:pPr algn="just"/>
            <a:endParaRPr lang="es-AR" sz="2800" dirty="0"/>
          </a:p>
          <a:p>
            <a:pPr algn="just"/>
            <a:endParaRPr lang="es-AR" sz="28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5760"/>
            <a:ext cx="8229600" cy="1143000"/>
          </a:xfrm>
        </p:spPr>
        <p:txBody>
          <a:bodyPr/>
          <a:lstStyle/>
          <a:p>
            <a:r>
              <a:rPr lang="es-AR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Garamond" panose="02020404030301010803" pitchFamily="18" charset="0"/>
              </a:rPr>
              <a:t>PILA DE OBJETOS</a:t>
            </a:r>
            <a:endParaRPr lang="es-AR" b="1" dirty="0">
              <a:solidFill>
                <a:schemeClr val="accent6">
                  <a:lumMod val="40000"/>
                  <a:lumOff val="60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55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/>
          </a:bodyPr>
          <a:lstStyle/>
          <a:p>
            <a:pPr algn="just"/>
            <a:r>
              <a:rPr lang="es-AR" sz="2800" dirty="0" smtClean="0"/>
              <a:t>Una Pila de objetos funciona de la misma manera que una estructura de datos simple, las inserción y recuperación de objetos se realiza por la </a:t>
            </a:r>
            <a:r>
              <a:rPr lang="es-AR" sz="2800" b="1" dirty="0" smtClean="0"/>
              <a:t>cima</a:t>
            </a:r>
            <a:r>
              <a:rPr lang="es-AR" sz="2800" dirty="0" smtClean="0"/>
              <a:t>.</a:t>
            </a:r>
          </a:p>
          <a:p>
            <a:pPr algn="just"/>
            <a:r>
              <a:rPr lang="es-AR" sz="2800" dirty="0" smtClean="0"/>
              <a:t>El objeto debe ser creado </a:t>
            </a:r>
            <a:r>
              <a:rPr lang="es-AR" sz="2800" b="1" i="1" dirty="0" smtClean="0"/>
              <a:t>antes</a:t>
            </a:r>
            <a:r>
              <a:rPr lang="es-AR" sz="2800" dirty="0" smtClean="0"/>
              <a:t> de ser insertado (meter()).</a:t>
            </a:r>
          </a:p>
          <a:p>
            <a:pPr algn="just"/>
            <a:r>
              <a:rPr lang="es-AR" sz="2800" dirty="0"/>
              <a:t>S</a:t>
            </a:r>
            <a:r>
              <a:rPr lang="es-AR" sz="2800" dirty="0" smtClean="0"/>
              <a:t>e recupera el </a:t>
            </a:r>
            <a:r>
              <a:rPr lang="es-AR" sz="2800" b="1" i="1" dirty="0" smtClean="0"/>
              <a:t>objeto</a:t>
            </a:r>
            <a:r>
              <a:rPr lang="es-AR" sz="2800" dirty="0" smtClean="0"/>
              <a:t> que se encuentra en la </a:t>
            </a:r>
            <a:r>
              <a:rPr lang="es-AR" sz="2800" b="1" dirty="0" smtClean="0"/>
              <a:t>cima (</a:t>
            </a:r>
            <a:r>
              <a:rPr lang="es-AR" sz="2800" dirty="0" smtClean="0"/>
              <a:t>sacar()</a:t>
            </a:r>
            <a:r>
              <a:rPr lang="es-AR" sz="2800" b="1" dirty="0" smtClean="0"/>
              <a:t>)</a:t>
            </a:r>
            <a:r>
              <a:rPr lang="es-AR" sz="2800" dirty="0" smtClean="0"/>
              <a:t>, para acceder a sus atributos, se debe invocar a los métodos definidos en la clase a la cual pertenece un objeto.</a:t>
            </a:r>
            <a:endParaRPr lang="es-AR" sz="2800" dirty="0"/>
          </a:p>
          <a:p>
            <a:pPr algn="just"/>
            <a:endParaRPr lang="es-AR" sz="2800" dirty="0"/>
          </a:p>
          <a:p>
            <a:pPr algn="just"/>
            <a:endParaRPr lang="es-AR" sz="28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97768"/>
            <a:ext cx="8229600" cy="1143000"/>
          </a:xfrm>
        </p:spPr>
        <p:txBody>
          <a:bodyPr/>
          <a:lstStyle/>
          <a:p>
            <a:r>
              <a:rPr lang="es-AR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PILA DE OBJETOS</a:t>
            </a:r>
            <a:endParaRPr lang="es-A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68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/>
          <a:lstStyle/>
          <a:p>
            <a:r>
              <a:rPr lang="es-AR" sz="4000" dirty="0" smtClean="0"/>
              <a:t>Ejemplo:</a:t>
            </a:r>
          </a:p>
          <a:p>
            <a:pPr marL="109728" indent="0">
              <a:buNone/>
            </a:pPr>
            <a:endParaRPr lang="es-AR" sz="4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s-AR" sz="3400" dirty="0" smtClean="0"/>
              <a:t>Pila de tipo Fecha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sz="3400" dirty="0" smtClean="0"/>
              <a:t>Pila de tipo Libro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sz="3400" dirty="0" smtClean="0"/>
              <a:t>Pila de tipo Auto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sz="3400" dirty="0" smtClean="0"/>
              <a:t>Pila de tipo Vector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sz="3400" dirty="0" smtClean="0"/>
              <a:t>Pila de tipo Pila…..</a:t>
            </a:r>
            <a:endParaRPr lang="es-AR" sz="34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es-AR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PILAS DE OBJETOS</a:t>
            </a:r>
            <a:endParaRPr lang="es-A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4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-16412" y="808251"/>
            <a:ext cx="4444396" cy="56630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CD {</a:t>
            </a:r>
          </a:p>
          <a:p>
            <a:endParaRPr lang="es-AR" sz="14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titulo;</a:t>
            </a:r>
          </a:p>
          <a:p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Interprete;</a:t>
            </a:r>
          </a:p>
          <a:p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anio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genero;</a:t>
            </a:r>
            <a:endParaRPr lang="es-AR" sz="14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sz="14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CD (</a:t>
            </a:r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t, </a:t>
            </a:r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i, </a:t>
            </a:r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s-AR" sz="14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g)</a:t>
            </a:r>
            <a:endParaRPr lang="es-AR" sz="14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AR" sz="14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this.titulo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AR" sz="14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this.Interprete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AR" sz="14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this.anio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AR" sz="14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this.genero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g;</a:t>
            </a:r>
            <a:endParaRPr lang="es-AR" sz="14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getTitulo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sz="14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setTitulo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titulo) 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{….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sz="14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getInterprete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sz="14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setInterprete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interprete) 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sz="14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getAnio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{….}</a:t>
            </a:r>
            <a:endParaRPr lang="es-AR" sz="14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setAnio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anio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{….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sz="14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4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getGenero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(){….  }</a:t>
            </a:r>
          </a:p>
          <a:p>
            <a:r>
              <a:rPr lang="es-AR" sz="14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setGenero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g){ …….}</a:t>
            </a:r>
            <a:endParaRPr lang="es-AR" sz="14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427984" y="267027"/>
            <a:ext cx="4608512" cy="72019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14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PilaCD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s-AR" sz="1400" b="1" dirty="0" smtClean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sz="14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4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maxpila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100;</a:t>
            </a:r>
            <a:endParaRPr lang="es-AR" sz="14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CD [] 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elementos;</a:t>
            </a:r>
          </a:p>
          <a:p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cima;</a:t>
            </a:r>
          </a:p>
          <a:p>
            <a:endParaRPr lang="es-AR" sz="1400" b="1" dirty="0" smtClean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4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PilaCD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s-AR" sz="14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elementos = new 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maxpila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cima=-1;</a:t>
            </a:r>
          </a:p>
          <a:p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estaVacia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(cima==-1);</a:t>
            </a:r>
          </a:p>
          <a:p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estaLlena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(cima ==maxpila-1);</a:t>
            </a:r>
          </a:p>
          <a:p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meter(CD </a:t>
            </a:r>
            <a:r>
              <a:rPr lang="es-AR" sz="14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cima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elementos[cima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sz="14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sacar()</a:t>
            </a:r>
          </a:p>
          <a:p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CD </a:t>
            </a:r>
            <a:r>
              <a:rPr lang="es-AR" sz="14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=elementos[cima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cima-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-;</a:t>
            </a:r>
          </a:p>
          <a:p>
            <a:r>
              <a:rPr lang="es-AR" sz="14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s-AR" sz="1400" b="1" dirty="0" smtClean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sz="14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sz="14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2 Conector recto de flecha"/>
          <p:cNvCxnSpPr/>
          <p:nvPr/>
        </p:nvCxnSpPr>
        <p:spPr>
          <a:xfrm flipV="1">
            <a:off x="3340313" y="1196752"/>
            <a:ext cx="1159679" cy="288032"/>
          </a:xfrm>
          <a:prstGeom prst="straightConnector1">
            <a:avLst/>
          </a:prstGeom>
          <a:ln w="34925" cmpd="sng"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84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196752"/>
            <a:ext cx="7772400" cy="3733800"/>
          </a:xfrm>
        </p:spPr>
        <p:txBody>
          <a:bodyPr/>
          <a:lstStyle/>
          <a:p>
            <a:pPr algn="just"/>
            <a:r>
              <a:rPr lang="es-AR" sz="2400" i="1" dirty="0" smtClean="0"/>
              <a:t>EN EL EJEMPLO SE IMPLEMENTA UNA PILA DE OBJETOS DE TIPO CD, CON LAS OPERACIONES BASICAS, ESTO PERMITIRA QUE OTRAS CLASES (OBJETOS) UTILICEN ESTA ESTRUCTURA.</a:t>
            </a:r>
          </a:p>
          <a:p>
            <a:pPr algn="just"/>
            <a:r>
              <a:rPr lang="es-AR" sz="2400" dirty="0" smtClean="0"/>
              <a:t>EJEMPLOS:</a:t>
            </a:r>
          </a:p>
          <a:p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99032"/>
          </a:xfrm>
        </p:spPr>
        <p:txBody>
          <a:bodyPr/>
          <a:lstStyle/>
          <a:p>
            <a:r>
              <a:rPr lang="es-AR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PILAS DE OBJETOS</a:t>
            </a:r>
            <a:endParaRPr lang="es-A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965691"/>
              </p:ext>
            </p:extLst>
          </p:nvPr>
        </p:nvGraphicFramePr>
        <p:xfrm>
          <a:off x="755576" y="3331304"/>
          <a:ext cx="1872208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Objeto:</a:t>
                      </a:r>
                      <a:r>
                        <a:rPr lang="es-AR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PILACD</a:t>
                      </a:r>
                      <a:endParaRPr lang="es-AR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b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maxpila</a:t>
                      </a:r>
                      <a:r>
                        <a:rPr lang="es-AR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/>
                      </a:r>
                      <a:br>
                        <a:rPr lang="es-AR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</a:br>
                      <a:r>
                        <a:rPr lang="es-AR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CD</a:t>
                      </a:r>
                      <a:r>
                        <a:rPr lang="es-AR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[ ] elementos</a:t>
                      </a:r>
                      <a:br>
                        <a:rPr lang="es-AR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</a:br>
                      <a:r>
                        <a:rPr lang="es-AR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cima</a:t>
                      </a:r>
                      <a:endParaRPr lang="es-AR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b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estaVacia</a:t>
                      </a:r>
                      <a:r>
                        <a:rPr lang="es-AR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()</a:t>
                      </a:r>
                    </a:p>
                    <a:p>
                      <a:r>
                        <a:rPr lang="es-AR" b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estaLlena</a:t>
                      </a:r>
                      <a:r>
                        <a:rPr lang="es-AR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()</a:t>
                      </a:r>
                    </a:p>
                    <a:p>
                      <a:r>
                        <a:rPr lang="es-AR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meter()</a:t>
                      </a:r>
                    </a:p>
                    <a:p>
                      <a:r>
                        <a:rPr lang="es-AR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sacar()</a:t>
                      </a:r>
                      <a:endParaRPr lang="es-AR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463492"/>
              </p:ext>
            </p:extLst>
          </p:nvPr>
        </p:nvGraphicFramePr>
        <p:xfrm>
          <a:off x="3347864" y="2780928"/>
          <a:ext cx="2232248" cy="384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412440">
                <a:tc>
                  <a:txBody>
                    <a:bodyPr/>
                    <a:lstStyle/>
                    <a:p>
                      <a:r>
                        <a:rPr lang="es-AR" sz="16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Objeto:</a:t>
                      </a:r>
                      <a:r>
                        <a:rPr lang="es-AR" sz="16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DISQUERIA</a:t>
                      </a:r>
                      <a:endParaRPr lang="es-AR" sz="16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12440">
                <a:tc>
                  <a:txBody>
                    <a:bodyPr/>
                    <a:lstStyle/>
                    <a:p>
                      <a:r>
                        <a:rPr lang="es-AR" sz="16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PILACD discos</a:t>
                      </a:r>
                      <a:endParaRPr lang="es-AR" sz="16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47529">
                <a:tc>
                  <a:txBody>
                    <a:bodyPr/>
                    <a:lstStyle/>
                    <a:p>
                      <a:r>
                        <a:rPr lang="es-AR" sz="1600" b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agregarDC</a:t>
                      </a:r>
                      <a:r>
                        <a:rPr lang="es-AR" sz="16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()</a:t>
                      </a:r>
                    </a:p>
                    <a:p>
                      <a:r>
                        <a:rPr lang="es-AR" sz="16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{  ….</a:t>
                      </a:r>
                    </a:p>
                    <a:p>
                      <a:r>
                        <a:rPr lang="es-AR" sz="1600" b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discos.meter</a:t>
                      </a:r>
                      <a:r>
                        <a:rPr lang="es-AR" sz="16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(cd)</a:t>
                      </a:r>
                    </a:p>
                    <a:p>
                      <a:r>
                        <a:rPr lang="es-AR" sz="16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}</a:t>
                      </a:r>
                    </a:p>
                    <a:p>
                      <a:r>
                        <a:rPr lang="es-AR" sz="1600" b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buscarCD</a:t>
                      </a:r>
                      <a:r>
                        <a:rPr lang="es-AR" sz="16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()</a:t>
                      </a:r>
                    </a:p>
                    <a:p>
                      <a:r>
                        <a:rPr lang="es-AR" sz="16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{ …</a:t>
                      </a:r>
                    </a:p>
                    <a:p>
                      <a:r>
                        <a:rPr lang="es-AR" sz="16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   </a:t>
                      </a:r>
                      <a:r>
                        <a:rPr lang="es-AR" sz="1600" b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discos.sacar</a:t>
                      </a:r>
                      <a:r>
                        <a:rPr lang="es-AR" sz="16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()…</a:t>
                      </a:r>
                    </a:p>
                    <a:p>
                      <a:r>
                        <a:rPr lang="es-AR" sz="16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…</a:t>
                      </a:r>
                      <a:r>
                        <a:rPr lang="es-AR" sz="1600" b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discos.meter</a:t>
                      </a:r>
                      <a:r>
                        <a:rPr lang="es-AR" sz="16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()</a:t>
                      </a:r>
                    </a:p>
                    <a:p>
                      <a:r>
                        <a:rPr lang="es-AR" sz="16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}</a:t>
                      </a:r>
                    </a:p>
                    <a:p>
                      <a:r>
                        <a:rPr lang="es-AR" sz="1600" b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mostrarCD</a:t>
                      </a:r>
                      <a:r>
                        <a:rPr lang="es-AR" sz="16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(){</a:t>
                      </a:r>
                    </a:p>
                    <a:p>
                      <a:r>
                        <a:rPr lang="es-AR" sz="16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… </a:t>
                      </a:r>
                      <a:r>
                        <a:rPr lang="es-AR" sz="1600" b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discos.sacar</a:t>
                      </a:r>
                      <a:r>
                        <a:rPr lang="es-AR" sz="16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()</a:t>
                      </a:r>
                    </a:p>
                    <a:p>
                      <a:r>
                        <a:rPr lang="es-AR" sz="16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}</a:t>
                      </a:r>
                      <a:endParaRPr lang="es-AR" sz="16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223366"/>
              </p:ext>
            </p:extLst>
          </p:nvPr>
        </p:nvGraphicFramePr>
        <p:xfrm>
          <a:off x="6012160" y="2780928"/>
          <a:ext cx="2232248" cy="384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412440">
                <a:tc>
                  <a:txBody>
                    <a:bodyPr/>
                    <a:lstStyle/>
                    <a:p>
                      <a:r>
                        <a:rPr lang="es-AR" sz="16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Objeto:</a:t>
                      </a:r>
                      <a:r>
                        <a:rPr lang="es-AR" sz="16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TIENDAWEB</a:t>
                      </a:r>
                      <a:endParaRPr lang="es-AR" sz="16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12440">
                <a:tc>
                  <a:txBody>
                    <a:bodyPr/>
                    <a:lstStyle/>
                    <a:p>
                      <a:r>
                        <a:rPr lang="es-AR" sz="16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PILACD discos</a:t>
                      </a:r>
                      <a:endParaRPr lang="es-AR" sz="16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47529">
                <a:tc>
                  <a:txBody>
                    <a:bodyPr/>
                    <a:lstStyle/>
                    <a:p>
                      <a:r>
                        <a:rPr lang="es-AR" sz="1600" b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actualizarStockDC</a:t>
                      </a:r>
                      <a:r>
                        <a:rPr lang="es-AR" sz="16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()</a:t>
                      </a:r>
                    </a:p>
                    <a:p>
                      <a:r>
                        <a:rPr lang="es-AR" sz="16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{  ….</a:t>
                      </a:r>
                    </a:p>
                    <a:p>
                      <a:r>
                        <a:rPr lang="es-AR" sz="1600" b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discos.sacar</a:t>
                      </a:r>
                      <a:r>
                        <a:rPr lang="es-AR" sz="16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(cd)</a:t>
                      </a:r>
                    </a:p>
                    <a:p>
                      <a:r>
                        <a:rPr lang="es-AR" sz="16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}</a:t>
                      </a:r>
                    </a:p>
                    <a:p>
                      <a:r>
                        <a:rPr lang="es-AR" sz="1600" b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modificarPrecioCD</a:t>
                      </a:r>
                      <a:r>
                        <a:rPr lang="es-AR" sz="16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()</a:t>
                      </a:r>
                    </a:p>
                    <a:p>
                      <a:r>
                        <a:rPr lang="es-AR" sz="16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{ …</a:t>
                      </a:r>
                    </a:p>
                    <a:p>
                      <a:r>
                        <a:rPr lang="es-AR" sz="16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   </a:t>
                      </a:r>
                      <a:r>
                        <a:rPr lang="es-AR" sz="1600" b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discos.sacar</a:t>
                      </a:r>
                      <a:r>
                        <a:rPr lang="es-AR" sz="16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()…</a:t>
                      </a:r>
                    </a:p>
                    <a:p>
                      <a:r>
                        <a:rPr lang="es-AR" sz="16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…</a:t>
                      </a:r>
                      <a:r>
                        <a:rPr lang="es-AR" sz="1600" b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discos.meter</a:t>
                      </a:r>
                      <a:r>
                        <a:rPr lang="es-AR" sz="16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()</a:t>
                      </a:r>
                    </a:p>
                    <a:p>
                      <a:r>
                        <a:rPr lang="es-AR" sz="16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}</a:t>
                      </a:r>
                    </a:p>
                    <a:p>
                      <a:r>
                        <a:rPr lang="es-AR" sz="1600" b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mostrarPrecioCD</a:t>
                      </a:r>
                      <a:r>
                        <a:rPr lang="es-AR" sz="16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(){</a:t>
                      </a:r>
                    </a:p>
                    <a:p>
                      <a:r>
                        <a:rPr lang="es-AR" sz="16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… </a:t>
                      </a:r>
                      <a:r>
                        <a:rPr lang="es-AR" sz="1600" b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discos.sacar</a:t>
                      </a:r>
                      <a:r>
                        <a:rPr lang="es-AR" sz="16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()</a:t>
                      </a:r>
                    </a:p>
                    <a:p>
                      <a:r>
                        <a:rPr lang="es-AR" sz="16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}</a:t>
                      </a:r>
                      <a:endParaRPr lang="es-AR" sz="16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1331640" y="-27384"/>
            <a:ext cx="6480720" cy="77867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ColeccionCD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s-AR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PILACD discos;</a:t>
            </a:r>
          </a:p>
          <a:p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ColeccionCD</a:t>
            </a:r>
            <a:endParaRPr lang="es-AR" b="1" dirty="0" smtClean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discos= new PILACD();</a:t>
            </a:r>
            <a:endParaRPr lang="es-AR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agregarCD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(CD cd)</a:t>
            </a:r>
          </a:p>
          <a:p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AR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discos.estaLlena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discos.meter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(cd); </a:t>
            </a:r>
          </a:p>
          <a:p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mostrarInterpreteAnio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a)</a:t>
            </a:r>
          </a:p>
          <a:p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AR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discos.estaVacia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s-AR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CD 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discos.sacar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s-AR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aux.getAnio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()==a)</a:t>
            </a:r>
          </a:p>
          <a:p>
            <a:r>
              <a:rPr lang="es-AR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aux.getInterprete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s-AR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AR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/// falta completar esta implementación para no perder información</a:t>
            </a:r>
          </a:p>
          <a:p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AR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/// otros métodos</a:t>
            </a:r>
            <a:endParaRPr lang="es-AR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s-AR" sz="20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s-A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61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AR" sz="2800" dirty="0" smtClean="0"/>
              <a:t>Para acceder a los atributos del objeto, primero hay que recuperarlo (sacar()) de la estructura (PILA) , luego invocar a los métodos.</a:t>
            </a:r>
          </a:p>
          <a:p>
            <a:pPr algn="just"/>
            <a:endParaRPr lang="es-AR" sz="2800" dirty="0"/>
          </a:p>
          <a:p>
            <a:pPr algn="just"/>
            <a:r>
              <a:rPr lang="es-AR" sz="2800" dirty="0" smtClean="0"/>
              <a:t>Por ejemplo: La Disquería necesitar modificar el precio (5% +) cuando el año sea mayor a 2016. Mantener la estructura original de la Pila de CD.</a:t>
            </a:r>
            <a:endParaRPr lang="es-AR" sz="28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es-AR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PILA DE OBJETOS</a:t>
            </a:r>
            <a:endParaRPr lang="es-A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18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447531"/>
              </p:ext>
            </p:extLst>
          </p:nvPr>
        </p:nvGraphicFramePr>
        <p:xfrm>
          <a:off x="331556" y="2276873"/>
          <a:ext cx="1522512" cy="3601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12"/>
              </a:tblGrid>
              <a:tr h="648071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64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64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8072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6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7552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s-AR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PILA DE </a:t>
            </a:r>
            <a:r>
              <a:rPr lang="es-AR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CD’s</a:t>
            </a:r>
            <a:r>
              <a:rPr lang="es-AR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: Tener en cuenta</a:t>
            </a:r>
            <a:endParaRPr lang="es-A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39552" y="59492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PilaCD</a:t>
            </a:r>
            <a:endParaRPr lang="es-AR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403648" y="188831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Sacar ( )</a:t>
            </a:r>
            <a:endParaRPr lang="es-AR" dirty="0"/>
          </a:p>
        </p:txBody>
      </p:sp>
      <p:sp>
        <p:nvSpPr>
          <p:cNvPr id="10" name="9 Elipse"/>
          <p:cNvSpPr/>
          <p:nvPr/>
        </p:nvSpPr>
        <p:spPr>
          <a:xfrm>
            <a:off x="663927" y="1211866"/>
            <a:ext cx="1116124" cy="4743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CDd</a:t>
            </a:r>
            <a:endParaRPr lang="es-AR" dirty="0"/>
          </a:p>
        </p:txBody>
      </p:sp>
      <p:sp>
        <p:nvSpPr>
          <p:cNvPr id="13" name="12 Elipse"/>
          <p:cNvSpPr/>
          <p:nvPr/>
        </p:nvSpPr>
        <p:spPr>
          <a:xfrm>
            <a:off x="535966" y="5330908"/>
            <a:ext cx="1116124" cy="4743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CDa</a:t>
            </a:r>
            <a:endParaRPr lang="es-AR" dirty="0"/>
          </a:p>
        </p:txBody>
      </p:sp>
      <p:sp>
        <p:nvSpPr>
          <p:cNvPr id="14" name="13 Elipse"/>
          <p:cNvSpPr/>
          <p:nvPr/>
        </p:nvSpPr>
        <p:spPr>
          <a:xfrm>
            <a:off x="535966" y="4754844"/>
            <a:ext cx="1116124" cy="4743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CDb</a:t>
            </a:r>
            <a:endParaRPr lang="es-AR" dirty="0"/>
          </a:p>
        </p:txBody>
      </p:sp>
      <p:sp>
        <p:nvSpPr>
          <p:cNvPr id="15" name="14 Elipse"/>
          <p:cNvSpPr/>
          <p:nvPr/>
        </p:nvSpPr>
        <p:spPr>
          <a:xfrm>
            <a:off x="539552" y="4149080"/>
            <a:ext cx="1116124" cy="4743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CDc</a:t>
            </a:r>
            <a:endParaRPr lang="es-AR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491880" y="1537537"/>
            <a:ext cx="180020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b="1" dirty="0" err="1" smtClean="0">
                <a:solidFill>
                  <a:schemeClr val="accent2">
                    <a:lumMod val="75000"/>
                  </a:schemeClr>
                </a:solidFill>
              </a:rPr>
              <a:t>anio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 es mayor a 2016?? </a:t>
            </a:r>
            <a:endParaRPr 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1979712" y="2982727"/>
            <a:ext cx="7164288" cy="16004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AR" sz="16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AR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AR" sz="16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objetoCDaux.getAnio</a:t>
            </a:r>
            <a:r>
              <a:rPr lang="es-AR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2016)</a:t>
            </a:r>
          </a:p>
          <a:p>
            <a:r>
              <a:rPr lang="es-AR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AR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Precioaux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sz="14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objetoCDaux.getPrecio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s-AR" sz="14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objetoCDaux.getPrecio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*0.5;</a:t>
            </a:r>
          </a:p>
          <a:p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objetoCDaux.setPrecio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Precioaux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AR" dirty="0">
              <a:solidFill>
                <a:schemeClr val="bg1"/>
              </a:solidFill>
            </a:endParaRPr>
          </a:p>
        </p:txBody>
      </p:sp>
      <p:cxnSp>
        <p:nvCxnSpPr>
          <p:cNvPr id="8" name="7 Conector recto de flecha"/>
          <p:cNvCxnSpPr/>
          <p:nvPr/>
        </p:nvCxnSpPr>
        <p:spPr>
          <a:xfrm flipV="1">
            <a:off x="1094028" y="1623524"/>
            <a:ext cx="0" cy="866443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3068216" y="4869160"/>
            <a:ext cx="5248200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Se define un objeto de tipo CD auxiliar, se modifica este objeto y se debe guardar para no perder información.</a:t>
            </a:r>
            <a:endParaRPr 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85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0" grpId="0" animBg="1"/>
      <p:bldP spid="13" grpId="0" animBg="1"/>
      <p:bldP spid="14" grpId="0" animBg="1"/>
      <p:bldP spid="15" grpId="0" animBg="1"/>
      <p:bldP spid="17" grpId="0" animBg="1"/>
      <p:bldP spid="27" grpId="0" animBg="1"/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2398</TotalTime>
  <Words>637</Words>
  <Application>Microsoft Office PowerPoint</Application>
  <PresentationFormat>Presentación en pantalla (4:3)</PresentationFormat>
  <Paragraphs>204</Paragraphs>
  <Slides>12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Concurrencia</vt:lpstr>
      <vt:lpstr>Resolución de Problemas  y Algoritmos</vt:lpstr>
      <vt:lpstr>PILA DE OBJETOS</vt:lpstr>
      <vt:lpstr>PILA DE OBJETOS</vt:lpstr>
      <vt:lpstr>PILAS DE OBJETOS</vt:lpstr>
      <vt:lpstr>Presentación de PowerPoint</vt:lpstr>
      <vt:lpstr>PILAS DE OBJETOS</vt:lpstr>
      <vt:lpstr>Presentación de PowerPoint</vt:lpstr>
      <vt:lpstr>PILA DE OBJETOS</vt:lpstr>
      <vt:lpstr>PILA DE CD’s: Tener en cuenta</vt:lpstr>
      <vt:lpstr>Presentación de PowerPoint</vt:lpstr>
      <vt:lpstr>Presentación de PowerPoint</vt:lpstr>
      <vt:lpstr>Ejercicio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Resolución de Problemas y Algoritmos</dc:title>
  <dc:creator>GRA</dc:creator>
  <cp:lastModifiedBy>windows</cp:lastModifiedBy>
  <cp:revision>337</cp:revision>
  <dcterms:created xsi:type="dcterms:W3CDTF">2012-04-07T15:53:53Z</dcterms:created>
  <dcterms:modified xsi:type="dcterms:W3CDTF">2017-10-17T23:50:06Z</dcterms:modified>
</cp:coreProperties>
</file>