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p8l6pkxMska+2sueNO2jZ+VFB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40ed2d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640ed2d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HTML estructura basica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1D1D1B"/>
                </a:solidFill>
                <a:highlight>
                  <a:srgbClr val="FFFFFF"/>
                </a:highlight>
              </a:rPr>
              <a:t>1. HTML</a:t>
            </a:r>
            <a:endParaRPr b="1" sz="165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50">
                <a:solidFill>
                  <a:srgbClr val="1D1D1B"/>
                </a:solidFill>
                <a:highlight>
                  <a:srgbClr val="FFFFFF"/>
                </a:highlight>
              </a:rPr>
              <a:t>&lt;html&gt;</a:t>
            </a:r>
            <a:r>
              <a:rPr lang="en" sz="1350">
                <a:solidFill>
                  <a:srgbClr val="1D1D1B"/>
                </a:solidFill>
                <a:highlight>
                  <a:srgbClr val="FFFFFF"/>
                </a:highlight>
              </a:rPr>
              <a:t> está al inicio de un documento HTML e indica a los navegadores que la página tiene código HTML para que pueda leerlo de esa forma. Siguiendo la sintaxis del lenguaje, la etiqueta de cierre</a:t>
            </a:r>
            <a:r>
              <a:rPr i="1" lang="en" sz="1350">
                <a:solidFill>
                  <a:srgbClr val="1D1D1B"/>
                </a:solidFill>
                <a:highlight>
                  <a:srgbClr val="FFFFFF"/>
                </a:highlight>
              </a:rPr>
              <a:t> &lt;/html&gt;</a:t>
            </a:r>
            <a:r>
              <a:rPr lang="en" sz="1350">
                <a:solidFill>
                  <a:srgbClr val="1D1D1B"/>
                </a:solidFill>
                <a:highlight>
                  <a:srgbClr val="FFFFFF"/>
                </a:highlight>
              </a:rPr>
              <a:t> será el último elemento del documento.</a:t>
            </a:r>
            <a:endParaRPr sz="135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1D1D1B"/>
                </a:solidFill>
                <a:highlight>
                  <a:srgbClr val="FFFFFF"/>
                </a:highlight>
              </a:rPr>
              <a:t>2. Encabezado</a:t>
            </a:r>
            <a:endParaRPr b="1" sz="165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50">
                <a:solidFill>
                  <a:srgbClr val="1D1D1B"/>
                </a:solidFill>
                <a:highlight>
                  <a:srgbClr val="FFFFFF"/>
                </a:highlight>
              </a:rPr>
              <a:t>&lt;head&gt;</a:t>
            </a:r>
            <a:r>
              <a:rPr lang="en" sz="1350">
                <a:solidFill>
                  <a:srgbClr val="1D1D1B"/>
                </a:solidFill>
                <a:highlight>
                  <a:srgbClr val="FFFFFF"/>
                </a:highlight>
              </a:rPr>
              <a:t> es la etiqueta que se utiliza para el encabezado de la página. Su principal función es contener toda la información del funcionamiento del sitio. Debido a esto, es un código encriptado que las personas que entran a la página </a:t>
            </a:r>
            <a:r>
              <a:rPr b="1" lang="en" sz="1350">
                <a:solidFill>
                  <a:srgbClr val="1D1D1B"/>
                </a:solidFill>
                <a:highlight>
                  <a:srgbClr val="FFFFFF"/>
                </a:highlight>
              </a:rPr>
              <a:t>no pueden ver</a:t>
            </a:r>
            <a:r>
              <a:rPr lang="en" sz="1350">
                <a:solidFill>
                  <a:srgbClr val="1D1D1B"/>
                </a:solidFill>
                <a:highlight>
                  <a:srgbClr val="FFFFFF"/>
                </a:highlight>
              </a:rPr>
              <a:t>. Muestra metadata del documento, </a:t>
            </a:r>
            <a:endParaRPr sz="135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1D1D1B"/>
                </a:solidFill>
                <a:highlight>
                  <a:srgbClr val="FFFFFF"/>
                </a:highlight>
              </a:rPr>
              <a:t>3. Título de la página</a:t>
            </a:r>
            <a:endParaRPr b="1" sz="165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50">
                <a:solidFill>
                  <a:srgbClr val="1D1D1B"/>
                </a:solidFill>
                <a:highlight>
                  <a:srgbClr val="FFFFFF"/>
                </a:highlight>
              </a:rPr>
              <a:t>&lt;title&gt;</a:t>
            </a:r>
            <a:r>
              <a:rPr lang="en" sz="1350">
                <a:solidFill>
                  <a:srgbClr val="1D1D1B"/>
                </a:solidFill>
                <a:highlight>
                  <a:srgbClr val="FFFFFF"/>
                </a:highlight>
              </a:rPr>
              <a:t> es la etiqueta que da a tu sitio un nombre para que los usuarios puedan identificarlo. Es el título que puedes ver en las pestañas del navegador.</a:t>
            </a:r>
            <a:endParaRPr sz="135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1D1D1B"/>
                </a:solidFill>
                <a:highlight>
                  <a:srgbClr val="FFFFFF"/>
                </a:highlight>
              </a:rPr>
              <a:t>4. Cuerpo</a:t>
            </a:r>
            <a:endParaRPr b="1" sz="165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50">
                <a:solidFill>
                  <a:srgbClr val="1D1D1B"/>
                </a:solidFill>
                <a:highlight>
                  <a:srgbClr val="FFFFFF"/>
                </a:highlight>
              </a:rPr>
              <a:t>&lt;body&gt;</a:t>
            </a:r>
            <a:r>
              <a:rPr lang="en" sz="1350">
                <a:solidFill>
                  <a:srgbClr val="1D1D1B"/>
                </a:solidFill>
                <a:highlight>
                  <a:srgbClr val="FFFFFF"/>
                </a:highlight>
              </a:rPr>
              <a:t> es la etiqueta que contiene todos los elementos individuales del sitio. O dicho de otra forma, comprende todo el </a:t>
            </a:r>
            <a:r>
              <a:rPr b="1" lang="en" sz="1350">
                <a:solidFill>
                  <a:srgbClr val="1D1D1B"/>
                </a:solidFill>
                <a:highlight>
                  <a:srgbClr val="FFFFFF"/>
                </a:highlight>
              </a:rPr>
              <a:t>contenido visible del sitio</a:t>
            </a:r>
            <a:r>
              <a:rPr lang="en" sz="1350">
                <a:solidFill>
                  <a:srgbClr val="1D1D1B"/>
                </a:solidFill>
                <a:highlight>
                  <a:srgbClr val="FFFFFF"/>
                </a:highlight>
              </a:rPr>
              <a:t>. Aquí podrás insertar texto, imágenes, videos o cualquier otra funcionalidad que desees mostrar.</a:t>
            </a:r>
            <a:endParaRPr sz="135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Componentes, declarativo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HTML tags, lista de tags introductirios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HTML estructura basica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HTML estructura basica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hyperlink" Target="https://developer.mozilla.org/en-US/docs/Web/HTML/Elemen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5847" l="0" r="0" t="191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idx="4294967295" type="ctrTitle"/>
          </p:nvPr>
        </p:nvSpPr>
        <p:spPr>
          <a:xfrm>
            <a:off x="484950" y="2719500"/>
            <a:ext cx="81741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Programación Web y Mobile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195975"/>
            <a:ext cx="85206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2500"/>
              <a:t>Componentes básicos de una aplicación web</a:t>
            </a:r>
            <a:endParaRPr sz="2500"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2674350"/>
            <a:ext cx="25944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Define la </a:t>
            </a:r>
            <a:r>
              <a:rPr b="1" lang="en">
                <a:solidFill>
                  <a:schemeClr val="dk1"/>
                </a:solidFill>
              </a:rPr>
              <a:t>estructura</a:t>
            </a:r>
            <a:r>
              <a:rPr lang="en">
                <a:solidFill>
                  <a:schemeClr val="dk1"/>
                </a:solidFill>
              </a:rPr>
              <a:t> y el </a:t>
            </a:r>
            <a:r>
              <a:rPr b="1" lang="en">
                <a:solidFill>
                  <a:schemeClr val="dk1"/>
                </a:solidFill>
              </a:rPr>
              <a:t>contenido</a:t>
            </a:r>
            <a:r>
              <a:rPr lang="en">
                <a:solidFill>
                  <a:schemeClr val="dk1"/>
                </a:solidFill>
              </a:rPr>
              <a:t> (texto, imágenes, videos)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HTML5 - Wikipedia, la enciclopedia libre" id="62" name="Google Shape;6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75" y="1022900"/>
            <a:ext cx="1461125" cy="1461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SS logo and symbol, meaning, history, PNG" id="63" name="Google Shape;6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2450" y="910988"/>
            <a:ext cx="2994175" cy="16849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Script logo and symbol, meaning, history, PNG" id="64" name="Google Shape;6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6774" y="832576"/>
            <a:ext cx="2775527" cy="17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207300" y="2674350"/>
            <a:ext cx="25944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Define la </a:t>
            </a:r>
            <a:r>
              <a:rPr b="1" lang="en">
                <a:solidFill>
                  <a:schemeClr val="dk1"/>
                </a:solidFill>
              </a:rPr>
              <a:t>apariencia</a:t>
            </a:r>
            <a:r>
              <a:rPr lang="en">
                <a:solidFill>
                  <a:schemeClr val="dk1"/>
                </a:solidFill>
              </a:rPr>
              <a:t> (colores, fuentes, márgenes, disposición)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6237900" y="2674350"/>
            <a:ext cx="25944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Define la </a:t>
            </a:r>
            <a:r>
              <a:rPr b="1" lang="en">
                <a:solidFill>
                  <a:schemeClr val="dk1"/>
                </a:solidFill>
              </a:rPr>
              <a:t>interactividad</a:t>
            </a:r>
            <a:r>
              <a:rPr lang="en">
                <a:solidFill>
                  <a:schemeClr val="dk1"/>
                </a:solidFill>
              </a:rPr>
              <a:t> y </a:t>
            </a:r>
            <a:r>
              <a:rPr b="1" lang="en">
                <a:solidFill>
                  <a:schemeClr val="dk1"/>
                </a:solidFill>
              </a:rPr>
              <a:t>lógica</a:t>
            </a:r>
            <a:r>
              <a:rPr lang="en">
                <a:solidFill>
                  <a:schemeClr val="dk1"/>
                </a:solidFill>
              </a:rPr>
              <a:t> (formularios, animaciones, eventos).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420050" y="4165475"/>
            <a:ext cx="8315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 navegador es capaz de interpretar directamente HTML, CSS y JavaScript, pero </a:t>
            </a:r>
            <a:r>
              <a:rPr b="1" lang="en">
                <a:solidFill>
                  <a:schemeClr val="dk1"/>
                </a:solidFill>
              </a:rPr>
              <a:t>NO</a:t>
            </a:r>
            <a:r>
              <a:rPr lang="en">
                <a:solidFill>
                  <a:schemeClr val="dk1"/>
                </a:solidFill>
              </a:rPr>
              <a:t> entiende otros lenguajes sin un intérprete o compilación previa.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>
            <p:ph idx="4294967295" type="title"/>
          </p:nvPr>
        </p:nvSpPr>
        <p:spPr>
          <a:xfrm>
            <a:off x="529500" y="309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HTML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850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ct val="100000"/>
              <a:buChar char="●"/>
            </a:pPr>
            <a:r>
              <a:rPr lang="en" sz="1572">
                <a:solidFill>
                  <a:srgbClr val="1D1D1B"/>
                </a:solidFill>
                <a:highlight>
                  <a:srgbClr val="FFFFFF"/>
                </a:highlight>
              </a:rPr>
              <a:t>Hyper Text Markup Language o Lenguaje Marcado de Hipertexto</a:t>
            </a: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7907"/>
              <a:buNone/>
            </a:pPr>
            <a:r>
              <a:t/>
            </a: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1850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ct val="100000"/>
              <a:buChar char="●"/>
            </a:pPr>
            <a:r>
              <a:rPr lang="en" sz="1572">
                <a:solidFill>
                  <a:srgbClr val="1D1D1B"/>
                </a:solidFill>
                <a:highlight>
                  <a:srgbClr val="FFFFFF"/>
                </a:highlight>
              </a:rPr>
              <a:t>Define la estructura de una página web, de forma jerárquica y le da significado</a:t>
            </a: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7907"/>
              <a:buNone/>
            </a:pPr>
            <a:r>
              <a:t/>
            </a: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1850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ct val="100000"/>
              <a:buChar char="●"/>
            </a:pPr>
            <a:r>
              <a:rPr lang="en" sz="1572">
                <a:solidFill>
                  <a:srgbClr val="1D1D1B"/>
                </a:solidFill>
                <a:highlight>
                  <a:srgbClr val="FFFFFF"/>
                </a:highlight>
              </a:rPr>
              <a:t>Se utiliza un lenguaje de maquetado (“markup”) para describir la estructura</a:t>
            </a: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7907"/>
              <a:buNone/>
            </a:pPr>
            <a:r>
              <a:t/>
            </a: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1850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ct val="100000"/>
              <a:buChar char="●"/>
            </a:pPr>
            <a:r>
              <a:rPr lang="en" sz="1572">
                <a:solidFill>
                  <a:srgbClr val="1D1D1B"/>
                </a:solidFill>
                <a:highlight>
                  <a:srgbClr val="FFFFFF"/>
                </a:highlight>
              </a:rPr>
              <a:t>Para esto, se utilizan “tags”, que empiezan con “&lt;”, terminan con “&gt;”, y en el medio encontramos</a:t>
            </a: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7907"/>
              <a:buNone/>
            </a:pPr>
            <a:r>
              <a:rPr lang="en" sz="1572">
                <a:solidFill>
                  <a:srgbClr val="1D1D1B"/>
                </a:solidFill>
                <a:highlight>
                  <a:srgbClr val="FFFFFF"/>
                </a:highlight>
              </a:rPr>
              <a:t>el nombre del tag junto con diferentes atributos</a:t>
            </a: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7907"/>
              <a:buNone/>
            </a:pPr>
            <a:r>
              <a:t/>
            </a: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1850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ct val="100000"/>
              <a:buChar char="●"/>
            </a:pPr>
            <a:r>
              <a:rPr lang="en" sz="1572">
                <a:solidFill>
                  <a:srgbClr val="1D1D1B"/>
                </a:solidFill>
                <a:highlight>
                  <a:srgbClr val="FFFFFF"/>
                </a:highlight>
              </a:rPr>
              <a:t>HTML </a:t>
            </a:r>
            <a:r>
              <a:rPr b="1" lang="en" sz="1572">
                <a:solidFill>
                  <a:srgbClr val="1D1D1B"/>
                </a:solidFill>
                <a:highlight>
                  <a:srgbClr val="FFFFFF"/>
                </a:highlight>
              </a:rPr>
              <a:t>NO</a:t>
            </a:r>
            <a:r>
              <a:rPr lang="en" sz="1572">
                <a:solidFill>
                  <a:srgbClr val="1D1D1B"/>
                </a:solidFill>
                <a:highlight>
                  <a:srgbClr val="FFFFFF"/>
                </a:highlight>
              </a:rPr>
              <a:t> distingue mayúsculas de minúsculas, pero las buenas prácticas es utilizar minúsculas</a:t>
            </a: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7907"/>
              <a:buNone/>
            </a:pPr>
            <a:r>
              <a:t/>
            </a: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1850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ct val="100000"/>
              <a:buChar char="●"/>
            </a:pPr>
            <a:r>
              <a:rPr b="1" lang="en" sz="1572">
                <a:solidFill>
                  <a:srgbClr val="1D1D1B"/>
                </a:solidFill>
                <a:highlight>
                  <a:srgbClr val="FFFFFF"/>
                </a:highlight>
              </a:rPr>
              <a:t>¡No es un lenguaje de programación!</a:t>
            </a:r>
            <a:r>
              <a:rPr lang="en" sz="1572">
                <a:solidFill>
                  <a:srgbClr val="1D1D1B"/>
                </a:solidFill>
                <a:highlight>
                  <a:srgbClr val="FFFFFF"/>
                </a:highlight>
              </a:rPr>
              <a:t> </a:t>
            </a:r>
            <a:endParaRPr sz="1572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0452"/>
              <a:buNone/>
            </a:pPr>
            <a:r>
              <a:t/>
            </a:r>
            <a:endParaRPr sz="135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0452"/>
              <a:buNone/>
            </a:pPr>
            <a:r>
              <a:t/>
            </a:r>
            <a:endParaRPr sz="135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0452"/>
              <a:buNone/>
            </a:pPr>
            <a:r>
              <a:t/>
            </a:r>
            <a:endParaRPr b="1" sz="135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0452"/>
              <a:buNone/>
            </a:pPr>
            <a:r>
              <a:t/>
            </a:r>
            <a:endParaRPr b="1" sz="135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g3640ed2d01e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3640ed2d01e_0_10"/>
          <p:cNvSpPr txBox="1"/>
          <p:nvPr>
            <p:ph idx="4294967295" type="title"/>
          </p:nvPr>
        </p:nvSpPr>
        <p:spPr>
          <a:xfrm>
            <a:off x="529500" y="309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HTML - Estructura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0452"/>
              <a:buNone/>
            </a:pPr>
            <a:r>
              <a:t/>
            </a:r>
            <a:endParaRPr sz="135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0452"/>
              <a:buNone/>
            </a:pPr>
            <a:r>
              <a:t/>
            </a:r>
            <a:endParaRPr sz="135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0452"/>
              <a:buNone/>
            </a:pPr>
            <a:r>
              <a:t/>
            </a:r>
            <a:endParaRPr b="1" sz="135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0452"/>
              <a:buNone/>
            </a:pPr>
            <a:r>
              <a:t/>
            </a:r>
            <a:endParaRPr b="1" sz="135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  <p:sp>
        <p:nvSpPr>
          <p:cNvPr id="81" name="Google Shape;81;g3640ed2d01e_0_10"/>
          <p:cNvSpPr txBox="1"/>
          <p:nvPr/>
        </p:nvSpPr>
        <p:spPr>
          <a:xfrm>
            <a:off x="486400" y="985625"/>
            <a:ext cx="66594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</a:rPr>
              <a:t>&lt;html&gt; – </a:t>
            </a:r>
            <a:r>
              <a:rPr b="1" lang="en" sz="1600">
                <a:solidFill>
                  <a:schemeClr val="dk1"/>
                </a:solidFill>
              </a:rPr>
              <a:t>Etiqueta raíz</a:t>
            </a:r>
            <a:endParaRPr b="1" i="0" sz="1600" u="none" cap="none" strike="noStrike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</a:rPr>
              <a:t>Contiene todo el código HTML de la página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</a:rPr>
              <a:t>Todo lo demás va dentro de esta etiqueta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</a:rPr>
              <a:t>&lt;head&gt; – </a:t>
            </a:r>
            <a:r>
              <a:rPr b="1" lang="en" sz="1600">
                <a:solidFill>
                  <a:schemeClr val="dk1"/>
                </a:solidFill>
              </a:rPr>
              <a:t>Encabezado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Contiene metadatos (información sobre la página)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Incluye el &lt;title&gt; (título en la pestaña del navegador).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Puede contener enlaces a hojas de estilo, scripts, fuentes, descripciones, favicon, etc.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No se ve directamente en la página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&lt;body&gt; – </a:t>
            </a:r>
            <a:r>
              <a:rPr b="1" lang="en" sz="1600">
                <a:solidFill>
                  <a:schemeClr val="dk1"/>
                </a:solidFill>
              </a:rPr>
              <a:t>Cuerpo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Contiene todo el contenido visible: texto, imágenes, videos, botones, formularios, etc.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También puede incluir scripts o estilos internos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 txBox="1"/>
          <p:nvPr/>
        </p:nvSpPr>
        <p:spPr>
          <a:xfrm>
            <a:off x="8084200" y="110825"/>
            <a:ext cx="856500" cy="334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0"/>
              <a:buFont typeface="Arial"/>
              <a:buNone/>
            </a:pPr>
            <a:r>
              <a:t/>
            </a:r>
            <a:endParaRPr b="1" i="0" sz="1230" u="none" cap="none" strike="noStrike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30"/>
              <a:buFont typeface="Arial"/>
              <a:buNone/>
            </a:pPr>
            <a:r>
              <a:t/>
            </a:r>
            <a:endParaRPr b="1" i="0" sz="1230" u="none" cap="none" strike="noStrike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529500" y="309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Ejemplo básico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2525" y="882075"/>
            <a:ext cx="5429250" cy="3838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1638" y="1700213"/>
            <a:ext cx="5800725" cy="1743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9"/>
          <p:cNvSpPr txBox="1"/>
          <p:nvPr>
            <p:ph type="title"/>
          </p:nvPr>
        </p:nvSpPr>
        <p:spPr>
          <a:xfrm>
            <a:off x="623400" y="276425"/>
            <a:ext cx="8520600" cy="20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Elementos </a:t>
            </a:r>
            <a:r>
              <a:rPr lang="en" sz="175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75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https://developer.mozilla.org/en-US/docs/Web/HTML/Element</a:t>
            </a:r>
            <a:r>
              <a:rPr lang="en" sz="1750">
                <a:latin typeface="Roboto"/>
                <a:ea typeface="Roboto"/>
                <a:cs typeface="Roboto"/>
                <a:sym typeface="Roboto"/>
              </a:rPr>
              <a:t>)</a:t>
            </a:r>
            <a:endParaRPr sz="202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0"/>
          <p:cNvSpPr txBox="1"/>
          <p:nvPr/>
        </p:nvSpPr>
        <p:spPr>
          <a:xfrm>
            <a:off x="8084200" y="110825"/>
            <a:ext cx="856500" cy="334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30"/>
              <a:buFont typeface="Arial"/>
              <a:buNone/>
            </a:pPr>
            <a:r>
              <a:t/>
            </a:r>
            <a:endParaRPr b="1" i="0" sz="1230" u="none" cap="none" strike="noStrike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0"/>
          <p:cNvSpPr txBox="1"/>
          <p:nvPr/>
        </p:nvSpPr>
        <p:spPr>
          <a:xfrm>
            <a:off x="480800" y="1197450"/>
            <a:ext cx="7901100" cy="27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8421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4"/>
              <a:buFont typeface="Roboto"/>
              <a:buChar char="●"/>
            </a:pPr>
            <a:r>
              <a:rPr b="0" i="0" lang="en" sz="2044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 etiquetas (tags) son utilizadas para crear elementos en HTML.</a:t>
            </a:r>
            <a:endParaRPr b="0" i="0" sz="2044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4"/>
              <a:buFont typeface="Arial"/>
              <a:buNone/>
            </a:pPr>
            <a:r>
              <a:t/>
            </a:r>
            <a:endParaRPr b="0" i="0" sz="2044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8421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4"/>
              <a:buFont typeface="Roboto"/>
              <a:buChar char="●"/>
            </a:pPr>
            <a:r>
              <a:rPr b="0" i="0" lang="en" sz="2044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atributos se encuentran “dentro” de las etiquetas.</a:t>
            </a:r>
            <a:endParaRPr b="0" i="0" sz="2044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4"/>
              <a:buFont typeface="Arial"/>
              <a:buNone/>
            </a:pPr>
            <a:r>
              <a:t/>
            </a:r>
            <a:endParaRPr b="0" i="0" sz="2044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8421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4"/>
              <a:buFont typeface="Roboto"/>
              <a:buChar char="●"/>
            </a:pPr>
            <a:r>
              <a:rPr b="0" i="0" lang="en" sz="2044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atributos tienen la sintaxis </a:t>
            </a:r>
            <a:r>
              <a:rPr b="0" i="0" lang="en" sz="2044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nombreAtributo</a:t>
            </a:r>
            <a:r>
              <a:rPr b="0" i="0" lang="en" sz="2044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=”</a:t>
            </a:r>
            <a:r>
              <a:rPr b="0" i="0" lang="en" sz="2044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valorAtributo</a:t>
            </a:r>
            <a:r>
              <a:rPr b="0" i="0" lang="en" sz="2044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b="0" i="0" sz="2044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4"/>
              <a:buFont typeface="Arial"/>
              <a:buNone/>
            </a:pPr>
            <a:r>
              <a:t/>
            </a:r>
            <a:endParaRPr b="0" i="0" sz="2044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8421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4"/>
              <a:buFont typeface="Roboto"/>
              <a:buChar char="●"/>
            </a:pPr>
            <a:r>
              <a:rPr b="0" i="0" lang="en" sz="2044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todos los atributos son válidos para todas las etiquetas</a:t>
            </a:r>
            <a:endParaRPr b="0" i="0" sz="2044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0"/>
          <p:cNvSpPr txBox="1"/>
          <p:nvPr/>
        </p:nvSpPr>
        <p:spPr>
          <a:xfrm>
            <a:off x="480800" y="445025"/>
            <a:ext cx="436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2700"/>
              </a:spcBef>
              <a:spcAft>
                <a:spcPts val="21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Etiquetas y atributos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1"/>
          <p:cNvSpPr txBox="1"/>
          <p:nvPr>
            <p:ph type="title"/>
          </p:nvPr>
        </p:nvSpPr>
        <p:spPr>
          <a:xfrm>
            <a:off x="529500" y="309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Sistema de etiquetas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1"/>
          <p:cNvSpPr txBox="1"/>
          <p:nvPr>
            <p:ph type="title"/>
          </p:nvPr>
        </p:nvSpPr>
        <p:spPr>
          <a:xfrm>
            <a:off x="529500" y="966350"/>
            <a:ext cx="7090500" cy="3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314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Textos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146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&lt;p&gt;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146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&lt;h1&gt;-&lt;h6&gt;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146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&lt;span&gt;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14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Imagenes (&lt;img&gt;)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14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Links (&lt;a&gt;)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14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Botones (&lt;button&gt;)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14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Contenedores (&lt;div&gt;)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14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Grillas (&lt;table&gt;)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14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Listas (&lt;ul&gt;,&lt;ol&gt;, &lt;li&gt;)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14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Formularios (&lt;form&gt;)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14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Inputs (texto plano, passwords, email, checkbox, radio, etc.)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14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etc.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 txBox="1"/>
          <p:nvPr>
            <p:ph type="title"/>
          </p:nvPr>
        </p:nvSpPr>
        <p:spPr>
          <a:xfrm>
            <a:off x="529500" y="309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Atributos relevantes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2"/>
          <p:cNvSpPr txBox="1"/>
          <p:nvPr>
            <p:ph type="title"/>
          </p:nvPr>
        </p:nvSpPr>
        <p:spPr>
          <a:xfrm>
            <a:off x="529500" y="1247575"/>
            <a:ext cx="7554600" cy="3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d (para referenciar de manera unívoca un elemento)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class (para aplicarle una clase css a un elemento)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style (para aplicarle un estilo css a un elemento)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alt (para cuando las imágenes no se puede ver, tener al menos una descripción)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src (para establecer el origen de un script, una imagen, etc.)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href (para links, nos permite establecer que página abrir)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onclick (nos permite especificar qué hacer cuando se hace click sobre el elemento)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etc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0x0101006CB54A035681944AA17A527E670D8A62</vt:lpwstr>
  </property>
</Properties>
</file>