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8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ln>
              <a:solidFill>
                <a:schemeClr val="tx2">
                  <a:lumMod val="50000"/>
                </a:schemeClr>
              </a:solidFill>
            </a:ln>
          </c:spPr>
          <c:invertIfNegative val="0"/>
          <c:cat>
            <c:numRef>
              <c:f>Hoja1!$B$1:$B$8</c:f>
              <c:numCache>
                <c:formatCode>General</c:formatCode>
                <c:ptCount val="8"/>
                <c:pt idx="1">
                  <c:v>21.5</c:v>
                </c:pt>
                <c:pt idx="2">
                  <c:v>26.5</c:v>
                </c:pt>
                <c:pt idx="3">
                  <c:v>31.5</c:v>
                </c:pt>
                <c:pt idx="4">
                  <c:v>36.5</c:v>
                </c:pt>
                <c:pt idx="5">
                  <c:v>41.5</c:v>
                </c:pt>
                <c:pt idx="6">
                  <c:v>46.5</c:v>
                </c:pt>
                <c:pt idx="7">
                  <c:v>51.5</c:v>
                </c:pt>
              </c:numCache>
            </c:numRef>
          </c:cat>
          <c:val>
            <c:numRef>
              <c:f>Hoja1!$C$1:$C$8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7</c:v>
                </c:pt>
                <c:pt idx="3">
                  <c:v>30</c:v>
                </c:pt>
                <c:pt idx="4">
                  <c:v>40</c:v>
                </c:pt>
                <c:pt idx="5">
                  <c:v>30</c:v>
                </c:pt>
                <c:pt idx="6">
                  <c:v>11</c:v>
                </c:pt>
                <c:pt idx="7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7AA-470C-9534-62BCCF480F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31535728"/>
        <c:axId val="233560192"/>
      </c:barChart>
      <c:catAx>
        <c:axId val="2315357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AR" sz="1400" i="1"/>
                  <a:t>x</a:t>
                </a:r>
                <a:r>
                  <a:rPr lang="es-AR" sz="1400" i="1" baseline="-25000"/>
                  <a:t>i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233560192"/>
        <c:crosses val="autoZero"/>
        <c:auto val="1"/>
        <c:lblAlgn val="ctr"/>
        <c:lblOffset val="100"/>
        <c:noMultiLvlLbl val="0"/>
      </c:catAx>
      <c:valAx>
        <c:axId val="23356019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s-AR" sz="1400" i="1"/>
                  <a:t>fx</a:t>
                </a:r>
                <a:r>
                  <a:rPr lang="es-AR" sz="1400" i="1" baseline="-25000"/>
                  <a:t>i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315357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485D-B4A1-4A6D-A25A-CBA9F06D68BE}" type="datetimeFigureOut">
              <a:rPr lang="es-AR" smtClean="0"/>
              <a:pPr/>
              <a:t>06/09/2018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8F01-A36A-4A28-BD26-6A44AA7272D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485D-B4A1-4A6D-A25A-CBA9F06D68BE}" type="datetimeFigureOut">
              <a:rPr lang="es-AR" smtClean="0"/>
              <a:pPr/>
              <a:t>06/09/2018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8F01-A36A-4A28-BD26-6A44AA7272D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485D-B4A1-4A6D-A25A-CBA9F06D68BE}" type="datetimeFigureOut">
              <a:rPr lang="es-AR" smtClean="0"/>
              <a:pPr/>
              <a:t>06/09/2018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8F01-A36A-4A28-BD26-6A44AA7272D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485D-B4A1-4A6D-A25A-CBA9F06D68BE}" type="datetimeFigureOut">
              <a:rPr lang="es-AR" smtClean="0"/>
              <a:pPr/>
              <a:t>06/09/2018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8F01-A36A-4A28-BD26-6A44AA7272D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485D-B4A1-4A6D-A25A-CBA9F06D68BE}" type="datetimeFigureOut">
              <a:rPr lang="es-AR" smtClean="0"/>
              <a:pPr/>
              <a:t>06/09/2018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8F01-A36A-4A28-BD26-6A44AA7272D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485D-B4A1-4A6D-A25A-CBA9F06D68BE}" type="datetimeFigureOut">
              <a:rPr lang="es-AR" smtClean="0"/>
              <a:pPr/>
              <a:t>06/09/2018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8F01-A36A-4A28-BD26-6A44AA7272D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485D-B4A1-4A6D-A25A-CBA9F06D68BE}" type="datetimeFigureOut">
              <a:rPr lang="es-AR" smtClean="0"/>
              <a:pPr/>
              <a:t>06/09/2018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8F01-A36A-4A28-BD26-6A44AA7272D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485D-B4A1-4A6D-A25A-CBA9F06D68BE}" type="datetimeFigureOut">
              <a:rPr lang="es-AR" smtClean="0"/>
              <a:pPr/>
              <a:t>06/09/2018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8F01-A36A-4A28-BD26-6A44AA7272D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485D-B4A1-4A6D-A25A-CBA9F06D68BE}" type="datetimeFigureOut">
              <a:rPr lang="es-AR" smtClean="0"/>
              <a:pPr/>
              <a:t>06/09/2018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8F01-A36A-4A28-BD26-6A44AA7272D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485D-B4A1-4A6D-A25A-CBA9F06D68BE}" type="datetimeFigureOut">
              <a:rPr lang="es-AR" smtClean="0"/>
              <a:pPr/>
              <a:t>06/09/2018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8F01-A36A-4A28-BD26-6A44AA7272D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485D-B4A1-4A6D-A25A-CBA9F06D68BE}" type="datetimeFigureOut">
              <a:rPr lang="es-AR" smtClean="0"/>
              <a:pPr/>
              <a:t>06/09/2018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C368F01-A36A-4A28-BD26-6A44AA7272D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496485D-B4A1-4A6D-A25A-CBA9F06D68BE}" type="datetimeFigureOut">
              <a:rPr lang="es-AR" smtClean="0"/>
              <a:pPr/>
              <a:t>06/09/2018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C368F01-A36A-4A28-BD26-6A44AA7272D3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Recapitulación EI-1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Unidades I y II</a:t>
            </a:r>
          </a:p>
          <a:p>
            <a:r>
              <a:rPr lang="es-ES" dirty="0"/>
              <a:t>Evaluación de Proceso Nº1</a:t>
            </a:r>
            <a:endParaRPr lang="es-A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60648"/>
            <a:ext cx="7200000" cy="913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54460"/>
            <a:ext cx="3347864" cy="1957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26929" y="1412776"/>
            <a:ext cx="5615824" cy="147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323528" y="3140968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Pasemos en limpio los datos…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592288" y="3429000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Y: Tiempo de ciclo de andén a almacén medido en horas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601812" y="3669407"/>
            <a:ext cx="4238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X: Clases de embarques en el proceso de identificación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601813" y="3918198"/>
            <a:ext cx="4238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Ecuación recta de regresión: </a:t>
            </a:r>
            <a:r>
              <a:rPr lang="es-ES" sz="1400" i="1" dirty="0">
                <a:solidFill>
                  <a:schemeClr val="accent1"/>
                </a:solidFill>
                <a:latin typeface="+mj-lt"/>
              </a:rPr>
              <a:t>y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=19,4476+2,71568 . </a:t>
            </a:r>
            <a:r>
              <a:rPr lang="es-ES" sz="1400" i="1" dirty="0">
                <a:solidFill>
                  <a:schemeClr val="accent1"/>
                </a:solidFill>
                <a:latin typeface="+mj-lt"/>
              </a:rPr>
              <a:t>x </a:t>
            </a:r>
            <a:endParaRPr lang="es-AR" sz="1400" i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597621" y="4158605"/>
            <a:ext cx="2730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Coeficiente de correlación: </a:t>
            </a:r>
            <a:r>
              <a:rPr lang="es-ES" sz="1400" i="1" dirty="0">
                <a:solidFill>
                  <a:schemeClr val="accent1"/>
                </a:solidFill>
                <a:latin typeface="+mj-lt"/>
              </a:rPr>
              <a:t>r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=0,956</a:t>
            </a:r>
            <a:endParaRPr lang="es-AR" sz="1400" i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976664" y="4153272"/>
            <a:ext cx="3167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Coeficiente de determinación: </a:t>
            </a:r>
            <a:r>
              <a:rPr lang="es-ES" sz="1400" i="1" dirty="0">
                <a:solidFill>
                  <a:schemeClr val="accent1"/>
                </a:solidFill>
                <a:latin typeface="+mj-lt"/>
              </a:rPr>
              <a:t>r</a:t>
            </a:r>
            <a:r>
              <a:rPr lang="es-ES" sz="1400" i="1" baseline="30000" dirty="0">
                <a:solidFill>
                  <a:schemeClr val="accent1"/>
                </a:solidFill>
                <a:latin typeface="+mj-lt"/>
              </a:rPr>
              <a:t>2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=0,9139</a:t>
            </a:r>
            <a:endParaRPr lang="es-AR" sz="1400" i="1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2959249" y="774229"/>
            <a:ext cx="26642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7236296" y="764704"/>
            <a:ext cx="8640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 flipV="1">
            <a:off x="1034083" y="956345"/>
            <a:ext cx="678780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1691680" y="1124744"/>
            <a:ext cx="17281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3457972" y="1124744"/>
            <a:ext cx="3600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11" idx="3"/>
            <a:endCxn id="12" idx="1"/>
          </p:cNvCxnSpPr>
          <p:nvPr/>
        </p:nvCxnSpPr>
        <p:spPr>
          <a:xfrm flipV="1">
            <a:off x="5328592" y="4307161"/>
            <a:ext cx="64807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 redondeado"/>
          <p:cNvSpPr/>
          <p:nvPr/>
        </p:nvSpPr>
        <p:spPr>
          <a:xfrm>
            <a:off x="4552950" y="1566317"/>
            <a:ext cx="4572000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24 CuadroTexto"/>
          <p:cNvSpPr txBox="1"/>
          <p:nvPr/>
        </p:nvSpPr>
        <p:spPr>
          <a:xfrm>
            <a:off x="323528" y="4653136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Recordemos, el coeficiente de determinación (</a:t>
            </a:r>
            <a:r>
              <a:rPr lang="es-ES" sz="1400" i="1" dirty="0">
                <a:solidFill>
                  <a:schemeClr val="accent1"/>
                </a:solidFill>
                <a:latin typeface="+mj-lt"/>
              </a:rPr>
              <a:t>r</a:t>
            </a:r>
            <a:r>
              <a:rPr lang="es-ES" sz="1400" i="1" baseline="30000" dirty="0">
                <a:solidFill>
                  <a:schemeClr val="accent1"/>
                </a:solidFill>
                <a:latin typeface="+mj-lt"/>
              </a:rPr>
              <a:t>2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) expresa la proporción de la variación total en los valores de </a:t>
            </a:r>
            <a:r>
              <a:rPr lang="es-ES" sz="1400" i="1" dirty="0">
                <a:solidFill>
                  <a:schemeClr val="accent1"/>
                </a:solidFill>
                <a:latin typeface="+mj-lt"/>
              </a:rPr>
              <a:t>Y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 que se puede explicar mediante una relación lineal con </a:t>
            </a:r>
            <a:r>
              <a:rPr lang="es-ES" sz="1400" i="1" dirty="0">
                <a:solidFill>
                  <a:schemeClr val="accent1"/>
                </a:solidFill>
                <a:latin typeface="+mj-lt"/>
              </a:rPr>
              <a:t>X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. En este caso, el </a:t>
            </a:r>
            <a:r>
              <a:rPr lang="es-ES" sz="1400" b="1" dirty="0">
                <a:solidFill>
                  <a:schemeClr val="accent1"/>
                </a:solidFill>
                <a:latin typeface="+mj-lt"/>
              </a:rPr>
              <a:t>91,39%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 de la variación total del tiempo de ciclo de andén a almacén (</a:t>
            </a:r>
            <a:r>
              <a:rPr lang="es-ES" sz="1400" i="1" dirty="0">
                <a:solidFill>
                  <a:schemeClr val="accent1"/>
                </a:solidFill>
                <a:latin typeface="+mj-lt"/>
              </a:rPr>
              <a:t>Y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) puede explicarse mediante una relación lineal directa con la cantidad de clases que se manejan mientras se realiza el procedimiento (</a:t>
            </a:r>
            <a:r>
              <a:rPr lang="es-ES" sz="1400" i="1" dirty="0">
                <a:solidFill>
                  <a:schemeClr val="accent1"/>
                </a:solidFill>
                <a:latin typeface="+mj-lt"/>
              </a:rPr>
              <a:t>X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).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7274396" y="1767483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7" name="26 Rectángulo redondeado"/>
          <p:cNvSpPr/>
          <p:nvPr/>
        </p:nvSpPr>
        <p:spPr>
          <a:xfrm>
            <a:off x="4572000" y="1969790"/>
            <a:ext cx="4572000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27 CuadroTexto"/>
          <p:cNvSpPr txBox="1"/>
          <p:nvPr/>
        </p:nvSpPr>
        <p:spPr>
          <a:xfrm>
            <a:off x="331912" y="4658469"/>
            <a:ext cx="87129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Recordemos, el coeficiente de correlación(</a:t>
            </a:r>
            <a:r>
              <a:rPr lang="es-ES" sz="1400" b="1" i="1" dirty="0">
                <a:solidFill>
                  <a:schemeClr val="accent1"/>
                </a:solidFill>
                <a:latin typeface="+mj-lt"/>
              </a:rPr>
              <a:t>r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) </a:t>
            </a:r>
            <a:r>
              <a:rPr lang="es-ES" sz="1400" b="1" dirty="0">
                <a:solidFill>
                  <a:schemeClr val="accent1"/>
                </a:solidFill>
                <a:latin typeface="+mj-lt"/>
              </a:rPr>
              <a:t>mide la fuerza de la relación lineal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, por ser </a:t>
            </a:r>
            <a:r>
              <a:rPr lang="es-ES" sz="1400" b="1" dirty="0">
                <a:solidFill>
                  <a:schemeClr val="accent1"/>
                </a:solidFill>
                <a:latin typeface="+mj-lt"/>
              </a:rPr>
              <a:t>cercano a 1 la relación será fuerte 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y por ser </a:t>
            </a:r>
            <a:r>
              <a:rPr lang="es-ES" sz="1400" b="1" dirty="0">
                <a:solidFill>
                  <a:schemeClr val="accent1"/>
                </a:solidFill>
                <a:latin typeface="+mj-lt"/>
              </a:rPr>
              <a:t>positivo, la variable </a:t>
            </a:r>
            <a:r>
              <a:rPr lang="es-ES" sz="1400" b="1" i="1" dirty="0">
                <a:solidFill>
                  <a:schemeClr val="accent1"/>
                </a:solidFill>
                <a:latin typeface="+mj-lt"/>
              </a:rPr>
              <a:t>Y</a:t>
            </a:r>
            <a:r>
              <a:rPr lang="es-ES" sz="1400" b="1" dirty="0">
                <a:solidFill>
                  <a:schemeClr val="accent1"/>
                </a:solidFill>
                <a:latin typeface="+mj-lt"/>
              </a:rPr>
              <a:t> tiende a crecer al aumentar </a:t>
            </a:r>
            <a:r>
              <a:rPr lang="es-ES" sz="1400" b="1" i="1" dirty="0">
                <a:solidFill>
                  <a:schemeClr val="accent1"/>
                </a:solidFill>
                <a:latin typeface="+mj-lt"/>
              </a:rPr>
              <a:t>X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, es decir </a:t>
            </a:r>
            <a:r>
              <a:rPr lang="es-ES" sz="1400" b="1" dirty="0">
                <a:solidFill>
                  <a:schemeClr val="accent1"/>
                </a:solidFill>
                <a:latin typeface="+mj-lt"/>
              </a:rPr>
              <a:t>habrá una dependencia directa entre las variables </a:t>
            </a:r>
            <a:r>
              <a:rPr lang="es-ES" sz="1400" b="1" i="1" dirty="0">
                <a:solidFill>
                  <a:schemeClr val="accent1"/>
                </a:solidFill>
                <a:latin typeface="+mj-lt"/>
              </a:rPr>
              <a:t>X</a:t>
            </a:r>
            <a:r>
              <a:rPr lang="es-ES" sz="1400" b="1" dirty="0">
                <a:solidFill>
                  <a:schemeClr val="accent1"/>
                </a:solidFill>
                <a:latin typeface="+mj-lt"/>
              </a:rPr>
              <a:t> e </a:t>
            </a:r>
            <a:r>
              <a:rPr lang="es-ES" sz="1400" b="1" i="1" dirty="0">
                <a:solidFill>
                  <a:schemeClr val="accent1"/>
                </a:solidFill>
                <a:latin typeface="+mj-lt"/>
              </a:rPr>
              <a:t>Y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s-ES" sz="1400" dirty="0" err="1">
                <a:solidFill>
                  <a:schemeClr val="accent1"/>
                </a:solidFill>
                <a:latin typeface="+mj-lt"/>
              </a:rPr>
              <a:t>y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 por lo tanto su </a:t>
            </a:r>
            <a:r>
              <a:rPr lang="es-ES" sz="1400" b="1" dirty="0">
                <a:solidFill>
                  <a:schemeClr val="accent1"/>
                </a:solidFill>
                <a:latin typeface="+mj-lt"/>
              </a:rPr>
              <a:t>covarianza será positiva 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.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8244408" y="191683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rgbClr val="00B050"/>
                </a:solidFill>
                <a:latin typeface="+mj-lt"/>
              </a:rPr>
              <a:t>V</a:t>
            </a:r>
            <a:endParaRPr lang="es-AR" sz="14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30" name="29 Rectángulo redondeado"/>
          <p:cNvSpPr/>
          <p:nvPr/>
        </p:nvSpPr>
        <p:spPr>
          <a:xfrm>
            <a:off x="4572000" y="2132856"/>
            <a:ext cx="4572000" cy="4225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30 CuadroTexto"/>
          <p:cNvSpPr txBox="1"/>
          <p:nvPr/>
        </p:nvSpPr>
        <p:spPr>
          <a:xfrm>
            <a:off x="4802882" y="233402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2" name="31 Elipse"/>
          <p:cNvSpPr/>
          <p:nvPr/>
        </p:nvSpPr>
        <p:spPr>
          <a:xfrm>
            <a:off x="4226818" y="1964457"/>
            <a:ext cx="288032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24" grpId="0" animBg="1"/>
      <p:bldP spid="24" grpId="1" animBg="1"/>
      <p:bldP spid="25" grpId="0"/>
      <p:bldP spid="25" grpId="1"/>
      <p:bldP spid="26" grpId="0"/>
      <p:bldP spid="27" grpId="0" animBg="1"/>
      <p:bldP spid="27" grpId="1" animBg="1"/>
      <p:bldP spid="28" grpId="0"/>
      <p:bldP spid="29" grpId="0"/>
      <p:bldP spid="30" grpId="0" animBg="1"/>
      <p:bldP spid="30" grpId="1" animBg="1"/>
      <p:bldP spid="31" grpId="0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392" y="548680"/>
            <a:ext cx="7200000" cy="199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5955810" y="153240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4 Elipse"/>
          <p:cNvSpPr/>
          <p:nvPr/>
        </p:nvSpPr>
        <p:spPr>
          <a:xfrm>
            <a:off x="1851354" y="1935882"/>
            <a:ext cx="288032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7746485" y="1719858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021072" y="187873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rgbClr val="00B050"/>
                </a:solidFill>
                <a:latin typeface="+mj-lt"/>
              </a:rPr>
              <a:t>V</a:t>
            </a:r>
            <a:endParaRPr lang="es-AR" sz="14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971600" y="2780928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Pasemos en limpio los datos…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9" name="8 Grupo"/>
          <p:cNvGrpSpPr/>
          <p:nvPr/>
        </p:nvGrpSpPr>
        <p:grpSpPr>
          <a:xfrm>
            <a:off x="3362722" y="3337943"/>
            <a:ext cx="1838300" cy="307082"/>
            <a:chOff x="3412257" y="3650357"/>
            <a:chExt cx="439663" cy="1169551"/>
          </a:xfrm>
        </p:grpSpPr>
        <p:sp>
          <p:nvSpPr>
            <p:cNvPr id="10" name="9 CuadroTexto"/>
            <p:cNvSpPr txBox="1"/>
            <p:nvPr/>
          </p:nvSpPr>
          <p:spPr>
            <a:xfrm>
              <a:off x="3412257" y="3650357"/>
              <a:ext cx="43966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accent1"/>
                  </a:solidFill>
                  <a:latin typeface="+mj-lt"/>
                </a:rPr>
                <a:t>x=38,84 horas</a:t>
              </a:r>
              <a:endParaRPr lang="es-AR" sz="14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0" name="19 Conector recto"/>
            <p:cNvCxnSpPr/>
            <p:nvPr/>
          </p:nvCxnSpPr>
          <p:spPr>
            <a:xfrm>
              <a:off x="3429479" y="3862138"/>
              <a:ext cx="29681" cy="58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21 CuadroTexto"/>
          <p:cNvSpPr txBox="1"/>
          <p:nvPr/>
        </p:nvSpPr>
        <p:spPr>
          <a:xfrm>
            <a:off x="3347864" y="3068960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n=25 embarques del día martes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361581" y="3573016"/>
            <a:ext cx="1498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s=6,98618 horas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3385964" y="3812728"/>
            <a:ext cx="1498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x</a:t>
            </a:r>
            <a:r>
              <a:rPr lang="es-ES" sz="1400" baseline="-25000" dirty="0">
                <a:solidFill>
                  <a:schemeClr val="accent1"/>
                </a:solidFill>
                <a:latin typeface="+mj-lt"/>
              </a:rPr>
              <a:t>i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=38 horas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3372247" y="4058022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n</a:t>
            </a:r>
            <a:r>
              <a:rPr lang="es-ES" sz="1400" baseline="-25000" dirty="0">
                <a:solidFill>
                  <a:schemeClr val="accent1"/>
                </a:solidFill>
                <a:latin typeface="+mj-lt"/>
              </a:rPr>
              <a:t>1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=26 embarques del día martes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3755529" y="1052736"/>
            <a:ext cx="1800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>
            <a:off x="5652120" y="1052736"/>
            <a:ext cx="237626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>
            <a:off x="2286794" y="1240185"/>
            <a:ext cx="10801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 flipV="1">
            <a:off x="3574554" y="1234852"/>
            <a:ext cx="283574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2312318" y="1412776"/>
            <a:ext cx="463594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3588271" y="1600225"/>
            <a:ext cx="208289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flipV="1">
            <a:off x="2267744" y="1762498"/>
            <a:ext cx="368806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2267744" y="1950740"/>
            <a:ext cx="554461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>
            <a:off x="2267744" y="2132856"/>
            <a:ext cx="4680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7" grpId="0"/>
      <p:bldP spid="8" grpId="0"/>
      <p:bldP spid="22" grpId="0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76672"/>
            <a:ext cx="7200000" cy="2973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251520" y="342900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Definamos eventos: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83568" y="3717032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A: Embarques que tienen un peso menor de 50 kg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83568" y="4005064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B: Embarques que tienen un peso entre 50 kg y 100 kg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83568" y="4293096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C: Embarques que tienen un peso superior a 100 kg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93093" y="4566270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T: Embarques cuyo tiempo de ciclo supera las 24 horas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788024" y="3486150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Asignemos probabilidades: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676822" y="1168177"/>
            <a:ext cx="33272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6804248" y="371703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P(A)=0,25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2" name="11 Conector recto"/>
          <p:cNvCxnSpPr/>
          <p:nvPr/>
        </p:nvCxnSpPr>
        <p:spPr>
          <a:xfrm>
            <a:off x="5148064" y="1168177"/>
            <a:ext cx="273630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804248" y="400506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P(B)=0,60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5" name="14 Conector recto"/>
          <p:cNvCxnSpPr/>
          <p:nvPr/>
        </p:nvCxnSpPr>
        <p:spPr>
          <a:xfrm>
            <a:off x="1691680" y="1359818"/>
            <a:ext cx="158417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6804248" y="4264521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P(C)=0,15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8" name="17 Conector recto"/>
          <p:cNvCxnSpPr/>
          <p:nvPr/>
        </p:nvCxnSpPr>
        <p:spPr>
          <a:xfrm flipV="1">
            <a:off x="3347864" y="1359818"/>
            <a:ext cx="44644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971600" y="1547267"/>
            <a:ext cx="1800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7740352" y="371703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P(T/A)=0,08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3" name="22 Conector recto"/>
          <p:cNvCxnSpPr/>
          <p:nvPr/>
        </p:nvCxnSpPr>
        <p:spPr>
          <a:xfrm>
            <a:off x="2915816" y="1556792"/>
            <a:ext cx="38884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7740352" y="3995539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P(T/B)=0,12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6" name="25 Conector recto"/>
          <p:cNvCxnSpPr/>
          <p:nvPr/>
        </p:nvCxnSpPr>
        <p:spPr>
          <a:xfrm flipV="1">
            <a:off x="952550" y="1719858"/>
            <a:ext cx="448354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7745684" y="4254996"/>
            <a:ext cx="1218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P(T/C)=0,18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31" name="30 Conector recto"/>
          <p:cNvCxnSpPr/>
          <p:nvPr/>
        </p:nvCxnSpPr>
        <p:spPr>
          <a:xfrm flipV="1">
            <a:off x="2311177" y="2151906"/>
            <a:ext cx="571720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323526" y="5028034"/>
            <a:ext cx="79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P(B/T)=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30" name="29 Conector recto"/>
          <p:cNvCxnSpPr/>
          <p:nvPr/>
        </p:nvCxnSpPr>
        <p:spPr>
          <a:xfrm>
            <a:off x="990650" y="5195292"/>
            <a:ext cx="485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875209" y="494116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P(B</a:t>
            </a:r>
            <a:r>
              <a:rPr lang="es-ES" sz="1400" dirty="0">
                <a:solidFill>
                  <a:schemeClr val="accent1"/>
                </a:solidFill>
                <a:latin typeface="Monotype Corsiva"/>
              </a:rPr>
              <a:t>∩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T)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943025" y="514766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P(T)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1628056" y="5162525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P(T/A)</a:t>
            </a:r>
            <a:r>
              <a:rPr lang="es-ES" sz="1400" dirty="0" err="1">
                <a:solidFill>
                  <a:schemeClr val="accent1"/>
                </a:solidFill>
                <a:latin typeface="+mj-lt"/>
              </a:rPr>
              <a:t>xP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(A)+P(T/B)</a:t>
            </a:r>
            <a:r>
              <a:rPr lang="es-ES" sz="1400" dirty="0" err="1">
                <a:solidFill>
                  <a:schemeClr val="accent1"/>
                </a:solidFill>
                <a:latin typeface="+mj-lt"/>
              </a:rPr>
              <a:t>xP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(B)+P(T/C)</a:t>
            </a:r>
            <a:r>
              <a:rPr lang="es-ES" sz="1400" dirty="0" err="1">
                <a:solidFill>
                  <a:schemeClr val="accent1"/>
                </a:solidFill>
                <a:latin typeface="+mj-lt"/>
              </a:rPr>
              <a:t>xP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(C)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4572000" y="5157192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0,08x0,25+0,12x0,60+0,18x0,15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7048847" y="515719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0,119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2377852" y="492211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P(T/B)</a:t>
            </a:r>
            <a:r>
              <a:rPr lang="es-ES" sz="1400" dirty="0" err="1">
                <a:solidFill>
                  <a:schemeClr val="accent1"/>
                </a:solidFill>
                <a:latin typeface="+mj-lt"/>
              </a:rPr>
              <a:t>xP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(B)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5292080" y="494116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0,12x0,60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7116663" y="4969743"/>
            <a:ext cx="724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0,072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7707585" y="506613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0,6050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1437556" y="503222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=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42" name="41 Conector recto"/>
          <p:cNvCxnSpPr/>
          <p:nvPr/>
        </p:nvCxnSpPr>
        <p:spPr>
          <a:xfrm>
            <a:off x="1648247" y="5195292"/>
            <a:ext cx="285174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4472558" y="502803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=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45" name="44 Conector recto"/>
          <p:cNvCxnSpPr/>
          <p:nvPr/>
        </p:nvCxnSpPr>
        <p:spPr>
          <a:xfrm flipV="1">
            <a:off x="4683249" y="5204817"/>
            <a:ext cx="240903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7063705" y="504708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=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48" name="47 Conector recto"/>
          <p:cNvCxnSpPr/>
          <p:nvPr/>
        </p:nvCxnSpPr>
        <p:spPr>
          <a:xfrm>
            <a:off x="7236296" y="5210150"/>
            <a:ext cx="485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7668344" y="505660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=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4" name="53 CuadroTexto"/>
          <p:cNvSpPr txBox="1"/>
          <p:nvPr/>
        </p:nvSpPr>
        <p:spPr>
          <a:xfrm>
            <a:off x="7706444" y="210428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rgbClr val="00B050"/>
                </a:solidFill>
                <a:latin typeface="+mj-lt"/>
              </a:rPr>
              <a:t>V</a:t>
            </a:r>
            <a:endParaRPr lang="es-AR" sz="1400" b="1" dirty="0">
              <a:solidFill>
                <a:srgbClr val="00B050"/>
              </a:solidFill>
              <a:latin typeface="+mj-lt"/>
            </a:endParaRPr>
          </a:p>
        </p:txBody>
      </p:sp>
      <p:cxnSp>
        <p:nvCxnSpPr>
          <p:cNvPr id="55" name="54 Conector recto"/>
          <p:cNvCxnSpPr/>
          <p:nvPr/>
        </p:nvCxnSpPr>
        <p:spPr>
          <a:xfrm flipV="1">
            <a:off x="2301652" y="2511946"/>
            <a:ext cx="57267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328861" y="556949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P(T)=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703759" y="5579715"/>
            <a:ext cx="3009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P(T/A)</a:t>
            </a:r>
            <a:r>
              <a:rPr lang="es-ES" sz="1400" dirty="0" err="1">
                <a:solidFill>
                  <a:schemeClr val="accent1"/>
                </a:solidFill>
                <a:latin typeface="+mj-lt"/>
              </a:rPr>
              <a:t>xP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(A)+P(T/B)</a:t>
            </a:r>
            <a:r>
              <a:rPr lang="es-ES" sz="1400" dirty="0" err="1">
                <a:solidFill>
                  <a:schemeClr val="accent1"/>
                </a:solidFill>
                <a:latin typeface="+mj-lt"/>
              </a:rPr>
              <a:t>xP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(B)+P(T/C)</a:t>
            </a:r>
            <a:r>
              <a:rPr lang="es-ES" sz="1400" dirty="0" err="1">
                <a:solidFill>
                  <a:schemeClr val="accent1"/>
                </a:solidFill>
                <a:latin typeface="+mj-lt"/>
              </a:rPr>
              <a:t>xP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(C)=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3397771" y="558924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0,119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60 CuadroTexto"/>
          <p:cNvSpPr txBox="1"/>
          <p:nvPr/>
        </p:nvSpPr>
        <p:spPr>
          <a:xfrm>
            <a:off x="4634483" y="245479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rgbClr val="00B050"/>
                </a:solidFill>
                <a:latin typeface="+mj-lt"/>
              </a:rPr>
              <a:t>V</a:t>
            </a:r>
            <a:endParaRPr lang="es-AR" sz="1400" b="1" dirty="0">
              <a:solidFill>
                <a:srgbClr val="00B050"/>
              </a:solidFill>
              <a:latin typeface="+mj-lt"/>
            </a:endParaRPr>
          </a:p>
        </p:txBody>
      </p:sp>
      <p:cxnSp>
        <p:nvCxnSpPr>
          <p:cNvPr id="62" name="61 Conector recto"/>
          <p:cNvCxnSpPr/>
          <p:nvPr/>
        </p:nvCxnSpPr>
        <p:spPr>
          <a:xfrm flipV="1">
            <a:off x="2267744" y="2881511"/>
            <a:ext cx="57267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>
            <a:off x="2267744" y="3059435"/>
            <a:ext cx="3888432" cy="952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324669" y="602128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P(C</a:t>
            </a:r>
            <a:r>
              <a:rPr lang="es-ES" sz="1400" dirty="0">
                <a:solidFill>
                  <a:schemeClr val="accent1"/>
                </a:solidFill>
                <a:latin typeface="Monotype Corsiva"/>
              </a:rPr>
              <a:t>∩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T)=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6" name="65 CuadroTexto"/>
          <p:cNvSpPr txBox="1"/>
          <p:nvPr/>
        </p:nvSpPr>
        <p:spPr>
          <a:xfrm>
            <a:off x="929308" y="6021288"/>
            <a:ext cx="112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P(T/C)</a:t>
            </a:r>
            <a:r>
              <a:rPr lang="es-ES" sz="1400" dirty="0" err="1">
                <a:solidFill>
                  <a:schemeClr val="accent1"/>
                </a:solidFill>
                <a:latin typeface="+mj-lt"/>
              </a:rPr>
              <a:t>xP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(C)=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7" name="66 CuadroTexto"/>
          <p:cNvSpPr txBox="1"/>
          <p:nvPr/>
        </p:nvSpPr>
        <p:spPr>
          <a:xfrm>
            <a:off x="1827313" y="6021288"/>
            <a:ext cx="112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0,18x0,15=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8" name="67 CuadroTexto"/>
          <p:cNvSpPr txBox="1"/>
          <p:nvPr/>
        </p:nvSpPr>
        <p:spPr>
          <a:xfrm>
            <a:off x="2681885" y="602128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0,027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9" name="68 CuadroTexto"/>
          <p:cNvSpPr txBox="1"/>
          <p:nvPr/>
        </p:nvSpPr>
        <p:spPr>
          <a:xfrm>
            <a:off x="6161509" y="2819028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rgbClr val="00B050"/>
                </a:solidFill>
                <a:latin typeface="+mj-lt"/>
              </a:rPr>
              <a:t>V</a:t>
            </a:r>
            <a:endParaRPr lang="es-AR" sz="14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3516263" y="299695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rgbClr val="00B050"/>
                </a:solidFill>
                <a:latin typeface="+mj-lt"/>
              </a:rPr>
              <a:t>V</a:t>
            </a:r>
            <a:endParaRPr lang="es-AR" sz="14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71" name="70 Elipse"/>
          <p:cNvSpPr/>
          <p:nvPr/>
        </p:nvSpPr>
        <p:spPr>
          <a:xfrm>
            <a:off x="1854746" y="3035052"/>
            <a:ext cx="288032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3" name="72 Conector recto"/>
          <p:cNvCxnSpPr/>
          <p:nvPr/>
        </p:nvCxnSpPr>
        <p:spPr>
          <a:xfrm flipV="1">
            <a:off x="2301652" y="2353420"/>
            <a:ext cx="54047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/>
          <p:nvPr/>
        </p:nvCxnSpPr>
        <p:spPr>
          <a:xfrm flipV="1">
            <a:off x="2267744" y="2703935"/>
            <a:ext cx="236673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11" grpId="0"/>
      <p:bldP spid="14" grpId="0"/>
      <p:bldP spid="17" grpId="0"/>
      <p:bldP spid="22" grpId="0"/>
      <p:bldP spid="25" grpId="0"/>
      <p:bldP spid="28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4" grpId="0"/>
      <p:bldP spid="47" grpId="0"/>
      <p:bldP spid="49" grpId="0"/>
      <p:bldP spid="54" grpId="0"/>
      <p:bldP spid="58" grpId="0"/>
      <p:bldP spid="59" grpId="0"/>
      <p:bldP spid="59" grpId="1"/>
      <p:bldP spid="60" grpId="0"/>
      <p:bldP spid="60" grpId="1"/>
      <p:bldP spid="61" grpId="0"/>
      <p:bldP spid="65" grpId="0"/>
      <p:bldP spid="66" grpId="0"/>
      <p:bldP spid="67" grpId="0"/>
      <p:bldP spid="68" grpId="0"/>
      <p:bldP spid="69" grpId="0"/>
      <p:bldP spid="70" grpId="0"/>
      <p:bldP spid="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76672"/>
            <a:ext cx="7200000" cy="2973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251520" y="342900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Definamos eventos: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83568" y="3717032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A: Embarques que tienen un peso menor de 50 kg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83568" y="4005064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B: Embarques que tienen un peso entre 50 kg y 100 kg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83568" y="4293096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C: Embarques que tienen un peso superior a 100 kg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93093" y="4566270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T: Embarques cuyo tiempo de ciclo supera las 24 horas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788024" y="3486150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Lo razonamos con tabla: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24" name="23 Tabla"/>
          <p:cNvGraphicFramePr>
            <a:graphicFrameLocks noGrp="1"/>
          </p:cNvGraphicFramePr>
          <p:nvPr/>
        </p:nvGraphicFramePr>
        <p:xfrm>
          <a:off x="5652120" y="3789040"/>
          <a:ext cx="25922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  <a:latin typeface="+mj-lt"/>
                        </a:rPr>
                        <a:t>T</a:t>
                      </a:r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  <a:latin typeface="+mj-lt"/>
                        </a:rPr>
                        <a:t>T</a:t>
                      </a:r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  <a:latin typeface="+mj-lt"/>
                        </a:rPr>
                        <a:t>A</a:t>
                      </a:r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  <a:latin typeface="+mj-lt"/>
                        </a:rPr>
                        <a:t>0,02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  <a:latin typeface="+mj-lt"/>
                        </a:rPr>
                        <a:t>0,23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  <a:latin typeface="+mj-lt"/>
                        </a:rPr>
                        <a:t>0,25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  <a:latin typeface="+mj-lt"/>
                        </a:rPr>
                        <a:t>B</a:t>
                      </a:r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  <a:latin typeface="+mj-lt"/>
                        </a:rPr>
                        <a:t>0,072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  <a:latin typeface="+mj-lt"/>
                        </a:rPr>
                        <a:t>0,528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  <a:latin typeface="+mj-lt"/>
                        </a:rPr>
                        <a:t>0,60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  <a:latin typeface="+mj-lt"/>
                        </a:rPr>
                        <a:t>C</a:t>
                      </a:r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  <a:latin typeface="+mj-lt"/>
                        </a:rPr>
                        <a:t>0,027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  <a:latin typeface="+mj-lt"/>
                        </a:rPr>
                        <a:t>0,123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  <a:latin typeface="+mj-lt"/>
                        </a:rPr>
                        <a:t>0,15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sz="1600" dirty="0"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j-lt"/>
                        </a:rPr>
                        <a:t>0,119</a:t>
                      </a:r>
                      <a:endParaRPr lang="es-AR" sz="1600" dirty="0"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j-lt"/>
                        </a:rPr>
                        <a:t>0,881</a:t>
                      </a:r>
                      <a:endParaRPr lang="es-AR" sz="1600" dirty="0"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j-lt"/>
                        </a:rPr>
                        <a:t>1</a:t>
                      </a:r>
                      <a:endParaRPr lang="es-AR" sz="1600" dirty="0"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30" name="29 Conector recto"/>
          <p:cNvCxnSpPr/>
          <p:nvPr/>
        </p:nvCxnSpPr>
        <p:spPr>
          <a:xfrm>
            <a:off x="7173813" y="3870573"/>
            <a:ext cx="18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Rectángulo"/>
          <p:cNvSpPr/>
          <p:nvPr/>
        </p:nvSpPr>
        <p:spPr>
          <a:xfrm>
            <a:off x="7668344" y="4221088"/>
            <a:ext cx="504056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32 Rectángulo"/>
          <p:cNvSpPr/>
          <p:nvPr/>
        </p:nvSpPr>
        <p:spPr>
          <a:xfrm>
            <a:off x="6372200" y="4221088"/>
            <a:ext cx="504056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33 Rectángulo"/>
          <p:cNvSpPr/>
          <p:nvPr/>
        </p:nvSpPr>
        <p:spPr>
          <a:xfrm>
            <a:off x="7020272" y="4221088"/>
            <a:ext cx="504056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34 Rectángulo"/>
          <p:cNvSpPr/>
          <p:nvPr/>
        </p:nvSpPr>
        <p:spPr>
          <a:xfrm>
            <a:off x="7668344" y="4581128"/>
            <a:ext cx="504056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35 Rectángulo"/>
          <p:cNvSpPr/>
          <p:nvPr/>
        </p:nvSpPr>
        <p:spPr>
          <a:xfrm>
            <a:off x="6372200" y="4581128"/>
            <a:ext cx="504056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36 Rectángulo"/>
          <p:cNvSpPr/>
          <p:nvPr/>
        </p:nvSpPr>
        <p:spPr>
          <a:xfrm>
            <a:off x="7020272" y="4581128"/>
            <a:ext cx="504056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37 Rectángulo"/>
          <p:cNvSpPr/>
          <p:nvPr/>
        </p:nvSpPr>
        <p:spPr>
          <a:xfrm>
            <a:off x="7658819" y="4945360"/>
            <a:ext cx="504056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38 Rectángulo"/>
          <p:cNvSpPr/>
          <p:nvPr/>
        </p:nvSpPr>
        <p:spPr>
          <a:xfrm>
            <a:off x="6362675" y="4945360"/>
            <a:ext cx="504056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39 Rectángulo"/>
          <p:cNvSpPr/>
          <p:nvPr/>
        </p:nvSpPr>
        <p:spPr>
          <a:xfrm>
            <a:off x="7010747" y="4945360"/>
            <a:ext cx="504056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40 Rectángulo"/>
          <p:cNvSpPr/>
          <p:nvPr/>
        </p:nvSpPr>
        <p:spPr>
          <a:xfrm>
            <a:off x="7653486" y="5314925"/>
            <a:ext cx="504056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41 Rectángulo"/>
          <p:cNvSpPr/>
          <p:nvPr/>
        </p:nvSpPr>
        <p:spPr>
          <a:xfrm>
            <a:off x="6357342" y="5314925"/>
            <a:ext cx="504056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42 Rectángulo"/>
          <p:cNvSpPr/>
          <p:nvPr/>
        </p:nvSpPr>
        <p:spPr>
          <a:xfrm>
            <a:off x="7005414" y="5314925"/>
            <a:ext cx="504056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43 Rectángulo redondeado"/>
          <p:cNvSpPr/>
          <p:nvPr/>
        </p:nvSpPr>
        <p:spPr>
          <a:xfrm>
            <a:off x="2195736" y="1979315"/>
            <a:ext cx="59046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45 CuadroTexto"/>
          <p:cNvSpPr txBox="1"/>
          <p:nvPr/>
        </p:nvSpPr>
        <p:spPr>
          <a:xfrm>
            <a:off x="395534" y="5748114"/>
            <a:ext cx="79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P(B/T)=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47" name="46 Conector recto"/>
          <p:cNvCxnSpPr/>
          <p:nvPr/>
        </p:nvCxnSpPr>
        <p:spPr>
          <a:xfrm>
            <a:off x="1062658" y="5905847"/>
            <a:ext cx="485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683568" y="5661248"/>
            <a:ext cx="1253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0,072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683568" y="5877272"/>
            <a:ext cx="1253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0,119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1441748" y="575230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= 0,6050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9" name="58 Elipse"/>
          <p:cNvSpPr/>
          <p:nvPr/>
        </p:nvSpPr>
        <p:spPr>
          <a:xfrm>
            <a:off x="6300192" y="5291683"/>
            <a:ext cx="576064" cy="360040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61 Elipse"/>
          <p:cNvSpPr/>
          <p:nvPr/>
        </p:nvSpPr>
        <p:spPr>
          <a:xfrm>
            <a:off x="6309717" y="4552553"/>
            <a:ext cx="576064" cy="360040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4" name="63 CuadroTexto"/>
          <p:cNvSpPr txBox="1"/>
          <p:nvPr/>
        </p:nvSpPr>
        <p:spPr>
          <a:xfrm>
            <a:off x="7630244" y="209406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00B050"/>
                </a:solidFill>
                <a:latin typeface="+mj-lt"/>
              </a:rPr>
              <a:t>V</a:t>
            </a:r>
            <a:endParaRPr lang="es-AR" sz="14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65" name="64 Elipse"/>
          <p:cNvSpPr/>
          <p:nvPr/>
        </p:nvSpPr>
        <p:spPr>
          <a:xfrm>
            <a:off x="1835696" y="3040385"/>
            <a:ext cx="288032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65 Rectángulo redondeado"/>
          <p:cNvSpPr/>
          <p:nvPr/>
        </p:nvSpPr>
        <p:spPr>
          <a:xfrm>
            <a:off x="2195736" y="2348880"/>
            <a:ext cx="59046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66 CuadroTexto"/>
          <p:cNvSpPr txBox="1"/>
          <p:nvPr/>
        </p:nvSpPr>
        <p:spPr>
          <a:xfrm>
            <a:off x="2627784" y="5733256"/>
            <a:ext cx="79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P(T)=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8" name="67 CuadroTexto"/>
          <p:cNvSpPr txBox="1"/>
          <p:nvPr/>
        </p:nvSpPr>
        <p:spPr>
          <a:xfrm>
            <a:off x="2728367" y="5742781"/>
            <a:ext cx="1253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0,119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9" name="68 CuadroTexto"/>
          <p:cNvSpPr txBox="1"/>
          <p:nvPr/>
        </p:nvSpPr>
        <p:spPr>
          <a:xfrm>
            <a:off x="4577333" y="2449463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00B050"/>
                </a:solidFill>
                <a:latin typeface="+mj-lt"/>
              </a:rPr>
              <a:t>V</a:t>
            </a:r>
            <a:endParaRPr lang="es-AR" sz="14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70" name="69 Rectángulo redondeado"/>
          <p:cNvSpPr/>
          <p:nvPr/>
        </p:nvSpPr>
        <p:spPr>
          <a:xfrm>
            <a:off x="2195736" y="2708920"/>
            <a:ext cx="59046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71 CuadroTexto"/>
          <p:cNvSpPr txBox="1"/>
          <p:nvPr/>
        </p:nvSpPr>
        <p:spPr>
          <a:xfrm>
            <a:off x="3919240" y="5733256"/>
            <a:ext cx="79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P(C</a:t>
            </a:r>
            <a:r>
              <a:rPr lang="es-ES" sz="1400" dirty="0">
                <a:solidFill>
                  <a:schemeClr val="accent1"/>
                </a:solidFill>
                <a:latin typeface="Monotype Corsiva"/>
              </a:rPr>
              <a:t>∩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T)=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3" name="72 Elipse"/>
          <p:cNvSpPr/>
          <p:nvPr/>
        </p:nvSpPr>
        <p:spPr>
          <a:xfrm>
            <a:off x="6300192" y="4912593"/>
            <a:ext cx="576064" cy="360040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4" name="73 CuadroTexto"/>
          <p:cNvSpPr txBox="1"/>
          <p:nvPr/>
        </p:nvSpPr>
        <p:spPr>
          <a:xfrm>
            <a:off x="4254897" y="5733256"/>
            <a:ext cx="1253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0,027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6" name="75 CuadroTexto"/>
          <p:cNvSpPr txBox="1"/>
          <p:nvPr/>
        </p:nvSpPr>
        <p:spPr>
          <a:xfrm>
            <a:off x="6132934" y="2809503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00B050"/>
                </a:solidFill>
                <a:latin typeface="+mj-lt"/>
              </a:rPr>
              <a:t>V</a:t>
            </a:r>
            <a:endParaRPr lang="es-AR" sz="14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77" name="76 CuadroTexto"/>
          <p:cNvSpPr txBox="1"/>
          <p:nvPr/>
        </p:nvSpPr>
        <p:spPr>
          <a:xfrm>
            <a:off x="3468638" y="3006477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00B050"/>
                </a:solidFill>
                <a:latin typeface="+mj-lt"/>
              </a:rPr>
              <a:t>V</a:t>
            </a:r>
            <a:endParaRPr lang="es-AR" sz="1400" b="1" dirty="0">
              <a:solidFill>
                <a:srgbClr val="00B05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6" grpId="0"/>
      <p:bldP spid="48" grpId="0"/>
      <p:bldP spid="49" grpId="0"/>
      <p:bldP spid="50" grpId="0"/>
      <p:bldP spid="59" grpId="0" animBg="1"/>
      <p:bldP spid="59" grpId="1" animBg="1"/>
      <p:bldP spid="59" grpId="2" animBg="1"/>
      <p:bldP spid="59" grpId="3" animBg="1"/>
      <p:bldP spid="62" grpId="0" animBg="1"/>
      <p:bldP spid="62" grpId="1" animBg="1"/>
      <p:bldP spid="64" grpId="0"/>
      <p:bldP spid="65" grpId="0" animBg="1"/>
      <p:bldP spid="66" grpId="0" animBg="1"/>
      <p:bldP spid="66" grpId="1" animBg="1"/>
      <p:bldP spid="67" grpId="0"/>
      <p:bldP spid="68" grpId="0"/>
      <p:bldP spid="69" grpId="0"/>
      <p:bldP spid="70" grpId="0" animBg="1"/>
      <p:bldP spid="70" grpId="1" animBg="1"/>
      <p:bldP spid="72" grpId="0"/>
      <p:bldP spid="73" grpId="0" animBg="1"/>
      <p:bldP spid="73" grpId="1" animBg="1"/>
      <p:bldP spid="74" grpId="0"/>
      <p:bldP spid="76" grpId="0"/>
      <p:bldP spid="7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68459"/>
            <a:ext cx="7200000" cy="3560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251520" y="4077072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Definamos eventos: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83568" y="4365104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A: Embarques que tienen un peso menor de 50 kg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83568" y="4653136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B: Embarques que tienen un peso entre 50 kg y 100 kg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83568" y="494116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C: Embarques que tienen un peso superior a 100 kg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93093" y="5214342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T: Embarques cuyo tiempo de ciclo supera las 24 horas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5239122" y="4077072"/>
          <a:ext cx="33843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  <a:latin typeface="+mj-lt"/>
                        </a:rPr>
                        <a:t>A</a:t>
                      </a:r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  <a:latin typeface="+mj-lt"/>
                        </a:rPr>
                        <a:t>B</a:t>
                      </a:r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  <a:latin typeface="+mj-lt"/>
                        </a:rPr>
                        <a:t>C</a:t>
                      </a:r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  <a:latin typeface="+mj-lt"/>
                        </a:rPr>
                        <a:t>T</a:t>
                      </a:r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  <a:latin typeface="+mj-lt"/>
                        </a:rPr>
                        <a:t>230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  <a:latin typeface="+mj-lt"/>
                        </a:rPr>
                        <a:t>528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  <a:latin typeface="+mj-lt"/>
                        </a:rPr>
                        <a:t>123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  <a:latin typeface="+mj-lt"/>
                        </a:rPr>
                        <a:t>881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  <a:latin typeface="+mj-lt"/>
                        </a:rPr>
                        <a:t>T</a:t>
                      </a:r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  <a:latin typeface="+mj-lt"/>
                        </a:rPr>
                        <a:t>72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  <a:latin typeface="+mj-lt"/>
                        </a:rPr>
                        <a:t>27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  <a:latin typeface="+mj-lt"/>
                        </a:rPr>
                        <a:t>119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  <a:latin typeface="+mj-lt"/>
                        </a:rPr>
                        <a:t>250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  <a:latin typeface="+mj-lt"/>
                        </a:rPr>
                        <a:t>600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  <a:latin typeface="+mj-lt"/>
                        </a:rPr>
                        <a:t>150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  <a:latin typeface="+mj-lt"/>
                        </a:rPr>
                        <a:t>1000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9" name="8 Conector recto"/>
          <p:cNvCxnSpPr/>
          <p:nvPr/>
        </p:nvCxnSpPr>
        <p:spPr>
          <a:xfrm>
            <a:off x="5498579" y="4523978"/>
            <a:ext cx="18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6031210" y="5229200"/>
            <a:ext cx="432048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6698332" y="5234533"/>
            <a:ext cx="432048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Rectángulo"/>
          <p:cNvSpPr/>
          <p:nvPr/>
        </p:nvSpPr>
        <p:spPr>
          <a:xfrm>
            <a:off x="7395170" y="5229200"/>
            <a:ext cx="432048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Rectángulo"/>
          <p:cNvSpPr/>
          <p:nvPr/>
        </p:nvSpPr>
        <p:spPr>
          <a:xfrm>
            <a:off x="8066484" y="5234533"/>
            <a:ext cx="432048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Rectángulo redondeado"/>
          <p:cNvSpPr/>
          <p:nvPr/>
        </p:nvSpPr>
        <p:spPr>
          <a:xfrm>
            <a:off x="2176686" y="2761878"/>
            <a:ext cx="570768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8" name="17 Conector recto"/>
          <p:cNvCxnSpPr/>
          <p:nvPr/>
        </p:nvCxnSpPr>
        <p:spPr>
          <a:xfrm>
            <a:off x="1149524" y="5901655"/>
            <a:ext cx="485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779959" y="5666581"/>
            <a:ext cx="1253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230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755576" y="5892130"/>
            <a:ext cx="1253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1000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547664" y="5742781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= 0,230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5964535" y="4446637"/>
            <a:ext cx="576064" cy="360040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22 Elipse"/>
          <p:cNvSpPr/>
          <p:nvPr/>
        </p:nvSpPr>
        <p:spPr>
          <a:xfrm>
            <a:off x="7984951" y="5200625"/>
            <a:ext cx="576064" cy="360040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23 CuadroTexto"/>
          <p:cNvSpPr txBox="1"/>
          <p:nvPr/>
        </p:nvSpPr>
        <p:spPr>
          <a:xfrm>
            <a:off x="3103265" y="288151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5" name="24 Rectángulo redondeado"/>
          <p:cNvSpPr/>
          <p:nvPr/>
        </p:nvSpPr>
        <p:spPr>
          <a:xfrm>
            <a:off x="2195736" y="3112393"/>
            <a:ext cx="570768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25 CuadroTexto"/>
          <p:cNvSpPr txBox="1"/>
          <p:nvPr/>
        </p:nvSpPr>
        <p:spPr>
          <a:xfrm>
            <a:off x="2871240" y="5738589"/>
            <a:ext cx="79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P(T/C)=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3547889" y="5892130"/>
            <a:ext cx="485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3159274" y="5661248"/>
            <a:ext cx="1253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27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169940" y="5858222"/>
            <a:ext cx="1253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150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3932312" y="573325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= 0,1800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1" name="30 Elipse"/>
          <p:cNvSpPr/>
          <p:nvPr/>
        </p:nvSpPr>
        <p:spPr>
          <a:xfrm>
            <a:off x="7308304" y="5200625"/>
            <a:ext cx="576064" cy="360040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31 Elipse"/>
          <p:cNvSpPr/>
          <p:nvPr/>
        </p:nvSpPr>
        <p:spPr>
          <a:xfrm>
            <a:off x="7308304" y="4816202"/>
            <a:ext cx="576064" cy="360040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32 CuadroTexto"/>
          <p:cNvSpPr txBox="1"/>
          <p:nvPr/>
        </p:nvSpPr>
        <p:spPr>
          <a:xfrm>
            <a:off x="4370834" y="323202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rgbClr val="00B050"/>
                </a:solidFill>
                <a:latin typeface="+mj-lt"/>
              </a:rPr>
              <a:t>V</a:t>
            </a:r>
            <a:endParaRPr lang="es-AR" sz="14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34" name="33 Rectángulo redondeado"/>
          <p:cNvSpPr/>
          <p:nvPr/>
        </p:nvSpPr>
        <p:spPr>
          <a:xfrm>
            <a:off x="2195736" y="3419475"/>
            <a:ext cx="5707682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34 CuadroTexto"/>
          <p:cNvSpPr txBox="1"/>
          <p:nvPr/>
        </p:nvSpPr>
        <p:spPr>
          <a:xfrm>
            <a:off x="5292080" y="5738589"/>
            <a:ext cx="79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P(T)=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36" name="35 Conector recto"/>
          <p:cNvCxnSpPr/>
          <p:nvPr/>
        </p:nvCxnSpPr>
        <p:spPr>
          <a:xfrm>
            <a:off x="5839571" y="5901655"/>
            <a:ext cx="485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CuadroTexto"/>
          <p:cNvSpPr txBox="1"/>
          <p:nvPr/>
        </p:nvSpPr>
        <p:spPr>
          <a:xfrm>
            <a:off x="5460481" y="5655915"/>
            <a:ext cx="1253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119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5470006" y="5867747"/>
            <a:ext cx="1253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1000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6181702" y="5742781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= 0,119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0" name="39 Elipse"/>
          <p:cNvSpPr/>
          <p:nvPr/>
        </p:nvSpPr>
        <p:spPr>
          <a:xfrm>
            <a:off x="7975426" y="4806677"/>
            <a:ext cx="576064" cy="360040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40 CuadroTexto"/>
          <p:cNvSpPr txBox="1"/>
          <p:nvPr/>
        </p:nvSpPr>
        <p:spPr>
          <a:xfrm>
            <a:off x="6703665" y="3415283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2" name="41 Elipse"/>
          <p:cNvSpPr/>
          <p:nvPr/>
        </p:nvSpPr>
        <p:spPr>
          <a:xfrm>
            <a:off x="1841029" y="3094484"/>
            <a:ext cx="288032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45" name="44 Grupo"/>
          <p:cNvGrpSpPr/>
          <p:nvPr/>
        </p:nvGrpSpPr>
        <p:grpSpPr>
          <a:xfrm>
            <a:off x="395534" y="5748114"/>
            <a:ext cx="792090" cy="307777"/>
            <a:chOff x="395534" y="5748114"/>
            <a:chExt cx="792090" cy="307777"/>
          </a:xfrm>
        </p:grpSpPr>
        <p:sp>
          <p:nvSpPr>
            <p:cNvPr id="17" name="16 CuadroTexto"/>
            <p:cNvSpPr txBox="1"/>
            <p:nvPr/>
          </p:nvSpPr>
          <p:spPr>
            <a:xfrm>
              <a:off x="395534" y="5748114"/>
              <a:ext cx="792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accent1"/>
                  </a:solidFill>
                  <a:latin typeface="+mj-lt"/>
                </a:rPr>
                <a:t>P(A</a:t>
              </a:r>
              <a:r>
                <a:rPr lang="es-ES" sz="1400" dirty="0">
                  <a:solidFill>
                    <a:schemeClr val="accent1"/>
                  </a:solidFill>
                  <a:latin typeface="Monotype Corsiva"/>
                </a:rPr>
                <a:t>∩</a:t>
              </a:r>
              <a:r>
                <a:rPr lang="es-ES" sz="1400" dirty="0">
                  <a:solidFill>
                    <a:schemeClr val="accent1"/>
                  </a:solidFill>
                  <a:latin typeface="+mj-lt"/>
                </a:rPr>
                <a:t>T)=</a:t>
              </a:r>
              <a:endParaRPr lang="es-AR" sz="14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44" name="43 Conector recto"/>
            <p:cNvCxnSpPr/>
            <p:nvPr/>
          </p:nvCxnSpPr>
          <p:spPr>
            <a:xfrm>
              <a:off x="869864" y="5819550"/>
              <a:ext cx="828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9" grpId="0"/>
      <p:bldP spid="20" grpId="0"/>
      <p:bldP spid="21" grpId="0"/>
      <p:bldP spid="22" grpId="0" animBg="1"/>
      <p:bldP spid="22" grpId="1" animBg="1"/>
      <p:bldP spid="23" grpId="0" animBg="1"/>
      <p:bldP spid="23" grpId="1" animBg="1"/>
      <p:bldP spid="23" grpId="2" animBg="1"/>
      <p:bldP spid="23" grpId="3" animBg="1"/>
      <p:bldP spid="24" grpId="0"/>
      <p:bldP spid="25" grpId="0" animBg="1"/>
      <p:bldP spid="25" grpId="1" animBg="1"/>
      <p:bldP spid="26" grpId="0"/>
      <p:bldP spid="28" grpId="0"/>
      <p:bldP spid="29" grpId="0"/>
      <p:bldP spid="30" grpId="0"/>
      <p:bldP spid="31" grpId="0" animBg="1"/>
      <p:bldP spid="31" grpId="1" animBg="1"/>
      <p:bldP spid="32" grpId="0" animBg="1"/>
      <p:bldP spid="32" grpId="1" animBg="1"/>
      <p:bldP spid="33" grpId="0"/>
      <p:bldP spid="34" grpId="0" animBg="1"/>
      <p:bldP spid="34" grpId="1" animBg="1"/>
      <p:bldP spid="35" grpId="0"/>
      <p:bldP spid="37" grpId="0"/>
      <p:bldP spid="38" grpId="0"/>
      <p:bldP spid="39" grpId="0"/>
      <p:bldP spid="40" grpId="0" animBg="1"/>
      <p:bldP spid="40" grpId="1" animBg="1"/>
      <p:bldP spid="41" grpId="0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431" y="548680"/>
            <a:ext cx="7200000" cy="753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899592" y="141277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accent1"/>
                </a:solidFill>
                <a:latin typeface="+mj-lt"/>
              </a:rPr>
              <a:t>Interpretación:</a:t>
            </a:r>
            <a:endParaRPr lang="es-AR" sz="14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123728" y="1700808"/>
            <a:ext cx="5832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>
                <a:solidFill>
                  <a:schemeClr val="accent1"/>
                </a:solidFill>
                <a:latin typeface="+mj-lt"/>
              </a:rPr>
              <a:t>El 90% de los embarques que llegan el día lunes tardan 49 horas o menos en recorrer el ciclo de andén a almacén; y el otro 10% de los embarques tarda 49 horas o más en recorrer el mismo ciclo.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0114" y="540467"/>
            <a:ext cx="7200000" cy="1292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2771800" y="2060848"/>
          <a:ext cx="33843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  <a:latin typeface="+mj-lt"/>
                        </a:rPr>
                        <a:t>N</a:t>
                      </a:r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  <a:latin typeface="+mj-lt"/>
                        </a:rPr>
                        <a:t>E</a:t>
                      </a:r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  <a:latin typeface="+mj-lt"/>
                        </a:rPr>
                        <a:t>M</a:t>
                      </a:r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  <a:latin typeface="+mj-lt"/>
                        </a:rPr>
                        <a:t>R</a:t>
                      </a:r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  <a:latin typeface="+mj-lt"/>
                        </a:rPr>
                        <a:t>230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  <a:latin typeface="+mj-lt"/>
                        </a:rPr>
                        <a:t>528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  <a:latin typeface="+mj-lt"/>
                        </a:rPr>
                        <a:t>123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  <a:latin typeface="+mj-lt"/>
                        </a:rPr>
                        <a:t>881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  <a:latin typeface="+mj-lt"/>
                        </a:rPr>
                        <a:t>R</a:t>
                      </a:r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  <a:latin typeface="+mj-lt"/>
                        </a:rPr>
                        <a:t>72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  <a:latin typeface="+mj-lt"/>
                        </a:rPr>
                        <a:t>27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  <a:latin typeface="+mj-lt"/>
                        </a:rPr>
                        <a:t>119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  <a:latin typeface="+mj-lt"/>
                        </a:rPr>
                        <a:t>250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  <a:latin typeface="+mj-lt"/>
                        </a:rPr>
                        <a:t>600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  <a:latin typeface="+mj-lt"/>
                        </a:rPr>
                        <a:t>150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  <a:latin typeface="+mj-lt"/>
                        </a:rPr>
                        <a:t>1000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1331640" y="198884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Recordemos…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2439194" y="798612"/>
            <a:ext cx="424847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3635896" y="2132856"/>
            <a:ext cx="288032" cy="21602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4355976" y="2132856"/>
            <a:ext cx="288032" cy="21602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5004048" y="2132856"/>
            <a:ext cx="288032" cy="21602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Rectángulo"/>
          <p:cNvSpPr/>
          <p:nvPr/>
        </p:nvSpPr>
        <p:spPr>
          <a:xfrm>
            <a:off x="2987824" y="2852936"/>
            <a:ext cx="288032" cy="21602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11 Conector recto"/>
          <p:cNvCxnSpPr/>
          <p:nvPr/>
        </p:nvCxnSpPr>
        <p:spPr>
          <a:xfrm>
            <a:off x="3035449" y="2502421"/>
            <a:ext cx="1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2987824" y="2492896"/>
            <a:ext cx="288032" cy="21602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8" name="17 Conector recto"/>
          <p:cNvCxnSpPr/>
          <p:nvPr/>
        </p:nvCxnSpPr>
        <p:spPr>
          <a:xfrm>
            <a:off x="6732240" y="802804"/>
            <a:ext cx="100811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1403648" y="980728"/>
            <a:ext cx="331236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4831457" y="980728"/>
            <a:ext cx="290889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1403648" y="1196752"/>
            <a:ext cx="720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>
            <a:off x="2195736" y="1196752"/>
            <a:ext cx="554461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ectángulo redondeado"/>
          <p:cNvSpPr/>
          <p:nvPr/>
        </p:nvSpPr>
        <p:spPr>
          <a:xfrm>
            <a:off x="1331640" y="1251992"/>
            <a:ext cx="6696744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31 CuadroTexto"/>
          <p:cNvSpPr txBox="1"/>
          <p:nvPr/>
        </p:nvSpPr>
        <p:spPr>
          <a:xfrm>
            <a:off x="2771798" y="3938389"/>
            <a:ext cx="79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P(M/R)=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33" name="32 Conector recto"/>
          <p:cNvCxnSpPr/>
          <p:nvPr/>
        </p:nvCxnSpPr>
        <p:spPr>
          <a:xfrm>
            <a:off x="3543697" y="4091930"/>
            <a:ext cx="485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3510930" y="385571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27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3501405" y="404849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119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3957836" y="393305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= 0,22689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7" name="36 Elipse"/>
          <p:cNvSpPr/>
          <p:nvPr/>
        </p:nvSpPr>
        <p:spPr>
          <a:xfrm>
            <a:off x="5521821" y="2805311"/>
            <a:ext cx="576064" cy="360040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39 Elipse"/>
          <p:cNvSpPr/>
          <p:nvPr/>
        </p:nvSpPr>
        <p:spPr>
          <a:xfrm>
            <a:off x="4854699" y="2799978"/>
            <a:ext cx="576064" cy="360040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40 CuadroTexto"/>
          <p:cNvSpPr txBox="1"/>
          <p:nvPr/>
        </p:nvSpPr>
        <p:spPr>
          <a:xfrm>
            <a:off x="2771800" y="4293096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>
                <a:solidFill>
                  <a:schemeClr val="accent1"/>
                </a:solidFill>
                <a:latin typeface="+mj-lt"/>
              </a:rPr>
              <a:t>Existe una probabilidad de 0,22689 de que un embarque que tuvo un ciclo de andén a almacén superior a 24 horas pese más de 100 kg .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3" grpId="0" animBg="1"/>
      <p:bldP spid="13" grpId="1" animBg="1"/>
      <p:bldP spid="31" grpId="0" animBg="1"/>
      <p:bldP spid="32" grpId="0"/>
      <p:bldP spid="34" grpId="0"/>
      <p:bldP spid="35" grpId="0"/>
      <p:bldP spid="36" grpId="0"/>
      <p:bldP spid="37" grpId="0" animBg="1"/>
      <p:bldP spid="37" grpId="1" animBg="1"/>
      <p:bldP spid="40" grpId="0" animBg="1"/>
      <p:bldP spid="40" grpId="1" animBg="1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2204864"/>
            <a:ext cx="7851648" cy="1828800"/>
          </a:xfrm>
        </p:spPr>
        <p:txBody>
          <a:bodyPr/>
          <a:lstStyle/>
          <a:p>
            <a:r>
              <a:rPr lang="es-ES" dirty="0"/>
              <a:t>Evaluación de Proceso Nº4</a:t>
            </a:r>
            <a:endParaRPr lang="es-A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3473" t="13086" r="11813" b="45780"/>
          <a:stretch>
            <a:fillRect/>
          </a:stretch>
        </p:blipFill>
        <p:spPr bwMode="auto">
          <a:xfrm>
            <a:off x="98296" y="60960"/>
            <a:ext cx="8964488" cy="2071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509072" y="2060848"/>
            <a:ext cx="3780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A : </a:t>
            </a:r>
            <a:r>
              <a:rPr lang="es-ES" sz="1600" b="1" i="1" dirty="0">
                <a:solidFill>
                  <a:srgbClr val="0000FF"/>
                </a:solidFill>
              </a:rPr>
              <a:t>“que el motor utilizado sea tipo A”</a:t>
            </a:r>
          </a:p>
          <a:p>
            <a:r>
              <a:rPr lang="es-ES" sz="1600" b="1" dirty="0">
                <a:solidFill>
                  <a:srgbClr val="0000FF"/>
                </a:solidFill>
              </a:rPr>
              <a:t>B : </a:t>
            </a:r>
            <a:r>
              <a:rPr lang="es-ES" sz="1600" b="1" i="1" dirty="0">
                <a:solidFill>
                  <a:srgbClr val="0000FF"/>
                </a:solidFill>
              </a:rPr>
              <a:t>“que el motor utilizado sea tipo B”</a:t>
            </a:r>
          </a:p>
          <a:p>
            <a:r>
              <a:rPr lang="es-ES" sz="1600" b="1" dirty="0">
                <a:solidFill>
                  <a:srgbClr val="0000FF"/>
                </a:solidFill>
              </a:rPr>
              <a:t>F : </a:t>
            </a:r>
            <a:r>
              <a:rPr lang="es-ES" sz="1600" b="1" i="1" dirty="0">
                <a:solidFill>
                  <a:srgbClr val="0000FF"/>
                </a:solidFill>
              </a:rPr>
              <a:t>“que el motor falle al ser forzado”</a:t>
            </a:r>
            <a:endParaRPr lang="es-AR" sz="1600" b="1" i="1" dirty="0">
              <a:solidFill>
                <a:srgbClr val="0000FF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433213" y="2070140"/>
            <a:ext cx="1044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b="1" dirty="0">
                <a:solidFill>
                  <a:srgbClr val="0000FF"/>
                </a:solidFill>
              </a:rPr>
              <a:t>P(A) =</a:t>
            </a:r>
            <a:endParaRPr lang="es-ES" sz="1600" b="1" i="1" dirty="0">
              <a:solidFill>
                <a:srgbClr val="0000FF"/>
              </a:solidFill>
            </a:endParaRPr>
          </a:p>
          <a:p>
            <a:pPr algn="r"/>
            <a:r>
              <a:rPr lang="es-ES" sz="1600" b="1" dirty="0">
                <a:solidFill>
                  <a:srgbClr val="0000FF"/>
                </a:solidFill>
              </a:rPr>
              <a:t>P(B) =</a:t>
            </a:r>
            <a:endParaRPr lang="es-ES" sz="1600" b="1" i="1" dirty="0">
              <a:solidFill>
                <a:srgbClr val="0000FF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327789" y="2070140"/>
            <a:ext cx="1044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>
                <a:solidFill>
                  <a:srgbClr val="0000FF"/>
                </a:solidFill>
              </a:rPr>
              <a:t>0,70</a:t>
            </a:r>
          </a:p>
          <a:p>
            <a:r>
              <a:rPr lang="es-ES" sz="1600" b="1" i="1" dirty="0">
                <a:solidFill>
                  <a:srgbClr val="0000FF"/>
                </a:solidFill>
              </a:rPr>
              <a:t>0,30</a:t>
            </a:r>
            <a:endParaRPr lang="es-AR" sz="1600" b="1" i="1" dirty="0">
              <a:solidFill>
                <a:srgbClr val="0000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67544" y="5075892"/>
            <a:ext cx="378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Pregunta 1: </a:t>
            </a:r>
            <a:endParaRPr lang="es-AR" b="1" i="1" dirty="0">
              <a:solidFill>
                <a:srgbClr val="0000FF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13473" t="54053" r="11813" b="7181"/>
          <a:stretch>
            <a:fillRect/>
          </a:stretch>
        </p:blipFill>
        <p:spPr bwMode="auto">
          <a:xfrm>
            <a:off x="87248" y="2979276"/>
            <a:ext cx="8964488" cy="19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7483837" y="2076088"/>
            <a:ext cx="1044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>
                <a:solidFill>
                  <a:srgbClr val="0000FF"/>
                </a:solidFill>
              </a:rPr>
              <a:t>0,02</a:t>
            </a:r>
          </a:p>
          <a:p>
            <a:r>
              <a:rPr lang="es-ES" sz="1600" b="1" i="1" dirty="0">
                <a:solidFill>
                  <a:srgbClr val="0000FF"/>
                </a:solidFill>
              </a:rPr>
              <a:t>0,09</a:t>
            </a:r>
            <a:endParaRPr lang="es-AR" sz="1600" b="1" i="1" dirty="0">
              <a:solidFill>
                <a:srgbClr val="0000FF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551925" y="2071896"/>
            <a:ext cx="1044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b="1" dirty="0">
                <a:solidFill>
                  <a:srgbClr val="0000FF"/>
                </a:solidFill>
              </a:rPr>
              <a:t>P(F/A) =</a:t>
            </a:r>
          </a:p>
          <a:p>
            <a:pPr algn="r"/>
            <a:r>
              <a:rPr lang="es-ES" sz="1600" b="1" dirty="0">
                <a:solidFill>
                  <a:srgbClr val="0000FF"/>
                </a:solidFill>
              </a:rPr>
              <a:t>P(F/B) =</a:t>
            </a:r>
            <a:endParaRPr lang="es-AR" sz="1600" b="1" i="1" dirty="0">
              <a:solidFill>
                <a:srgbClr val="0000FF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871405" y="5069944"/>
            <a:ext cx="90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P(F’) = 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627997" y="5069944"/>
            <a:ext cx="325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P(F’/A) P(A) + P(F’/B) P(B) = 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580112" y="4978504"/>
            <a:ext cx="3960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 0,98 . 0,70 + 0,91 . 0,30 = </a:t>
            </a:r>
            <a:r>
              <a:rPr lang="es-ES" sz="2400" b="1" dirty="0">
                <a:solidFill>
                  <a:srgbClr val="0000FF"/>
                </a:solidFill>
              </a:rPr>
              <a:t>0,959</a:t>
            </a:r>
            <a:r>
              <a:rPr lang="es-ES" b="1" dirty="0">
                <a:solidFill>
                  <a:srgbClr val="0000FF"/>
                </a:solidFill>
              </a:rPr>
              <a:t> 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67544" y="5651956"/>
            <a:ext cx="378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Pregunta 2: 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871405" y="5646008"/>
            <a:ext cx="118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P(B/F) = 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2957344" y="5460464"/>
            <a:ext cx="16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P(F/B) P(B)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4572000" y="5449416"/>
            <a:ext cx="151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 0,09 . 0,30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275856" y="58925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P(F) </a:t>
            </a:r>
            <a:endParaRPr lang="es-AR" b="1" i="1" dirty="0">
              <a:solidFill>
                <a:srgbClr val="0000FF"/>
              </a:solidFill>
            </a:endParaRPr>
          </a:p>
        </p:txBody>
      </p:sp>
      <p:cxnSp>
        <p:nvCxnSpPr>
          <p:cNvPr id="21" name="20 Conector recto"/>
          <p:cNvCxnSpPr/>
          <p:nvPr/>
        </p:nvCxnSpPr>
        <p:spPr>
          <a:xfrm flipH="1">
            <a:off x="2987824" y="5862032"/>
            <a:ext cx="1260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4211961" y="5666302"/>
            <a:ext cx="432048" cy="37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= </a:t>
            </a:r>
            <a:endParaRPr lang="es-AR" b="1" i="1" dirty="0">
              <a:solidFill>
                <a:srgbClr val="0000FF"/>
              </a:solidFill>
            </a:endParaRPr>
          </a:p>
        </p:txBody>
      </p:sp>
      <p:cxnSp>
        <p:nvCxnSpPr>
          <p:cNvPr id="23" name="22 Conector recto"/>
          <p:cNvCxnSpPr/>
          <p:nvPr/>
        </p:nvCxnSpPr>
        <p:spPr>
          <a:xfrm flipH="1">
            <a:off x="4571999" y="5872218"/>
            <a:ext cx="1260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5796136" y="5676488"/>
            <a:ext cx="432048" cy="37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= 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4587240" y="5892512"/>
            <a:ext cx="142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 (1 - 0,959)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6084168" y="5635823"/>
            <a:ext cx="111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 </a:t>
            </a:r>
            <a:r>
              <a:rPr lang="es-ES" sz="2400" b="1" dirty="0">
                <a:solidFill>
                  <a:srgbClr val="0000FF"/>
                </a:solidFill>
              </a:rPr>
              <a:t>0,6585</a:t>
            </a:r>
            <a:r>
              <a:rPr lang="es-ES" b="1" dirty="0">
                <a:solidFill>
                  <a:srgbClr val="0000FF"/>
                </a:solidFill>
              </a:rPr>
              <a:t> 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27" name="26 Elipse"/>
          <p:cNvSpPr/>
          <p:nvPr/>
        </p:nvSpPr>
        <p:spPr>
          <a:xfrm>
            <a:off x="334576" y="4509120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  <p:bldP spid="6" grpId="0" build="p"/>
      <p:bldP spid="9" grpId="0"/>
      <p:bldP spid="11" grpId="0" build="p"/>
      <p:bldP spid="12" grpId="0" build="p"/>
      <p:bldP spid="13" grpId="0" build="p"/>
      <p:bldP spid="14" grpId="0" build="p"/>
      <p:bldP spid="15" grpId="0" build="p"/>
      <p:bldP spid="16" grpId="0" build="p"/>
      <p:bldP spid="17" grpId="0" build="p"/>
      <p:bldP spid="18" grpId="0" build="p"/>
      <p:bldP spid="19" grpId="0" build="p"/>
      <p:bldP spid="22" grpId="0" build="p"/>
      <p:bldP spid="24" grpId="0" build="p"/>
      <p:bldP spid="25" grpId="0" build="p"/>
      <p:bldP spid="26" grpId="0" build="p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4304" t="14563" r="10983" b="33758"/>
          <a:stretch>
            <a:fillRect/>
          </a:stretch>
        </p:blipFill>
        <p:spPr bwMode="auto">
          <a:xfrm>
            <a:off x="179511" y="188640"/>
            <a:ext cx="8702681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1622336" y="1642512"/>
            <a:ext cx="474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[ 17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619672" y="1877060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[ 22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607096" y="2364120"/>
            <a:ext cx="499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[ 32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604432" y="2598668"/>
            <a:ext cx="493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[ 37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607096" y="2852936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[ 42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604432" y="3087484"/>
            <a:ext cx="505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[ 47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702623" y="1628800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22 )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699792" y="1881252"/>
            <a:ext cx="505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27 )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702623" y="2344688"/>
            <a:ext cx="500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37 )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699792" y="2597140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42 )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702623" y="2852936"/>
            <a:ext cx="511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47 )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2699792" y="3105388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52 )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749432" y="1397536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14,5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749432" y="1641376"/>
            <a:ext cx="526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19,5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749432" y="1877060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24,5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749432" y="2119144"/>
            <a:ext cx="549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29,5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749432" y="2354828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34,5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749432" y="2592720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39,5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749432" y="2828404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44,5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749432" y="3099440"/>
            <a:ext cx="555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49,5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5749349" y="1381200"/>
            <a:ext cx="773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0,2250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5749349" y="1625040"/>
            <a:ext cx="745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0,3833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5749349" y="1860724"/>
            <a:ext cx="727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0,1833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5749349" y="2102808"/>
            <a:ext cx="754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0,1083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5749349" y="2338492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0,0167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5749349" y="2576384"/>
            <a:ext cx="789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0,0250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5749349" y="2827308"/>
            <a:ext cx="789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0,0250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5749349" y="3098344"/>
            <a:ext cx="757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0,0333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4860032" y="1397536"/>
            <a:ext cx="377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27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6978744" y="1634748"/>
            <a:ext cx="374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73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6978744" y="1875304"/>
            <a:ext cx="392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95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4842896" y="2117616"/>
            <a:ext cx="350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13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4936232" y="2354828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2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4932040" y="2612380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3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4932040" y="2871460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3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6960898" y="3100060"/>
            <a:ext cx="478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120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7816903" y="1384052"/>
            <a:ext cx="773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0,2250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53" name="52 CuadroTexto"/>
          <p:cNvSpPr txBox="1"/>
          <p:nvPr/>
        </p:nvSpPr>
        <p:spPr>
          <a:xfrm>
            <a:off x="7816903" y="1627892"/>
            <a:ext cx="791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0,6083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54" name="53 CuadroTexto"/>
          <p:cNvSpPr txBox="1"/>
          <p:nvPr/>
        </p:nvSpPr>
        <p:spPr>
          <a:xfrm>
            <a:off x="7816903" y="1863576"/>
            <a:ext cx="737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0,7917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55" name="54 CuadroTexto"/>
          <p:cNvSpPr txBox="1"/>
          <p:nvPr/>
        </p:nvSpPr>
        <p:spPr>
          <a:xfrm>
            <a:off x="7816903" y="2105660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0,9000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7816903" y="2341344"/>
            <a:ext cx="759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0,9167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57" name="56 CuadroTexto"/>
          <p:cNvSpPr txBox="1"/>
          <p:nvPr/>
        </p:nvSpPr>
        <p:spPr>
          <a:xfrm>
            <a:off x="7816903" y="2579236"/>
            <a:ext cx="750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0,9417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7816903" y="2830160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0,9667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7816903" y="3101196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1,0000</a:t>
            </a:r>
            <a:endParaRPr lang="es-AR" sz="1600" b="1" dirty="0">
              <a:solidFill>
                <a:srgbClr val="0000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15964" t="17516" r="11813" b="58859"/>
          <a:stretch>
            <a:fillRect/>
          </a:stretch>
        </p:blipFill>
        <p:spPr bwMode="auto">
          <a:xfrm>
            <a:off x="467544" y="3933056"/>
            <a:ext cx="842493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l="16794" t="47046" r="47510" b="48524"/>
          <a:stretch>
            <a:fillRect/>
          </a:stretch>
        </p:blipFill>
        <p:spPr bwMode="auto">
          <a:xfrm>
            <a:off x="524311" y="3573016"/>
            <a:ext cx="412845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61 CuadroTexto"/>
          <p:cNvSpPr txBox="1"/>
          <p:nvPr/>
        </p:nvSpPr>
        <p:spPr>
          <a:xfrm>
            <a:off x="503253" y="5521424"/>
            <a:ext cx="378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Fórmula de </a:t>
            </a:r>
            <a:r>
              <a:rPr lang="es-ES" b="1" dirty="0" err="1">
                <a:solidFill>
                  <a:srgbClr val="0000FF"/>
                </a:solidFill>
              </a:rPr>
              <a:t>Sturges</a:t>
            </a:r>
            <a:r>
              <a:rPr lang="es-ES" b="1" dirty="0">
                <a:solidFill>
                  <a:srgbClr val="0000FF"/>
                </a:solidFill>
              </a:rPr>
              <a:t>: 1 + 3,3.log n = 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63" name="62 CuadroTexto"/>
          <p:cNvSpPr txBox="1"/>
          <p:nvPr/>
        </p:nvSpPr>
        <p:spPr>
          <a:xfrm>
            <a:off x="3851920" y="5521424"/>
            <a:ext cx="378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1 + 3,3.log 120 =  7,86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64" name="63 CuadroTexto"/>
          <p:cNvSpPr txBox="1"/>
          <p:nvPr/>
        </p:nvSpPr>
        <p:spPr>
          <a:xfrm>
            <a:off x="5462384" y="4061832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5" name="64 CuadroTexto"/>
          <p:cNvSpPr txBox="1"/>
          <p:nvPr/>
        </p:nvSpPr>
        <p:spPr>
          <a:xfrm>
            <a:off x="2253250" y="4545548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6" name="65 CuadroTexto"/>
          <p:cNvSpPr txBox="1"/>
          <p:nvPr/>
        </p:nvSpPr>
        <p:spPr>
          <a:xfrm>
            <a:off x="498024" y="5917664"/>
            <a:ext cx="378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Media aritmética = 22,75 km 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67" name="66 CuadroTexto"/>
          <p:cNvSpPr txBox="1"/>
          <p:nvPr/>
        </p:nvSpPr>
        <p:spPr>
          <a:xfrm>
            <a:off x="7638610" y="4797152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8" name="67 Elipse"/>
          <p:cNvSpPr/>
          <p:nvPr/>
        </p:nvSpPr>
        <p:spPr>
          <a:xfrm>
            <a:off x="349816" y="5100424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0"/>
                            </p:stCondLst>
                            <p:childTnLst>
                              <p:par>
                                <p:cTn id="11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1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00"/>
                            </p:stCondLst>
                            <p:childTnLst>
                              <p:par>
                                <p:cTn id="19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000"/>
                            </p:stCondLst>
                            <p:childTnLst>
                              <p:par>
                                <p:cTn id="20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3500"/>
                            </p:stCondLst>
                            <p:childTnLst>
                              <p:par>
                                <p:cTn id="20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4000"/>
                            </p:stCondLst>
                            <p:childTnLst>
                              <p:par>
                                <p:cTn id="2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4500"/>
                            </p:stCondLst>
                            <p:childTnLst>
                              <p:par>
                                <p:cTn id="2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000"/>
                            </p:stCondLst>
                            <p:childTnLst>
                              <p:par>
                                <p:cTn id="2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500"/>
                            </p:stCondLst>
                            <p:childTnLst>
                              <p:par>
                                <p:cTn id="2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3000"/>
                            </p:stCondLst>
                            <p:childTnLst>
                              <p:par>
                                <p:cTn id="2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4000"/>
                            </p:stCondLst>
                            <p:childTnLst>
                              <p:par>
                                <p:cTn id="2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4500"/>
                            </p:stCondLst>
                            <p:childTnLst>
                              <p:par>
                                <p:cTn id="2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0"/>
                            </p:stCondLst>
                            <p:childTnLst>
                              <p:par>
                                <p:cTn id="2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2" grpId="0" build="p"/>
      <p:bldP spid="63" grpId="0" build="p"/>
      <p:bldP spid="64" grpId="0"/>
      <p:bldP spid="65" grpId="0"/>
      <p:bldP spid="66" grpId="0" build="p"/>
      <p:bldP spid="67" grpId="0"/>
      <p:bldP spid="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Flecha curvada hacia la derecha"/>
          <p:cNvSpPr/>
          <p:nvPr/>
        </p:nvSpPr>
        <p:spPr>
          <a:xfrm>
            <a:off x="251520" y="3664380"/>
            <a:ext cx="1872208" cy="172819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Empecemos por el principio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042412"/>
            <a:ext cx="7576447" cy="1118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Elipse"/>
          <p:cNvSpPr/>
          <p:nvPr/>
        </p:nvSpPr>
        <p:spPr>
          <a:xfrm>
            <a:off x="145195" y="2700707"/>
            <a:ext cx="8892480" cy="1872208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CuadroTexto"/>
          <p:cNvSpPr txBox="1"/>
          <p:nvPr/>
        </p:nvSpPr>
        <p:spPr>
          <a:xfrm>
            <a:off x="2212162" y="4698596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>
                <a:solidFill>
                  <a:schemeClr val="accent1"/>
                </a:solidFill>
                <a:latin typeface="+mj-lt"/>
              </a:rPr>
              <a:t>Leer con atención!!!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5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3473" t="17516" r="12643" b="51477"/>
          <a:stretch>
            <a:fillRect/>
          </a:stretch>
        </p:blipFill>
        <p:spPr bwMode="auto">
          <a:xfrm>
            <a:off x="144016" y="2719968"/>
            <a:ext cx="8892480" cy="1645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2 Grupo"/>
          <p:cNvGrpSpPr/>
          <p:nvPr/>
        </p:nvGrpSpPr>
        <p:grpSpPr>
          <a:xfrm>
            <a:off x="209991" y="127680"/>
            <a:ext cx="8702681" cy="2515360"/>
            <a:chOff x="179511" y="764704"/>
            <a:chExt cx="8702681" cy="2704726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14304" t="23360" r="10983" b="35957"/>
            <a:stretch>
              <a:fillRect/>
            </a:stretch>
          </p:blipFill>
          <p:spPr bwMode="auto">
            <a:xfrm>
              <a:off x="179511" y="764704"/>
              <a:ext cx="8702681" cy="2664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4 CuadroTexto"/>
            <p:cNvSpPr txBox="1"/>
            <p:nvPr/>
          </p:nvSpPr>
          <p:spPr>
            <a:xfrm>
              <a:off x="1622336" y="1642512"/>
              <a:ext cx="474938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[ 17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1619672" y="1877060"/>
              <a:ext cx="505267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[ 22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1607096" y="2364120"/>
              <a:ext cx="499880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[ 32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1604432" y="2598668"/>
              <a:ext cx="493661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[ 37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1607096" y="2852936"/>
              <a:ext cx="513282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[ 42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1604432" y="3087485"/>
              <a:ext cx="505138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[ 47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2702623" y="1628800"/>
              <a:ext cx="511679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22 )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2699792" y="1881252"/>
              <a:ext cx="505395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27 )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2702623" y="2344688"/>
              <a:ext cx="500073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37 )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2699792" y="2597140"/>
              <a:ext cx="519694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42 )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2702623" y="2852936"/>
              <a:ext cx="511550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47 )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2699792" y="3105388"/>
              <a:ext cx="508473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52 )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3749432" y="1397537"/>
              <a:ext cx="522900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14,5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3749432" y="1641377"/>
              <a:ext cx="526683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19,5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3749432" y="1877060"/>
              <a:ext cx="546945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24,5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3749432" y="2119145"/>
              <a:ext cx="549766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29,5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3749432" y="2354828"/>
              <a:ext cx="540533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34,5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3749432" y="2592720"/>
              <a:ext cx="545342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39,5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3749432" y="2828404"/>
              <a:ext cx="554960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44,5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3749432" y="3099440"/>
              <a:ext cx="555280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49,5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5749349" y="1381200"/>
              <a:ext cx="773097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0,2250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5749349" y="1625040"/>
              <a:ext cx="745012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0,3833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5749349" y="1860724"/>
              <a:ext cx="727379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0,1833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5749349" y="2102808"/>
              <a:ext cx="754437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0,1083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5749349" y="2338493"/>
              <a:ext cx="764953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0,0167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5749349" y="2576384"/>
              <a:ext cx="789255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0,0250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5749349" y="2827308"/>
              <a:ext cx="789255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0,0250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5749349" y="3098344"/>
              <a:ext cx="757323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0,0333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4860032" y="1397537"/>
              <a:ext cx="377155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27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6978744" y="1634748"/>
              <a:ext cx="374846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73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6978744" y="1875305"/>
              <a:ext cx="392030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95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4842896" y="2117617"/>
              <a:ext cx="350994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13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4936232" y="2354828"/>
              <a:ext cx="284052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2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38" name="37 CuadroTexto"/>
            <p:cNvSpPr txBox="1"/>
            <p:nvPr/>
          </p:nvSpPr>
          <p:spPr>
            <a:xfrm>
              <a:off x="4932040" y="2612380"/>
              <a:ext cx="277640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3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4932040" y="2871460"/>
              <a:ext cx="277640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3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40" name="39 CuadroTexto"/>
            <p:cNvSpPr txBox="1"/>
            <p:nvPr/>
          </p:nvSpPr>
          <p:spPr>
            <a:xfrm>
              <a:off x="6960898" y="3100060"/>
              <a:ext cx="478016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120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7816903" y="1384052"/>
              <a:ext cx="773097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0,2250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7816903" y="1627892"/>
              <a:ext cx="791307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0,6083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7816903" y="1863576"/>
              <a:ext cx="737381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0,7917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7816903" y="2105660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0,9000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45" name="44 CuadroTexto"/>
            <p:cNvSpPr txBox="1"/>
            <p:nvPr/>
          </p:nvSpPr>
          <p:spPr>
            <a:xfrm>
              <a:off x="7816903" y="2341344"/>
              <a:ext cx="759567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0,9167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46" name="45 CuadroTexto"/>
            <p:cNvSpPr txBox="1"/>
            <p:nvPr/>
          </p:nvSpPr>
          <p:spPr>
            <a:xfrm>
              <a:off x="7816903" y="2579236"/>
              <a:ext cx="750655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0,9417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47" name="46 CuadroTexto"/>
            <p:cNvSpPr txBox="1"/>
            <p:nvPr/>
          </p:nvSpPr>
          <p:spPr>
            <a:xfrm>
              <a:off x="7816903" y="2830160"/>
              <a:ext cx="795411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0,9667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48" name="47 CuadroTexto"/>
            <p:cNvSpPr txBox="1"/>
            <p:nvPr/>
          </p:nvSpPr>
          <p:spPr>
            <a:xfrm>
              <a:off x="7816903" y="3101196"/>
              <a:ext cx="793807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00FF"/>
                  </a:solidFill>
                </a:rPr>
                <a:t>1,0000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49" name="48 Rectángulo"/>
          <p:cNvSpPr/>
          <p:nvPr/>
        </p:nvSpPr>
        <p:spPr>
          <a:xfrm>
            <a:off x="2427000" y="4859680"/>
            <a:ext cx="504056" cy="165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49 Rectángulo"/>
          <p:cNvSpPr/>
          <p:nvPr/>
        </p:nvSpPr>
        <p:spPr>
          <a:xfrm>
            <a:off x="1922944" y="5543864"/>
            <a:ext cx="504056" cy="9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1" name="50 Rectángulo"/>
          <p:cNvSpPr/>
          <p:nvPr/>
        </p:nvSpPr>
        <p:spPr>
          <a:xfrm>
            <a:off x="2926864" y="5723864"/>
            <a:ext cx="504056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51 Rectángulo"/>
          <p:cNvSpPr/>
          <p:nvPr/>
        </p:nvSpPr>
        <p:spPr>
          <a:xfrm>
            <a:off x="3430920" y="6047864"/>
            <a:ext cx="504056" cy="46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52 Rectángulo"/>
          <p:cNvSpPr/>
          <p:nvPr/>
        </p:nvSpPr>
        <p:spPr>
          <a:xfrm>
            <a:off x="3946024" y="6448056"/>
            <a:ext cx="504056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53 Rectángulo"/>
          <p:cNvSpPr/>
          <p:nvPr/>
        </p:nvSpPr>
        <p:spPr>
          <a:xfrm>
            <a:off x="4443224" y="6443856"/>
            <a:ext cx="504056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54 Rectángulo"/>
          <p:cNvSpPr/>
          <p:nvPr/>
        </p:nvSpPr>
        <p:spPr>
          <a:xfrm>
            <a:off x="4947280" y="6402328"/>
            <a:ext cx="504056" cy="1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6" name="55 Rectángulo"/>
          <p:cNvSpPr/>
          <p:nvPr/>
        </p:nvSpPr>
        <p:spPr>
          <a:xfrm>
            <a:off x="5447144" y="6371848"/>
            <a:ext cx="504056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8" name="57 Conector recto de flecha"/>
          <p:cNvCxnSpPr/>
          <p:nvPr/>
        </p:nvCxnSpPr>
        <p:spPr>
          <a:xfrm>
            <a:off x="1043608" y="6515864"/>
            <a:ext cx="61206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/>
          <p:nvPr/>
        </p:nvCxnSpPr>
        <p:spPr>
          <a:xfrm flipV="1">
            <a:off x="1043608" y="4412392"/>
            <a:ext cx="0" cy="2124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 flipH="1">
            <a:off x="1187624" y="6392376"/>
            <a:ext cx="14401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 flipH="1">
            <a:off x="1248584" y="6407616"/>
            <a:ext cx="14401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CuadroTexto"/>
          <p:cNvSpPr txBox="1"/>
          <p:nvPr/>
        </p:nvSpPr>
        <p:spPr>
          <a:xfrm>
            <a:off x="7164288" y="63203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>
                <a:solidFill>
                  <a:srgbClr val="0000FF"/>
                </a:solidFill>
              </a:rPr>
              <a:t>x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65" name="64 CuadroTexto"/>
          <p:cNvSpPr txBox="1"/>
          <p:nvPr/>
        </p:nvSpPr>
        <p:spPr>
          <a:xfrm>
            <a:off x="713196" y="4304144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>
                <a:solidFill>
                  <a:srgbClr val="0000FF"/>
                </a:solidFill>
              </a:rPr>
              <a:t>f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66" name="65 CuadroTexto"/>
          <p:cNvSpPr txBox="1"/>
          <p:nvPr/>
        </p:nvSpPr>
        <p:spPr>
          <a:xfrm>
            <a:off x="1717968" y="6472768"/>
            <a:ext cx="453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12   </a:t>
            </a:r>
            <a:r>
              <a:rPr lang="es-ES" sz="900" b="1" dirty="0">
                <a:solidFill>
                  <a:srgbClr val="0000FF"/>
                </a:solidFill>
              </a:rPr>
              <a:t> </a:t>
            </a:r>
            <a:r>
              <a:rPr lang="es-ES" b="1" dirty="0">
                <a:solidFill>
                  <a:srgbClr val="0000FF"/>
                </a:solidFill>
              </a:rPr>
              <a:t> 17      22     27     32      37     42     47     52 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7" name="66 CuadroTexto"/>
          <p:cNvSpPr txBox="1"/>
          <p:nvPr/>
        </p:nvSpPr>
        <p:spPr>
          <a:xfrm>
            <a:off x="3548648" y="3217168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8" name="67 Elipse"/>
          <p:cNvSpPr/>
          <p:nvPr/>
        </p:nvSpPr>
        <p:spPr>
          <a:xfrm>
            <a:off x="323528" y="3099440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68 CuadroTexto"/>
          <p:cNvSpPr txBox="1"/>
          <p:nvPr/>
        </p:nvSpPr>
        <p:spPr>
          <a:xfrm>
            <a:off x="3734192" y="3444240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2427000" y="3866996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4" grpId="0"/>
      <p:bldP spid="65" grpId="0"/>
      <p:bldP spid="66" grpId="0"/>
      <p:bldP spid="67" grpId="0"/>
      <p:bldP spid="68" grpId="0" animBg="1"/>
      <p:bldP spid="69" grpId="0"/>
      <p:bldP spid="7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3473" t="13086" r="12643" b="45571"/>
          <a:stretch>
            <a:fillRect/>
          </a:stretch>
        </p:blipFill>
        <p:spPr bwMode="auto">
          <a:xfrm>
            <a:off x="107504" y="44624"/>
            <a:ext cx="878497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56 Elipse"/>
          <p:cNvSpPr/>
          <p:nvPr/>
        </p:nvSpPr>
        <p:spPr>
          <a:xfrm>
            <a:off x="293048" y="1628800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57 CuadroTexto"/>
          <p:cNvSpPr txBox="1"/>
          <p:nvPr/>
        </p:nvSpPr>
        <p:spPr>
          <a:xfrm>
            <a:off x="1619672" y="899428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7319352" y="1788056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2174907" y="1356008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13473" t="17516" r="11813" b="32282"/>
          <a:stretch>
            <a:fillRect/>
          </a:stretch>
        </p:blipFill>
        <p:spPr bwMode="auto">
          <a:xfrm>
            <a:off x="107504" y="2492896"/>
            <a:ext cx="885698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61 CuadroTexto"/>
          <p:cNvSpPr txBox="1"/>
          <p:nvPr/>
        </p:nvSpPr>
        <p:spPr>
          <a:xfrm>
            <a:off x="1934407" y="572062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P</a:t>
            </a:r>
            <a:r>
              <a:rPr lang="es-ES" b="1" baseline="-25000" dirty="0">
                <a:solidFill>
                  <a:srgbClr val="0000FF"/>
                </a:solidFill>
              </a:rPr>
              <a:t>15</a:t>
            </a:r>
            <a:r>
              <a:rPr lang="es-ES" b="1" dirty="0">
                <a:solidFill>
                  <a:srgbClr val="0000FF"/>
                </a:solidFill>
              </a:rPr>
              <a:t> = 95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3" name="62 CuadroTexto"/>
          <p:cNvSpPr txBox="1"/>
          <p:nvPr/>
        </p:nvSpPr>
        <p:spPr>
          <a:xfrm>
            <a:off x="477178" y="5718016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x = 139,28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5" name="64 CuadroTexto"/>
          <p:cNvSpPr txBox="1"/>
          <p:nvPr/>
        </p:nvSpPr>
        <p:spPr>
          <a:xfrm>
            <a:off x="477178" y="603828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solidFill>
                  <a:srgbClr val="0000FF"/>
                </a:solidFill>
              </a:rPr>
              <a:t>x</a:t>
            </a:r>
            <a:r>
              <a:rPr lang="es-ES" b="1" baseline="-25000" dirty="0" err="1">
                <a:solidFill>
                  <a:srgbClr val="0000FF"/>
                </a:solidFill>
              </a:rPr>
              <a:t>mín</a:t>
            </a:r>
            <a:r>
              <a:rPr lang="es-ES" b="1" dirty="0">
                <a:solidFill>
                  <a:srgbClr val="0000FF"/>
                </a:solidFill>
              </a:rPr>
              <a:t> = 72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6" name="65 CuadroTexto"/>
          <p:cNvSpPr txBox="1"/>
          <p:nvPr/>
        </p:nvSpPr>
        <p:spPr>
          <a:xfrm>
            <a:off x="1927194" y="607696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CV% = 40,74%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8" name="67 CuadroTexto"/>
          <p:cNvSpPr txBox="1"/>
          <p:nvPr/>
        </p:nvSpPr>
        <p:spPr>
          <a:xfrm>
            <a:off x="1927194" y="6422856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Q</a:t>
            </a:r>
            <a:r>
              <a:rPr lang="es-ES" b="1" baseline="-6000" dirty="0">
                <a:solidFill>
                  <a:srgbClr val="0000FF"/>
                </a:solidFill>
              </a:rPr>
              <a:t>1</a:t>
            </a:r>
            <a:r>
              <a:rPr lang="es-ES" b="1" dirty="0">
                <a:solidFill>
                  <a:srgbClr val="0000FF"/>
                </a:solidFill>
              </a:rPr>
              <a:t> = 105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70" name="69 Conector recto"/>
          <p:cNvCxnSpPr/>
          <p:nvPr/>
        </p:nvCxnSpPr>
        <p:spPr>
          <a:xfrm>
            <a:off x="554792" y="5811212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CuadroTexto"/>
          <p:cNvSpPr txBox="1"/>
          <p:nvPr/>
        </p:nvSpPr>
        <p:spPr>
          <a:xfrm>
            <a:off x="454383" y="5363924"/>
            <a:ext cx="674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X : </a:t>
            </a:r>
            <a:r>
              <a:rPr lang="es-ES" b="1" i="1" dirty="0">
                <a:solidFill>
                  <a:srgbClr val="0000FF"/>
                </a:solidFill>
              </a:rPr>
              <a:t>“Cantidad de entregas (mensuales) realizadas en tiempo y forma”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72" name="71 CuadroTexto"/>
          <p:cNvSpPr txBox="1"/>
          <p:nvPr/>
        </p:nvSpPr>
        <p:spPr>
          <a:xfrm>
            <a:off x="467544" y="6383084"/>
            <a:ext cx="113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solidFill>
                  <a:srgbClr val="0000FF"/>
                </a:solidFill>
              </a:rPr>
              <a:t>x</a:t>
            </a:r>
            <a:r>
              <a:rPr lang="es-ES" b="1" baseline="-25000" dirty="0" err="1">
                <a:solidFill>
                  <a:srgbClr val="0000FF"/>
                </a:solidFill>
              </a:rPr>
              <a:t>máx</a:t>
            </a:r>
            <a:r>
              <a:rPr lang="es-ES" b="1" dirty="0">
                <a:solidFill>
                  <a:srgbClr val="0000FF"/>
                </a:solidFill>
              </a:rPr>
              <a:t> = 357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3" name="72 CuadroTexto"/>
          <p:cNvSpPr txBox="1"/>
          <p:nvPr/>
        </p:nvSpPr>
        <p:spPr>
          <a:xfrm>
            <a:off x="3491880" y="5718016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solidFill>
                  <a:srgbClr val="0000FF"/>
                </a:solidFill>
              </a:rPr>
              <a:t>RI</a:t>
            </a:r>
            <a:r>
              <a:rPr lang="es-ES" b="1" dirty="0">
                <a:solidFill>
                  <a:srgbClr val="0000FF"/>
                </a:solidFill>
              </a:rPr>
              <a:t> = 47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4" name="73 CuadroTexto"/>
          <p:cNvSpPr txBox="1"/>
          <p:nvPr/>
        </p:nvSpPr>
        <p:spPr>
          <a:xfrm>
            <a:off x="4728320" y="57180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P</a:t>
            </a:r>
            <a:r>
              <a:rPr lang="es-ES" b="1" baseline="-6000" dirty="0">
                <a:solidFill>
                  <a:srgbClr val="0000FF"/>
                </a:solidFill>
              </a:rPr>
              <a:t>75</a:t>
            </a:r>
            <a:r>
              <a:rPr lang="es-ES" b="1" dirty="0">
                <a:solidFill>
                  <a:srgbClr val="0000FF"/>
                </a:solidFill>
              </a:rPr>
              <a:t> =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5" name="74 CuadroTexto"/>
          <p:cNvSpPr txBox="1"/>
          <p:nvPr/>
        </p:nvSpPr>
        <p:spPr>
          <a:xfrm>
            <a:off x="5202593" y="5702776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Q</a:t>
            </a:r>
            <a:r>
              <a:rPr lang="es-ES" b="1" baseline="-6000" dirty="0">
                <a:solidFill>
                  <a:srgbClr val="0000FF"/>
                </a:solidFill>
              </a:rPr>
              <a:t>3 </a:t>
            </a:r>
            <a:r>
              <a:rPr lang="es-ES" b="1" dirty="0">
                <a:solidFill>
                  <a:srgbClr val="0000FF"/>
                </a:solidFill>
              </a:rPr>
              <a:t>= Q</a:t>
            </a:r>
            <a:r>
              <a:rPr lang="es-ES" b="1" baseline="-6000" dirty="0">
                <a:solidFill>
                  <a:srgbClr val="0000FF"/>
                </a:solidFill>
              </a:rPr>
              <a:t>1 </a:t>
            </a:r>
            <a:r>
              <a:rPr lang="es-ES" b="1" dirty="0">
                <a:solidFill>
                  <a:srgbClr val="0000FF"/>
                </a:solidFill>
              </a:rPr>
              <a:t>+ </a:t>
            </a:r>
            <a:r>
              <a:rPr lang="es-ES" b="1" dirty="0" err="1">
                <a:solidFill>
                  <a:srgbClr val="0000FF"/>
                </a:solidFill>
              </a:rPr>
              <a:t>RI</a:t>
            </a:r>
            <a:r>
              <a:rPr lang="es-ES" b="1" dirty="0">
                <a:solidFill>
                  <a:srgbClr val="0000FF"/>
                </a:solidFill>
              </a:rPr>
              <a:t> = 105 + 47 = 152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6" name="75 CuadroTexto"/>
          <p:cNvSpPr txBox="1"/>
          <p:nvPr/>
        </p:nvSpPr>
        <p:spPr>
          <a:xfrm>
            <a:off x="5970632" y="4113500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7" name="76 CuadroTexto"/>
          <p:cNvSpPr txBox="1"/>
          <p:nvPr/>
        </p:nvSpPr>
        <p:spPr>
          <a:xfrm>
            <a:off x="4731962" y="608400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s =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8" name="77 CuadroTexto"/>
          <p:cNvSpPr txBox="1"/>
          <p:nvPr/>
        </p:nvSpPr>
        <p:spPr>
          <a:xfrm>
            <a:off x="5065603" y="6068764"/>
            <a:ext cx="317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CV . </a:t>
            </a:r>
            <a:r>
              <a:rPr lang="es-ES" b="1" baseline="-6000" dirty="0">
                <a:solidFill>
                  <a:srgbClr val="0000FF"/>
                </a:solidFill>
              </a:rPr>
              <a:t> </a:t>
            </a:r>
            <a:r>
              <a:rPr lang="es-ES" b="1" dirty="0">
                <a:solidFill>
                  <a:srgbClr val="0000FF"/>
                </a:solidFill>
              </a:rPr>
              <a:t>x = 0,4074 . 139,28 = 56,74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80" name="79 Conector recto"/>
          <p:cNvCxnSpPr/>
          <p:nvPr/>
        </p:nvCxnSpPr>
        <p:spPr>
          <a:xfrm>
            <a:off x="5631886" y="6144964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8430698" y="4342100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82" name="81 CuadroTexto"/>
          <p:cNvSpPr txBox="1"/>
          <p:nvPr/>
        </p:nvSpPr>
        <p:spPr>
          <a:xfrm>
            <a:off x="4716016" y="645928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x =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83" name="82 CuadroTexto"/>
          <p:cNvSpPr txBox="1"/>
          <p:nvPr/>
        </p:nvSpPr>
        <p:spPr>
          <a:xfrm>
            <a:off x="5077201" y="6444044"/>
            <a:ext cx="398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z . s + x = -0,45 . 56,74 + 139,28 = 113,75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85" name="84 Conector recto"/>
          <p:cNvCxnSpPr/>
          <p:nvPr/>
        </p:nvCxnSpPr>
        <p:spPr>
          <a:xfrm>
            <a:off x="5753806" y="6540584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"/>
          <p:cNvCxnSpPr/>
          <p:nvPr/>
        </p:nvCxnSpPr>
        <p:spPr>
          <a:xfrm>
            <a:off x="4427984" y="5718016"/>
            <a:ext cx="0" cy="112474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CuadroTexto"/>
          <p:cNvSpPr txBox="1"/>
          <p:nvPr/>
        </p:nvSpPr>
        <p:spPr>
          <a:xfrm>
            <a:off x="6095216" y="4768428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89" name="88 Elipse"/>
          <p:cNvSpPr/>
          <p:nvPr/>
        </p:nvSpPr>
        <p:spPr>
          <a:xfrm>
            <a:off x="308288" y="5039464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  <p:bldP spid="59" grpId="0"/>
      <p:bldP spid="60" grpId="0"/>
      <p:bldP spid="62" grpId="0"/>
      <p:bldP spid="63" grpId="0"/>
      <p:bldP spid="65" grpId="0"/>
      <p:bldP spid="66" grpId="0"/>
      <p:bldP spid="68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81" grpId="0"/>
      <p:bldP spid="82" grpId="0"/>
      <p:bldP spid="83" grpId="0"/>
      <p:bldP spid="88" grpId="0"/>
      <p:bldP spid="8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3473" t="14563" r="12643" b="60336"/>
          <a:stretch>
            <a:fillRect/>
          </a:stretch>
        </p:blipFill>
        <p:spPr bwMode="auto">
          <a:xfrm>
            <a:off x="251520" y="188640"/>
            <a:ext cx="871296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1934407" y="220152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P</a:t>
            </a:r>
            <a:r>
              <a:rPr lang="es-ES" b="1" baseline="-25000" dirty="0">
                <a:solidFill>
                  <a:srgbClr val="0000FF"/>
                </a:solidFill>
              </a:rPr>
              <a:t>15</a:t>
            </a:r>
            <a:r>
              <a:rPr lang="es-ES" b="1" dirty="0">
                <a:solidFill>
                  <a:srgbClr val="0000FF"/>
                </a:solidFill>
              </a:rPr>
              <a:t> = 95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77178" y="2198916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x = 139,28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77178" y="251918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solidFill>
                  <a:srgbClr val="0000FF"/>
                </a:solidFill>
              </a:rPr>
              <a:t>x</a:t>
            </a:r>
            <a:r>
              <a:rPr lang="es-ES" b="1" baseline="-25000" dirty="0" err="1">
                <a:solidFill>
                  <a:srgbClr val="0000FF"/>
                </a:solidFill>
              </a:rPr>
              <a:t>mín</a:t>
            </a:r>
            <a:r>
              <a:rPr lang="es-ES" b="1" dirty="0">
                <a:solidFill>
                  <a:srgbClr val="0000FF"/>
                </a:solidFill>
              </a:rPr>
              <a:t> = 72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927194" y="255786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CV% = 40,74%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927194" y="2903756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Q</a:t>
            </a:r>
            <a:r>
              <a:rPr lang="es-ES" b="1" baseline="-6000" dirty="0">
                <a:solidFill>
                  <a:srgbClr val="0000FF"/>
                </a:solidFill>
              </a:rPr>
              <a:t>1</a:t>
            </a:r>
            <a:r>
              <a:rPr lang="es-ES" b="1" dirty="0">
                <a:solidFill>
                  <a:srgbClr val="0000FF"/>
                </a:solidFill>
              </a:rPr>
              <a:t> = 105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554792" y="2292112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454383" y="1844824"/>
            <a:ext cx="674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X : </a:t>
            </a:r>
            <a:r>
              <a:rPr lang="es-ES" b="1" i="1" dirty="0">
                <a:solidFill>
                  <a:srgbClr val="0000FF"/>
                </a:solidFill>
              </a:rPr>
              <a:t>“Cantidad de entregas (mensuales) realizadas en tiempo y forma”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67544" y="2863984"/>
            <a:ext cx="113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solidFill>
                  <a:srgbClr val="0000FF"/>
                </a:solidFill>
              </a:rPr>
              <a:t>x</a:t>
            </a:r>
            <a:r>
              <a:rPr lang="es-ES" b="1" baseline="-25000" dirty="0" err="1">
                <a:solidFill>
                  <a:srgbClr val="0000FF"/>
                </a:solidFill>
              </a:rPr>
              <a:t>máx</a:t>
            </a:r>
            <a:r>
              <a:rPr lang="es-ES" b="1" dirty="0">
                <a:solidFill>
                  <a:srgbClr val="0000FF"/>
                </a:solidFill>
              </a:rPr>
              <a:t> = 357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491880" y="2198916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solidFill>
                  <a:srgbClr val="0000FF"/>
                </a:solidFill>
              </a:rPr>
              <a:t>RI</a:t>
            </a:r>
            <a:r>
              <a:rPr lang="es-ES" b="1" dirty="0">
                <a:solidFill>
                  <a:srgbClr val="0000FF"/>
                </a:solidFill>
              </a:rPr>
              <a:t> = 47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1" name="20 Elipse"/>
          <p:cNvSpPr/>
          <p:nvPr/>
        </p:nvSpPr>
        <p:spPr>
          <a:xfrm>
            <a:off x="426016" y="893480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1 CuadroTexto"/>
          <p:cNvSpPr txBox="1"/>
          <p:nvPr/>
        </p:nvSpPr>
        <p:spPr>
          <a:xfrm>
            <a:off x="6876256" y="836712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2462939" y="620688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7205816" y="1067976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l="13473" t="16040" r="11813" b="55906"/>
          <a:stretch>
            <a:fillRect/>
          </a:stretch>
        </p:blipFill>
        <p:spPr bwMode="auto">
          <a:xfrm>
            <a:off x="179512" y="3501008"/>
            <a:ext cx="878497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25 CuadroTexto"/>
          <p:cNvSpPr txBox="1"/>
          <p:nvPr/>
        </p:nvSpPr>
        <p:spPr>
          <a:xfrm>
            <a:off x="611560" y="5229200"/>
            <a:ext cx="355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Ref1 = Q</a:t>
            </a:r>
            <a:r>
              <a:rPr lang="es-ES" b="1" baseline="-6000" dirty="0">
                <a:solidFill>
                  <a:srgbClr val="0000FF"/>
                </a:solidFill>
              </a:rPr>
              <a:t>1</a:t>
            </a:r>
            <a:r>
              <a:rPr lang="es-ES" b="1" dirty="0">
                <a:solidFill>
                  <a:srgbClr val="0000FF"/>
                </a:solidFill>
              </a:rPr>
              <a:t> – 3. </a:t>
            </a:r>
            <a:r>
              <a:rPr lang="es-ES" b="1" dirty="0" err="1">
                <a:solidFill>
                  <a:srgbClr val="0000FF"/>
                </a:solidFill>
              </a:rPr>
              <a:t>RI</a:t>
            </a:r>
            <a:r>
              <a:rPr lang="es-ES" b="1" dirty="0">
                <a:solidFill>
                  <a:srgbClr val="0000FF"/>
                </a:solidFill>
              </a:rPr>
              <a:t> = 105 – 3 . 47 = -36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611560" y="5492700"/>
            <a:ext cx="401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Ref2 = Q</a:t>
            </a:r>
            <a:r>
              <a:rPr lang="es-ES" b="1" baseline="-6000" dirty="0">
                <a:solidFill>
                  <a:srgbClr val="0000FF"/>
                </a:solidFill>
              </a:rPr>
              <a:t>1</a:t>
            </a:r>
            <a:r>
              <a:rPr lang="es-ES" b="1" dirty="0">
                <a:solidFill>
                  <a:srgbClr val="0000FF"/>
                </a:solidFill>
              </a:rPr>
              <a:t> – 1,5. </a:t>
            </a:r>
            <a:r>
              <a:rPr lang="es-ES" b="1" dirty="0" err="1">
                <a:solidFill>
                  <a:srgbClr val="0000FF"/>
                </a:solidFill>
              </a:rPr>
              <a:t>RI</a:t>
            </a:r>
            <a:r>
              <a:rPr lang="es-ES" b="1" dirty="0">
                <a:solidFill>
                  <a:srgbClr val="0000FF"/>
                </a:solidFill>
              </a:rPr>
              <a:t> = 105 – 1,5 . 47 = 34,5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611560" y="5748496"/>
            <a:ext cx="419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Ref3 = Q</a:t>
            </a:r>
            <a:r>
              <a:rPr lang="es-ES" b="1" baseline="-6000" dirty="0">
                <a:solidFill>
                  <a:srgbClr val="0000FF"/>
                </a:solidFill>
              </a:rPr>
              <a:t>3</a:t>
            </a:r>
            <a:r>
              <a:rPr lang="es-ES" b="1" dirty="0">
                <a:solidFill>
                  <a:srgbClr val="0000FF"/>
                </a:solidFill>
              </a:rPr>
              <a:t> + 1,5. </a:t>
            </a:r>
            <a:r>
              <a:rPr lang="es-ES" b="1" dirty="0" err="1">
                <a:solidFill>
                  <a:srgbClr val="0000FF"/>
                </a:solidFill>
              </a:rPr>
              <a:t>RI</a:t>
            </a:r>
            <a:r>
              <a:rPr lang="es-ES" b="1" dirty="0">
                <a:solidFill>
                  <a:srgbClr val="0000FF"/>
                </a:solidFill>
              </a:rPr>
              <a:t> = 152 + 1,5 . 47 = 222,5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611560" y="6011996"/>
            <a:ext cx="3734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Ref4 = Q</a:t>
            </a:r>
            <a:r>
              <a:rPr lang="es-ES" b="1" baseline="-6000" dirty="0">
                <a:solidFill>
                  <a:srgbClr val="0000FF"/>
                </a:solidFill>
              </a:rPr>
              <a:t>3</a:t>
            </a:r>
            <a:r>
              <a:rPr lang="es-ES" b="1" dirty="0">
                <a:solidFill>
                  <a:srgbClr val="0000FF"/>
                </a:solidFill>
              </a:rPr>
              <a:t> + 3. </a:t>
            </a:r>
            <a:r>
              <a:rPr lang="es-ES" b="1" dirty="0" err="1">
                <a:solidFill>
                  <a:srgbClr val="0000FF"/>
                </a:solidFill>
              </a:rPr>
              <a:t>RI</a:t>
            </a:r>
            <a:r>
              <a:rPr lang="es-ES" b="1" dirty="0">
                <a:solidFill>
                  <a:srgbClr val="0000FF"/>
                </a:solidFill>
              </a:rPr>
              <a:t> = 152 + 3 . 47 = 293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4713080" y="226163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P</a:t>
            </a:r>
            <a:r>
              <a:rPr lang="es-ES" b="1" baseline="-6000" dirty="0">
                <a:solidFill>
                  <a:srgbClr val="0000FF"/>
                </a:solidFill>
              </a:rPr>
              <a:t>75</a:t>
            </a:r>
            <a:r>
              <a:rPr lang="es-ES" b="1" dirty="0">
                <a:solidFill>
                  <a:srgbClr val="0000FF"/>
                </a:solidFill>
              </a:rPr>
              <a:t> =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5187353" y="2246392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Q</a:t>
            </a:r>
            <a:r>
              <a:rPr lang="es-ES" b="1" baseline="-6000" dirty="0">
                <a:solidFill>
                  <a:srgbClr val="0000FF"/>
                </a:solidFill>
              </a:rPr>
              <a:t>3 </a:t>
            </a:r>
            <a:r>
              <a:rPr lang="es-ES" b="1" dirty="0">
                <a:solidFill>
                  <a:srgbClr val="0000FF"/>
                </a:solidFill>
              </a:rPr>
              <a:t>= Q</a:t>
            </a:r>
            <a:r>
              <a:rPr lang="es-ES" b="1" baseline="-6000" dirty="0">
                <a:solidFill>
                  <a:srgbClr val="0000FF"/>
                </a:solidFill>
              </a:rPr>
              <a:t>1 </a:t>
            </a:r>
            <a:r>
              <a:rPr lang="es-ES" b="1" dirty="0">
                <a:solidFill>
                  <a:srgbClr val="0000FF"/>
                </a:solidFill>
              </a:rPr>
              <a:t>+ </a:t>
            </a:r>
            <a:r>
              <a:rPr lang="es-ES" b="1" dirty="0" err="1">
                <a:solidFill>
                  <a:srgbClr val="0000FF"/>
                </a:solidFill>
              </a:rPr>
              <a:t>RI</a:t>
            </a:r>
            <a:r>
              <a:rPr lang="es-ES" b="1" dirty="0">
                <a:solidFill>
                  <a:srgbClr val="0000FF"/>
                </a:solidFill>
              </a:rPr>
              <a:t> = 105 + 47 = 152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16722" y="262762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s =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050363" y="2612380"/>
            <a:ext cx="317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CV . </a:t>
            </a:r>
            <a:r>
              <a:rPr lang="es-ES" b="1" baseline="-6000" dirty="0">
                <a:solidFill>
                  <a:srgbClr val="0000FF"/>
                </a:solidFill>
              </a:rPr>
              <a:t> </a:t>
            </a:r>
            <a:r>
              <a:rPr lang="es-ES" b="1" dirty="0">
                <a:solidFill>
                  <a:srgbClr val="0000FF"/>
                </a:solidFill>
              </a:rPr>
              <a:t>x = 0,4074 . 139,28 = 56,74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34" name="33 Conector recto"/>
          <p:cNvCxnSpPr/>
          <p:nvPr/>
        </p:nvCxnSpPr>
        <p:spPr>
          <a:xfrm>
            <a:off x="5616646" y="2688580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4700776" y="300290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x =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5061961" y="2987660"/>
            <a:ext cx="398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z . s + x = -0,45 . 56,74 + 139,28 = 113,75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37" name="36 Conector recto"/>
          <p:cNvCxnSpPr/>
          <p:nvPr/>
        </p:nvCxnSpPr>
        <p:spPr>
          <a:xfrm>
            <a:off x="5738566" y="3084200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4488944" y="2261632"/>
            <a:ext cx="0" cy="112474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5822424" y="3933056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4648200" y="4391392"/>
            <a:ext cx="7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6423379" y="4611608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42" name="41 Elipse"/>
          <p:cNvSpPr/>
          <p:nvPr/>
        </p:nvSpPr>
        <p:spPr>
          <a:xfrm>
            <a:off x="437064" y="4906888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  <p:bldP spid="24" grpId="0"/>
      <p:bldP spid="26" grpId="0"/>
      <p:bldP spid="27" grpId="0"/>
      <p:bldP spid="28" grpId="0"/>
      <p:bldP spid="29" grpId="0"/>
      <p:bldP spid="39" grpId="0"/>
      <p:bldP spid="40" grpId="0"/>
      <p:bldP spid="41" grpId="0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14113" t="14563" r="11174" b="20469"/>
          <a:stretch>
            <a:fillRect/>
          </a:stretch>
        </p:blipFill>
        <p:spPr bwMode="auto">
          <a:xfrm>
            <a:off x="183704" y="116632"/>
            <a:ext cx="8773928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 l="16794" t="13086" r="11813" b="54430"/>
          <a:stretch>
            <a:fillRect/>
          </a:stretch>
        </p:blipFill>
        <p:spPr bwMode="auto">
          <a:xfrm>
            <a:off x="539552" y="4221088"/>
            <a:ext cx="835292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Elipse"/>
          <p:cNvSpPr/>
          <p:nvPr/>
        </p:nvSpPr>
        <p:spPr>
          <a:xfrm>
            <a:off x="380296" y="5471512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4670296" y="5615528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127648" y="4683616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383659" y="5172432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 l="13473" t="50000" r="11813" b="7180"/>
          <a:stretch>
            <a:fillRect/>
          </a:stretch>
        </p:blipFill>
        <p:spPr bwMode="auto">
          <a:xfrm>
            <a:off x="179512" y="188640"/>
            <a:ext cx="878497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567100" y="2466762"/>
            <a:ext cx="451848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L : “que la entrega se haga un día lunes”</a:t>
            </a:r>
          </a:p>
          <a:p>
            <a:r>
              <a:rPr lang="es-ES" sz="1600" b="1" dirty="0" err="1">
                <a:solidFill>
                  <a:srgbClr val="0000FF"/>
                </a:solidFill>
              </a:rPr>
              <a:t>Ma</a:t>
            </a:r>
            <a:r>
              <a:rPr lang="es-ES" sz="1600" b="1" dirty="0">
                <a:solidFill>
                  <a:srgbClr val="0000FF"/>
                </a:solidFill>
              </a:rPr>
              <a:t> : “que la entrega se haga un día martes”</a:t>
            </a:r>
          </a:p>
          <a:p>
            <a:r>
              <a:rPr lang="es-ES" sz="1600" b="1" dirty="0">
                <a:solidFill>
                  <a:srgbClr val="0000FF"/>
                </a:solidFill>
              </a:rPr>
              <a:t>Mi : “que la entrega se haga un día miércoles”</a:t>
            </a:r>
          </a:p>
          <a:p>
            <a:r>
              <a:rPr lang="es-ES" sz="1600" b="1" dirty="0">
                <a:solidFill>
                  <a:srgbClr val="0000FF"/>
                </a:solidFill>
              </a:rPr>
              <a:t>J : “que la entrega se haga un día jueves”</a:t>
            </a:r>
          </a:p>
          <a:p>
            <a:r>
              <a:rPr lang="es-ES" sz="1600" b="1" dirty="0">
                <a:solidFill>
                  <a:srgbClr val="0000FF"/>
                </a:solidFill>
              </a:rPr>
              <a:t>V : “que la entrega se haga un día viernes”</a:t>
            </a:r>
          </a:p>
          <a:p>
            <a:r>
              <a:rPr lang="es-ES" sz="1600" b="1" dirty="0">
                <a:solidFill>
                  <a:srgbClr val="0000FF"/>
                </a:solidFill>
              </a:rPr>
              <a:t>S : “que la entrega se haga un día sábado”</a:t>
            </a:r>
          </a:p>
          <a:p>
            <a:r>
              <a:rPr lang="es-ES" sz="1600" b="1" dirty="0">
                <a:solidFill>
                  <a:srgbClr val="0000FF"/>
                </a:solidFill>
              </a:rPr>
              <a:t>A: “que haya un accidente”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196160" y="2466608"/>
            <a:ext cx="15810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P(A/L) = 0,03</a:t>
            </a:r>
          </a:p>
          <a:p>
            <a:r>
              <a:rPr lang="es-ES" sz="1600" b="1" dirty="0">
                <a:solidFill>
                  <a:srgbClr val="0000FF"/>
                </a:solidFill>
              </a:rPr>
              <a:t>P(A/</a:t>
            </a:r>
            <a:r>
              <a:rPr lang="es-ES" sz="1600" b="1" dirty="0" err="1">
                <a:solidFill>
                  <a:srgbClr val="0000FF"/>
                </a:solidFill>
              </a:rPr>
              <a:t>Ma</a:t>
            </a:r>
            <a:r>
              <a:rPr lang="es-ES" sz="1600" b="1" dirty="0">
                <a:solidFill>
                  <a:srgbClr val="0000FF"/>
                </a:solidFill>
              </a:rPr>
              <a:t>) = 0,01</a:t>
            </a:r>
          </a:p>
          <a:p>
            <a:r>
              <a:rPr lang="es-ES" sz="1600" b="1" dirty="0">
                <a:solidFill>
                  <a:srgbClr val="0000FF"/>
                </a:solidFill>
              </a:rPr>
              <a:t>P(A/Mi) = 0,04</a:t>
            </a:r>
          </a:p>
          <a:p>
            <a:r>
              <a:rPr lang="es-ES" sz="1600" b="1" dirty="0">
                <a:solidFill>
                  <a:srgbClr val="0000FF"/>
                </a:solidFill>
              </a:rPr>
              <a:t>P(A/J) = 0,07</a:t>
            </a:r>
          </a:p>
          <a:p>
            <a:r>
              <a:rPr lang="es-ES" sz="1600" b="1" dirty="0">
                <a:solidFill>
                  <a:srgbClr val="0000FF"/>
                </a:solidFill>
              </a:rPr>
              <a:t>P(A/V) = 0,10</a:t>
            </a:r>
          </a:p>
          <a:p>
            <a:r>
              <a:rPr lang="es-ES" sz="1600" b="1" dirty="0">
                <a:solidFill>
                  <a:srgbClr val="0000FF"/>
                </a:solidFill>
              </a:rPr>
              <a:t>P(A/S) = 0,12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6" name="5 Elipse"/>
          <p:cNvSpPr/>
          <p:nvPr/>
        </p:nvSpPr>
        <p:spPr>
          <a:xfrm>
            <a:off x="426016" y="1515264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CuadroTexto"/>
          <p:cNvSpPr txBox="1"/>
          <p:nvPr/>
        </p:nvSpPr>
        <p:spPr>
          <a:xfrm>
            <a:off x="6773768" y="1428016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796136" y="1871112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535376" y="1644040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539552" y="4725144"/>
            <a:ext cx="157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a)  P(A/</a:t>
            </a:r>
            <a:r>
              <a:rPr lang="es-ES" b="1" dirty="0" err="1">
                <a:solidFill>
                  <a:srgbClr val="0000FF"/>
                </a:solidFill>
              </a:rPr>
              <a:t>Ma</a:t>
            </a:r>
            <a:r>
              <a:rPr lang="es-ES" b="1" dirty="0">
                <a:solidFill>
                  <a:srgbClr val="0000FF"/>
                </a:solidFill>
              </a:rPr>
              <a:t> ) = 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2059873" y="4698329"/>
            <a:ext cx="639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>
                <a:solidFill>
                  <a:srgbClr val="0000FF"/>
                </a:solidFill>
              </a:rPr>
              <a:t>0,01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539552" y="5147900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b) P(A  </a:t>
            </a:r>
            <a:r>
              <a:rPr lang="es-ES" b="1" dirty="0">
                <a:solidFill>
                  <a:srgbClr val="0000FF"/>
                </a:solidFill>
                <a:sym typeface="Symbol"/>
              </a:rPr>
              <a:t> </a:t>
            </a:r>
            <a:r>
              <a:rPr lang="es-ES" b="1" dirty="0">
                <a:solidFill>
                  <a:srgbClr val="0000FF"/>
                </a:solidFill>
              </a:rPr>
              <a:t>Mi ) = 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2292806" y="5157192"/>
            <a:ext cx="1810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P(A/Mi) . P(Mi) =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4211960" y="5085184"/>
            <a:ext cx="1208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0,04 . ? = </a:t>
            </a:r>
            <a:r>
              <a:rPr lang="es-ES" sz="2000" b="1" dirty="0">
                <a:solidFill>
                  <a:srgbClr val="0000FF"/>
                </a:solidFill>
              </a:rPr>
              <a:t>?</a:t>
            </a:r>
            <a:endParaRPr lang="es-ES" b="1" dirty="0">
              <a:solidFill>
                <a:srgbClr val="0000FF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539552" y="5570656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c)  P(A) = 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1547664" y="5579948"/>
            <a:ext cx="3231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P(A/L) . P(L) + … + P(A/S) . P(S) =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5096934" y="5547712"/>
            <a:ext cx="2499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0,03 . ? + … + 0,12 . ? = </a:t>
            </a:r>
            <a:r>
              <a:rPr lang="es-ES" sz="2000" b="1" dirty="0">
                <a:solidFill>
                  <a:srgbClr val="0000FF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13473" t="21946" r="11813" b="66242"/>
          <a:stretch>
            <a:fillRect/>
          </a:stretch>
        </p:blipFill>
        <p:spPr bwMode="auto">
          <a:xfrm>
            <a:off x="179512" y="116632"/>
            <a:ext cx="878497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 l="15964" t="14563" r="12643" b="29328"/>
          <a:stretch>
            <a:fillRect/>
          </a:stretch>
        </p:blipFill>
        <p:spPr bwMode="auto">
          <a:xfrm>
            <a:off x="550600" y="840904"/>
            <a:ext cx="8398648" cy="2876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24 CuadroTexto"/>
          <p:cNvSpPr txBox="1"/>
          <p:nvPr/>
        </p:nvSpPr>
        <p:spPr>
          <a:xfrm>
            <a:off x="567100" y="3845947"/>
            <a:ext cx="60851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err="1">
                <a:solidFill>
                  <a:srgbClr val="0000FF"/>
                </a:solidFill>
              </a:rPr>
              <a:t>AcR</a:t>
            </a:r>
            <a:r>
              <a:rPr lang="es-ES" sz="1600" b="1" dirty="0">
                <a:solidFill>
                  <a:srgbClr val="0000FF"/>
                </a:solidFill>
              </a:rPr>
              <a:t> : “que el producto sea aceptado con reservas”</a:t>
            </a:r>
          </a:p>
          <a:p>
            <a:r>
              <a:rPr lang="es-ES" sz="1600" b="1" dirty="0">
                <a:solidFill>
                  <a:srgbClr val="0000FF"/>
                </a:solidFill>
              </a:rPr>
              <a:t>R : “que el producto sea rechazado”</a:t>
            </a:r>
          </a:p>
          <a:p>
            <a:r>
              <a:rPr lang="es-ES" sz="1600" b="1" dirty="0">
                <a:solidFill>
                  <a:srgbClr val="0000FF"/>
                </a:solidFill>
              </a:rPr>
              <a:t>A : “que el producto sea aceptado”</a:t>
            </a:r>
          </a:p>
          <a:p>
            <a:r>
              <a:rPr lang="es-ES" sz="1600" b="1" dirty="0">
                <a:solidFill>
                  <a:srgbClr val="0000FF"/>
                </a:solidFill>
              </a:rPr>
              <a:t>A</a:t>
            </a:r>
            <a:r>
              <a:rPr lang="es-ES" sz="1600" b="1" baseline="-25000" dirty="0">
                <a:solidFill>
                  <a:srgbClr val="0000FF"/>
                </a:solidFill>
              </a:rPr>
              <a:t>48</a:t>
            </a:r>
            <a:r>
              <a:rPr lang="es-ES" sz="1600" b="1" dirty="0">
                <a:solidFill>
                  <a:srgbClr val="0000FF"/>
                </a:solidFill>
              </a:rPr>
              <a:t> : “que el producto se haya entregado antes de las 48 horas”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5580112" y="3845793"/>
            <a:ext cx="14363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P(</a:t>
            </a:r>
            <a:r>
              <a:rPr lang="es-ES" sz="1600" b="1" dirty="0" err="1">
                <a:solidFill>
                  <a:srgbClr val="0000FF"/>
                </a:solidFill>
              </a:rPr>
              <a:t>AcR</a:t>
            </a:r>
            <a:r>
              <a:rPr lang="es-ES" sz="1600" b="1" dirty="0">
                <a:solidFill>
                  <a:srgbClr val="0000FF"/>
                </a:solidFill>
              </a:rPr>
              <a:t>) = 0,25</a:t>
            </a:r>
          </a:p>
          <a:p>
            <a:r>
              <a:rPr lang="es-ES" sz="1600" b="1" dirty="0">
                <a:solidFill>
                  <a:srgbClr val="0000FF"/>
                </a:solidFill>
              </a:rPr>
              <a:t>P(R) = 0,10</a:t>
            </a:r>
          </a:p>
          <a:p>
            <a:r>
              <a:rPr lang="es-ES" sz="1600" b="1" dirty="0">
                <a:solidFill>
                  <a:srgbClr val="0000FF"/>
                </a:solidFill>
              </a:rPr>
              <a:t>P(A) = 0,65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7224072" y="3845808"/>
            <a:ext cx="188443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</a:rPr>
              <a:t>P(A</a:t>
            </a:r>
            <a:r>
              <a:rPr lang="es-ES" sz="1600" b="1" baseline="-25000" dirty="0">
                <a:solidFill>
                  <a:srgbClr val="0000FF"/>
                </a:solidFill>
              </a:rPr>
              <a:t>48</a:t>
            </a:r>
            <a:r>
              <a:rPr lang="es-ES" sz="1600" b="1" dirty="0">
                <a:solidFill>
                  <a:srgbClr val="0000FF"/>
                </a:solidFill>
              </a:rPr>
              <a:t>/</a:t>
            </a:r>
            <a:r>
              <a:rPr lang="es-ES" sz="1600" b="1" dirty="0" err="1">
                <a:solidFill>
                  <a:srgbClr val="0000FF"/>
                </a:solidFill>
              </a:rPr>
              <a:t>AcR</a:t>
            </a:r>
            <a:r>
              <a:rPr lang="es-ES" sz="1600" b="1" dirty="0">
                <a:solidFill>
                  <a:srgbClr val="0000FF"/>
                </a:solidFill>
              </a:rPr>
              <a:t>) = 0,08</a:t>
            </a:r>
          </a:p>
          <a:p>
            <a:r>
              <a:rPr lang="es-ES" sz="1600" b="1" dirty="0">
                <a:solidFill>
                  <a:srgbClr val="0000FF"/>
                </a:solidFill>
              </a:rPr>
              <a:t>P(A</a:t>
            </a:r>
            <a:r>
              <a:rPr lang="es-ES" sz="1600" b="1" baseline="-25000" dirty="0">
                <a:solidFill>
                  <a:srgbClr val="0000FF"/>
                </a:solidFill>
              </a:rPr>
              <a:t>48</a:t>
            </a:r>
            <a:r>
              <a:rPr lang="es-ES" sz="1600" b="1" dirty="0">
                <a:solidFill>
                  <a:srgbClr val="0000FF"/>
                </a:solidFill>
              </a:rPr>
              <a:t>/R) = 0,18</a:t>
            </a:r>
          </a:p>
          <a:p>
            <a:r>
              <a:rPr lang="es-ES" sz="1600" b="1" dirty="0">
                <a:solidFill>
                  <a:srgbClr val="0000FF"/>
                </a:solidFill>
              </a:rPr>
              <a:t>P(A</a:t>
            </a:r>
            <a:r>
              <a:rPr lang="es-ES" sz="1600" b="1" baseline="-25000" dirty="0">
                <a:solidFill>
                  <a:srgbClr val="0000FF"/>
                </a:solidFill>
              </a:rPr>
              <a:t>48</a:t>
            </a:r>
            <a:r>
              <a:rPr lang="es-ES" sz="1600" b="1" dirty="0">
                <a:solidFill>
                  <a:srgbClr val="0000FF"/>
                </a:solidFill>
              </a:rPr>
              <a:t>/A) = 0,12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539552" y="5157192"/>
            <a:ext cx="14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a)  P(A/A</a:t>
            </a:r>
            <a:r>
              <a:rPr lang="es-ES" b="1" baseline="-25000" dirty="0">
                <a:solidFill>
                  <a:srgbClr val="0000FF"/>
                </a:solidFill>
              </a:rPr>
              <a:t>48</a:t>
            </a:r>
            <a:r>
              <a:rPr lang="es-ES" b="1" dirty="0">
                <a:solidFill>
                  <a:srgbClr val="0000FF"/>
                </a:solidFill>
              </a:rPr>
              <a:t>) = 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2006000" y="4962356"/>
            <a:ext cx="16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P(A</a:t>
            </a:r>
            <a:r>
              <a:rPr lang="es-ES" b="1" baseline="-25000" dirty="0">
                <a:solidFill>
                  <a:srgbClr val="0000FF"/>
                </a:solidFill>
              </a:rPr>
              <a:t>48</a:t>
            </a:r>
            <a:r>
              <a:rPr lang="es-ES" b="1" dirty="0">
                <a:solidFill>
                  <a:srgbClr val="0000FF"/>
                </a:solidFill>
              </a:rPr>
              <a:t>/A) P(A)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556761" y="4966548"/>
            <a:ext cx="167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 0,12 . 0,65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2366040" y="5394404"/>
            <a:ext cx="90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P(A</a:t>
            </a:r>
            <a:r>
              <a:rPr lang="es-ES" b="1" baseline="-25000" dirty="0">
                <a:solidFill>
                  <a:srgbClr val="0000FF"/>
                </a:solidFill>
              </a:rPr>
              <a:t>48</a:t>
            </a:r>
            <a:r>
              <a:rPr lang="es-ES" b="1" dirty="0">
                <a:solidFill>
                  <a:srgbClr val="0000FF"/>
                </a:solidFill>
              </a:rPr>
              <a:t>) </a:t>
            </a:r>
            <a:endParaRPr lang="es-AR" b="1" i="1" dirty="0">
              <a:solidFill>
                <a:srgbClr val="0000FF"/>
              </a:solidFill>
            </a:endParaRPr>
          </a:p>
        </p:txBody>
      </p:sp>
      <p:cxnSp>
        <p:nvCxnSpPr>
          <p:cNvPr id="33" name="32 Conector recto"/>
          <p:cNvCxnSpPr/>
          <p:nvPr/>
        </p:nvCxnSpPr>
        <p:spPr>
          <a:xfrm flipH="1">
            <a:off x="2006000" y="5363924"/>
            <a:ext cx="147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3446160" y="5168194"/>
            <a:ext cx="432048" cy="37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= </a:t>
            </a:r>
            <a:endParaRPr lang="es-AR" b="1" i="1" dirty="0">
              <a:solidFill>
                <a:srgbClr val="0000FF"/>
              </a:solidFill>
            </a:endParaRPr>
          </a:p>
        </p:txBody>
      </p:sp>
      <p:cxnSp>
        <p:nvCxnSpPr>
          <p:cNvPr id="35" name="34 Conector recto"/>
          <p:cNvCxnSpPr/>
          <p:nvPr/>
        </p:nvCxnSpPr>
        <p:spPr>
          <a:xfrm flipH="1">
            <a:off x="3718952" y="5374110"/>
            <a:ext cx="2988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7751400" y="5178380"/>
            <a:ext cx="432048" cy="37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= 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635896" y="5394404"/>
            <a:ext cx="317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0,08.0,25+0,18.0,10+0,12.0,65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7931125" y="5122475"/>
            <a:ext cx="1212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 </a:t>
            </a:r>
            <a:r>
              <a:rPr lang="es-ES" sz="2400" b="1" dirty="0">
                <a:solidFill>
                  <a:srgbClr val="0000FF"/>
                </a:solidFill>
              </a:rPr>
              <a:t>0,6724 </a:t>
            </a:r>
            <a:endParaRPr lang="es-AR" sz="2400" b="1" i="1" dirty="0">
              <a:solidFill>
                <a:srgbClr val="0000FF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6905206" y="4960600"/>
            <a:ext cx="105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 0,078</a:t>
            </a:r>
            <a:endParaRPr lang="es-AR" b="1" i="1" dirty="0">
              <a:solidFill>
                <a:srgbClr val="0000FF"/>
              </a:solidFill>
            </a:endParaRPr>
          </a:p>
        </p:txBody>
      </p:sp>
      <p:cxnSp>
        <p:nvCxnSpPr>
          <p:cNvPr id="40" name="39 Conector recto"/>
          <p:cNvCxnSpPr/>
          <p:nvPr/>
        </p:nvCxnSpPr>
        <p:spPr>
          <a:xfrm flipH="1">
            <a:off x="6913591" y="5368162"/>
            <a:ext cx="792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6928832" y="5373216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0,116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6625560" y="5187672"/>
            <a:ext cx="432048" cy="37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= 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43" name="42 Elipse"/>
          <p:cNvSpPr/>
          <p:nvPr/>
        </p:nvSpPr>
        <p:spPr>
          <a:xfrm>
            <a:off x="437064" y="3470528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43 CuadroTexto"/>
          <p:cNvSpPr txBox="1"/>
          <p:nvPr/>
        </p:nvSpPr>
        <p:spPr>
          <a:xfrm>
            <a:off x="1691680" y="2780928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4905752" y="2405648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46" name="45 Rectángulo"/>
          <p:cNvSpPr/>
          <p:nvPr/>
        </p:nvSpPr>
        <p:spPr>
          <a:xfrm>
            <a:off x="539552" y="5795972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b)  P(A</a:t>
            </a:r>
            <a:r>
              <a:rPr lang="es-ES" b="1" baseline="-25000" dirty="0">
                <a:solidFill>
                  <a:srgbClr val="0000FF"/>
                </a:solidFill>
              </a:rPr>
              <a:t>48</a:t>
            </a:r>
            <a:r>
              <a:rPr lang="es-ES" b="1" dirty="0">
                <a:solidFill>
                  <a:srgbClr val="0000FF"/>
                </a:solidFill>
              </a:rPr>
              <a:t>) = 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1789976" y="5822368"/>
            <a:ext cx="321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0,08.0,25+0,18.0,10+0,12.0,65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5159112" y="5764072"/>
            <a:ext cx="106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0,1160</a:t>
            </a:r>
            <a:endParaRPr lang="es-AR" sz="2400" b="1" dirty="0">
              <a:solidFill>
                <a:srgbClr val="0000FF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4932040" y="5822368"/>
            <a:ext cx="432048" cy="37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= 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50" name="49 Rectángulo"/>
          <p:cNvSpPr/>
          <p:nvPr/>
        </p:nvSpPr>
        <p:spPr>
          <a:xfrm>
            <a:off x="539552" y="628123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c)  P(R </a:t>
            </a:r>
            <a:r>
              <a:rPr lang="es-ES" b="1" dirty="0">
                <a:solidFill>
                  <a:srgbClr val="0000FF"/>
                </a:solidFill>
                <a:sym typeface="Symbol"/>
              </a:rPr>
              <a:t> </a:t>
            </a:r>
            <a:r>
              <a:rPr lang="es-ES" b="1" dirty="0">
                <a:solidFill>
                  <a:srgbClr val="0000FF"/>
                </a:solidFill>
              </a:rPr>
              <a:t>A</a:t>
            </a:r>
            <a:r>
              <a:rPr lang="es-ES" b="1" baseline="-25000" dirty="0">
                <a:solidFill>
                  <a:srgbClr val="0000FF"/>
                </a:solidFill>
              </a:rPr>
              <a:t>48</a:t>
            </a:r>
            <a:r>
              <a:rPr lang="es-ES" b="1" dirty="0">
                <a:solidFill>
                  <a:srgbClr val="0000FF"/>
                </a:solidFill>
              </a:rPr>
              <a:t>) = </a:t>
            </a:r>
          </a:p>
        </p:txBody>
      </p:sp>
      <p:sp>
        <p:nvSpPr>
          <p:cNvPr id="51" name="50 CuadroTexto"/>
          <p:cNvSpPr txBox="1"/>
          <p:nvPr/>
        </p:nvSpPr>
        <p:spPr>
          <a:xfrm>
            <a:off x="4011176" y="6300028"/>
            <a:ext cx="308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0,18 . 0,10 =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5261600" y="6226264"/>
            <a:ext cx="125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0,0180</a:t>
            </a:r>
            <a:endParaRPr lang="es-AR" sz="2400" b="1" dirty="0">
              <a:solidFill>
                <a:srgbClr val="0000FF"/>
              </a:solidFill>
            </a:endParaRPr>
          </a:p>
        </p:txBody>
      </p:sp>
      <p:sp>
        <p:nvSpPr>
          <p:cNvPr id="54" name="53 Rectángulo"/>
          <p:cNvSpPr/>
          <p:nvPr/>
        </p:nvSpPr>
        <p:spPr>
          <a:xfrm>
            <a:off x="2150016" y="6297637"/>
            <a:ext cx="1763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P(A</a:t>
            </a:r>
            <a:r>
              <a:rPr lang="es-ES" b="1" baseline="-25000" dirty="0">
                <a:solidFill>
                  <a:srgbClr val="0000FF"/>
                </a:solidFill>
              </a:rPr>
              <a:t>48</a:t>
            </a:r>
            <a:r>
              <a:rPr lang="es-ES" b="1" dirty="0">
                <a:solidFill>
                  <a:srgbClr val="0000FF"/>
                </a:solidFill>
              </a:rPr>
              <a:t>/R) . P(R) = </a:t>
            </a:r>
            <a:endParaRPr lang="es-AR" dirty="0"/>
          </a:p>
        </p:txBody>
      </p:sp>
      <p:sp>
        <p:nvSpPr>
          <p:cNvPr id="55" name="54 CuadroTexto"/>
          <p:cNvSpPr txBox="1"/>
          <p:nvPr/>
        </p:nvSpPr>
        <p:spPr>
          <a:xfrm>
            <a:off x="3056386" y="3212976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9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30" grpId="0" build="p"/>
      <p:bldP spid="31" grpId="0" build="p"/>
      <p:bldP spid="32" grpId="0" build="p"/>
      <p:bldP spid="34" grpId="0" build="p"/>
      <p:bldP spid="36" grpId="0" build="p"/>
      <p:bldP spid="37" grpId="0" build="p"/>
      <p:bldP spid="38" grpId="0" build="p"/>
      <p:bldP spid="39" grpId="0" build="p"/>
      <p:bldP spid="41" grpId="0" build="p"/>
      <p:bldP spid="42" grpId="0" build="p"/>
      <p:bldP spid="43" grpId="0" animBg="1"/>
      <p:bldP spid="44" grpId="0"/>
      <p:bldP spid="45" grpId="0"/>
      <p:bldP spid="46" grpId="0"/>
      <p:bldP spid="47" grpId="0" build="p"/>
      <p:bldP spid="48" grpId="0" build="p"/>
      <p:bldP spid="49" grpId="0" build="p"/>
      <p:bldP spid="50" grpId="0"/>
      <p:bldP spid="51" grpId="0" build="p"/>
      <p:bldP spid="52" grpId="0" build="p"/>
      <p:bldP spid="54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470173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s-AR" dirty="0"/>
              <a:t>Presentación de la situación problema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6902" y="1633430"/>
            <a:ext cx="6535426" cy="5139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337" y="569946"/>
            <a:ext cx="7200000" cy="316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3 Conector recto"/>
          <p:cNvCxnSpPr/>
          <p:nvPr/>
        </p:nvCxnSpPr>
        <p:spPr>
          <a:xfrm>
            <a:off x="5292080" y="1096169"/>
            <a:ext cx="25922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899592" y="1268760"/>
            <a:ext cx="151216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909117" y="3784153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chemeClr val="accent1"/>
                </a:solidFill>
                <a:latin typeface="+mj-lt"/>
              </a:rPr>
              <a:t>x</a:t>
            </a:r>
            <a:r>
              <a:rPr lang="es-ES" sz="1400" baseline="-25000" dirty="0" err="1">
                <a:solidFill>
                  <a:schemeClr val="accent1"/>
                </a:solidFill>
                <a:latin typeface="+mj-lt"/>
              </a:rPr>
              <a:t>mín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=23 horas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3419872" y="1268760"/>
            <a:ext cx="38884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909117" y="4048943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chemeClr val="accent1"/>
                </a:solidFill>
                <a:latin typeface="+mj-lt"/>
              </a:rPr>
              <a:t>x</a:t>
            </a:r>
            <a:r>
              <a:rPr lang="es-ES" sz="1400" baseline="-25000" dirty="0" err="1">
                <a:solidFill>
                  <a:schemeClr val="accent1"/>
                </a:solidFill>
                <a:latin typeface="+mj-lt"/>
              </a:rPr>
              <a:t>máx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=54 horas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3991744" y="1441351"/>
            <a:ext cx="38884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899592" y="1628800"/>
            <a:ext cx="489654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909117" y="4364409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Me=37 horas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9" name="18 Conector recto"/>
          <p:cNvCxnSpPr/>
          <p:nvPr/>
        </p:nvCxnSpPr>
        <p:spPr>
          <a:xfrm>
            <a:off x="5868144" y="1628800"/>
            <a:ext cx="201622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899592" y="1806724"/>
            <a:ext cx="6948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>
            <a:off x="899592" y="1988840"/>
            <a:ext cx="136815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909117" y="460900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s</a:t>
            </a:r>
            <a:r>
              <a:rPr lang="es-ES" sz="1400" baseline="30000" dirty="0">
                <a:solidFill>
                  <a:schemeClr val="accent1"/>
                </a:solidFill>
                <a:latin typeface="+mj-lt"/>
              </a:rPr>
              <a:t>2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=38,5765 horas </a:t>
            </a:r>
            <a:r>
              <a:rPr lang="es-ES" sz="1400" baseline="30000" dirty="0">
                <a:solidFill>
                  <a:schemeClr val="accent1"/>
                </a:solidFill>
                <a:latin typeface="+mj-lt"/>
              </a:rPr>
              <a:t>2</a:t>
            </a:r>
            <a:endParaRPr lang="es-AR" sz="1400" baseline="300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32" name="31 Conector recto"/>
          <p:cNvCxnSpPr/>
          <p:nvPr/>
        </p:nvCxnSpPr>
        <p:spPr>
          <a:xfrm>
            <a:off x="2483768" y="1988840"/>
            <a:ext cx="54006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>
            <a:off x="899592" y="2161431"/>
            <a:ext cx="162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899592" y="486313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CV=16,3723%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37" name="36 Conector recto"/>
          <p:cNvCxnSpPr/>
          <p:nvPr/>
        </p:nvCxnSpPr>
        <p:spPr>
          <a:xfrm>
            <a:off x="2671217" y="2181622"/>
            <a:ext cx="396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909117" y="512678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RI=Q</a:t>
            </a:r>
            <a:r>
              <a:rPr lang="es-ES" sz="1400" baseline="-25000" dirty="0">
                <a:solidFill>
                  <a:schemeClr val="accent1"/>
                </a:solidFill>
                <a:latin typeface="+mj-lt"/>
              </a:rPr>
              <a:t>3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-Q</a:t>
            </a:r>
            <a:r>
              <a:rPr lang="es-ES" sz="1400" baseline="-25000" dirty="0">
                <a:solidFill>
                  <a:schemeClr val="accent1"/>
                </a:solidFill>
                <a:latin typeface="+mj-lt"/>
              </a:rPr>
              <a:t>1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=8 horas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42" name="41 Conector recto"/>
          <p:cNvCxnSpPr/>
          <p:nvPr/>
        </p:nvCxnSpPr>
        <p:spPr>
          <a:xfrm>
            <a:off x="899592" y="2348880"/>
            <a:ext cx="3600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923975" y="5399955"/>
            <a:ext cx="221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Q</a:t>
            </a:r>
            <a:r>
              <a:rPr lang="es-ES" sz="1400" baseline="-25000" dirty="0">
                <a:solidFill>
                  <a:schemeClr val="accent1"/>
                </a:solidFill>
                <a:latin typeface="+mj-lt"/>
              </a:rPr>
              <a:t>3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=X</a:t>
            </a:r>
            <a:r>
              <a:rPr lang="es-ES" sz="1400" baseline="-25000" dirty="0">
                <a:solidFill>
                  <a:schemeClr val="accent1"/>
                </a:solidFill>
                <a:latin typeface="+mj-lt"/>
              </a:rPr>
              <a:t>máx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-12 horas=42 horas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46" name="45 Conector recto"/>
          <p:cNvCxnSpPr/>
          <p:nvPr/>
        </p:nvCxnSpPr>
        <p:spPr>
          <a:xfrm>
            <a:off x="2915816" y="2953519"/>
            <a:ext cx="108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63 Grupo"/>
          <p:cNvGrpSpPr/>
          <p:nvPr/>
        </p:nvGrpSpPr>
        <p:grpSpPr>
          <a:xfrm>
            <a:off x="4139952" y="3789040"/>
            <a:ext cx="3175967" cy="533326"/>
            <a:chOff x="3412257" y="3563491"/>
            <a:chExt cx="3175967" cy="533326"/>
          </a:xfrm>
        </p:grpSpPr>
        <p:sp>
          <p:nvSpPr>
            <p:cNvPr id="45" name="44 CuadroTexto"/>
            <p:cNvSpPr txBox="1"/>
            <p:nvPr/>
          </p:nvSpPr>
          <p:spPr>
            <a:xfrm>
              <a:off x="3412257" y="3650357"/>
              <a:ext cx="439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accent1"/>
                  </a:solidFill>
                  <a:latin typeface="+mj-lt"/>
                </a:rPr>
                <a:t>x=</a:t>
              </a:r>
              <a:endParaRPr lang="es-AR" sz="14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51" name="50 Conector recto"/>
            <p:cNvCxnSpPr/>
            <p:nvPr/>
          </p:nvCxnSpPr>
          <p:spPr>
            <a:xfrm>
              <a:off x="3732287" y="3808090"/>
              <a:ext cx="36004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51 CuadroTexto"/>
            <p:cNvSpPr txBox="1"/>
            <p:nvPr/>
          </p:nvSpPr>
          <p:spPr>
            <a:xfrm>
              <a:off x="3707904" y="3573016"/>
              <a:ext cx="439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accent1"/>
                  </a:solidFill>
                  <a:latin typeface="+mj-lt"/>
                </a:rPr>
                <a:t>s</a:t>
              </a:r>
              <a:endParaRPr lang="es-AR" sz="14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53" name="52 CuadroTexto"/>
            <p:cNvSpPr txBox="1"/>
            <p:nvPr/>
          </p:nvSpPr>
          <p:spPr>
            <a:xfrm>
              <a:off x="3707904" y="3779515"/>
              <a:ext cx="439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accent1"/>
                  </a:solidFill>
                  <a:latin typeface="+mj-lt"/>
                </a:rPr>
                <a:t>CV</a:t>
              </a:r>
              <a:endParaRPr lang="es-AR" sz="14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54" name="53 CuadroTexto"/>
            <p:cNvSpPr txBox="1"/>
            <p:nvPr/>
          </p:nvSpPr>
          <p:spPr>
            <a:xfrm>
              <a:off x="3957836" y="3645024"/>
              <a:ext cx="439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accent1"/>
                  </a:solidFill>
                  <a:latin typeface="+mj-lt"/>
                </a:rPr>
                <a:t>=</a:t>
              </a:r>
              <a:endParaRPr lang="es-AR" sz="14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55" name="54 CuadroTexto"/>
            <p:cNvSpPr txBox="1"/>
            <p:nvPr/>
          </p:nvSpPr>
          <p:spPr>
            <a:xfrm>
              <a:off x="4336926" y="3563491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accent1"/>
                  </a:solidFill>
                  <a:latin typeface="+mj-lt"/>
                </a:rPr>
                <a:t>6,2110</a:t>
              </a:r>
              <a:endParaRPr lang="es-AR" sz="14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56" name="55 CuadroTexto"/>
            <p:cNvSpPr txBox="1"/>
            <p:nvPr/>
          </p:nvSpPr>
          <p:spPr>
            <a:xfrm>
              <a:off x="4211960" y="3789040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accent1"/>
                  </a:solidFill>
                  <a:latin typeface="+mj-lt"/>
                </a:rPr>
                <a:t>0,163723</a:t>
              </a:r>
              <a:endParaRPr lang="es-AR" sz="14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57" name="56 CuadroTexto"/>
            <p:cNvSpPr txBox="1"/>
            <p:nvPr/>
          </p:nvSpPr>
          <p:spPr>
            <a:xfrm>
              <a:off x="5062339" y="3654549"/>
              <a:ext cx="439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accent1"/>
                  </a:solidFill>
                  <a:latin typeface="+mj-lt"/>
                </a:rPr>
                <a:t>=</a:t>
              </a:r>
              <a:endParaRPr lang="es-AR" sz="14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58" name="57 Conector recto"/>
            <p:cNvCxnSpPr/>
            <p:nvPr/>
          </p:nvCxnSpPr>
          <p:spPr>
            <a:xfrm>
              <a:off x="4274443" y="381342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59 CuadroTexto"/>
            <p:cNvSpPr txBox="1"/>
            <p:nvPr/>
          </p:nvSpPr>
          <p:spPr>
            <a:xfrm>
              <a:off x="5292080" y="3645024"/>
              <a:ext cx="1296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accent1"/>
                  </a:solidFill>
                  <a:latin typeface="+mj-lt"/>
                </a:rPr>
                <a:t>37,9360 horas</a:t>
              </a:r>
              <a:endParaRPr lang="es-AR" sz="14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62" name="61 Conector recto"/>
            <p:cNvCxnSpPr/>
            <p:nvPr/>
          </p:nvCxnSpPr>
          <p:spPr>
            <a:xfrm>
              <a:off x="3482355" y="3717032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64 CuadroTexto"/>
          <p:cNvSpPr txBox="1"/>
          <p:nvPr/>
        </p:nvSpPr>
        <p:spPr>
          <a:xfrm>
            <a:off x="4044702" y="27089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6" name="65 CuadroTexto"/>
          <p:cNvSpPr txBox="1"/>
          <p:nvPr/>
        </p:nvSpPr>
        <p:spPr>
          <a:xfrm>
            <a:off x="2440335" y="4618087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S=6,2110 horas</a:t>
            </a:r>
            <a:endParaRPr lang="es-AR" sz="1400" baseline="300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7" name="66 Conector recto"/>
          <p:cNvCxnSpPr/>
          <p:nvPr/>
        </p:nvCxnSpPr>
        <p:spPr>
          <a:xfrm>
            <a:off x="2915816" y="3131443"/>
            <a:ext cx="244827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CuadroTexto"/>
          <p:cNvSpPr txBox="1"/>
          <p:nvPr/>
        </p:nvSpPr>
        <p:spPr>
          <a:xfrm>
            <a:off x="5359896" y="290056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00B050"/>
                </a:solidFill>
                <a:latin typeface="+mj-lt"/>
              </a:rPr>
              <a:t>V</a:t>
            </a:r>
            <a:endParaRPr lang="es-AR" sz="1400" b="1" dirty="0">
              <a:solidFill>
                <a:srgbClr val="00B050"/>
              </a:solidFill>
              <a:latin typeface="+mj-lt"/>
            </a:endParaRPr>
          </a:p>
        </p:txBody>
      </p:sp>
      <p:cxnSp>
        <p:nvCxnSpPr>
          <p:cNvPr id="70" name="69 Conector recto"/>
          <p:cNvCxnSpPr/>
          <p:nvPr/>
        </p:nvCxnSpPr>
        <p:spPr>
          <a:xfrm>
            <a:off x="2800375" y="3313559"/>
            <a:ext cx="180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Elipse"/>
          <p:cNvSpPr/>
          <p:nvPr/>
        </p:nvSpPr>
        <p:spPr>
          <a:xfrm>
            <a:off x="923975" y="4360217"/>
            <a:ext cx="1152128" cy="288032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74 Elipse"/>
          <p:cNvSpPr/>
          <p:nvPr/>
        </p:nvSpPr>
        <p:spPr>
          <a:xfrm>
            <a:off x="5974060" y="3841998"/>
            <a:ext cx="1296144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75 CuadroTexto"/>
          <p:cNvSpPr txBox="1"/>
          <p:nvPr/>
        </p:nvSpPr>
        <p:spPr>
          <a:xfrm>
            <a:off x="4577333" y="308801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7" name="76 Elipse"/>
          <p:cNvSpPr/>
          <p:nvPr/>
        </p:nvSpPr>
        <p:spPr>
          <a:xfrm>
            <a:off x="1763688" y="2924944"/>
            <a:ext cx="288032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8" name="77 Elipse"/>
          <p:cNvSpPr/>
          <p:nvPr/>
        </p:nvSpPr>
        <p:spPr>
          <a:xfrm>
            <a:off x="2455193" y="4589958"/>
            <a:ext cx="1296144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5" grpId="0"/>
      <p:bldP spid="31" grpId="0"/>
      <p:bldP spid="36" grpId="0"/>
      <p:bldP spid="39" grpId="0"/>
      <p:bldP spid="44" grpId="0"/>
      <p:bldP spid="65" grpId="0"/>
      <p:bldP spid="66" grpId="0"/>
      <p:bldP spid="69" grpId="0"/>
      <p:bldP spid="74" grpId="0" animBg="1"/>
      <p:bldP spid="75" grpId="0" animBg="1"/>
      <p:bldP spid="76" grpId="0"/>
      <p:bldP spid="77" grpId="0" animBg="1"/>
      <p:bldP spid="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04664"/>
            <a:ext cx="7200000" cy="184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204864"/>
            <a:ext cx="7200000" cy="1300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3 Conector recto"/>
          <p:cNvCxnSpPr/>
          <p:nvPr/>
        </p:nvCxnSpPr>
        <p:spPr>
          <a:xfrm>
            <a:off x="2483768" y="2655962"/>
            <a:ext cx="360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899592" y="378904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RI=Q</a:t>
            </a:r>
            <a:r>
              <a:rPr lang="es-ES" sz="1400" baseline="-25000" dirty="0">
                <a:solidFill>
                  <a:schemeClr val="accent1"/>
                </a:solidFill>
                <a:latin typeface="+mj-lt"/>
              </a:rPr>
              <a:t>3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-Q</a:t>
            </a:r>
            <a:r>
              <a:rPr lang="es-ES" sz="1400" baseline="-25000" dirty="0">
                <a:solidFill>
                  <a:schemeClr val="accent1"/>
                </a:solidFill>
                <a:latin typeface="+mj-lt"/>
              </a:rPr>
              <a:t>1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=8 horas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95400" y="4062214"/>
            <a:ext cx="221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Q</a:t>
            </a:r>
            <a:r>
              <a:rPr lang="es-ES" sz="1400" baseline="-25000" dirty="0">
                <a:solidFill>
                  <a:schemeClr val="accent1"/>
                </a:solidFill>
                <a:latin typeface="+mj-lt"/>
              </a:rPr>
              <a:t>3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=X</a:t>
            </a:r>
            <a:r>
              <a:rPr lang="es-ES" sz="1400" baseline="-25000" dirty="0">
                <a:solidFill>
                  <a:schemeClr val="accent1"/>
                </a:solidFill>
                <a:latin typeface="+mj-lt"/>
              </a:rPr>
              <a:t>máx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-12 horas=42 horas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899592" y="4365104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Q</a:t>
            </a:r>
            <a:r>
              <a:rPr lang="es-ES" sz="1400" baseline="-25000" dirty="0">
                <a:solidFill>
                  <a:schemeClr val="accent1"/>
                </a:solidFill>
                <a:latin typeface="+mj-lt"/>
              </a:rPr>
              <a:t>1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=Q</a:t>
            </a:r>
            <a:r>
              <a:rPr lang="es-ES" sz="1400" baseline="-25000" dirty="0">
                <a:solidFill>
                  <a:schemeClr val="accent1"/>
                </a:solidFill>
                <a:latin typeface="+mj-lt"/>
              </a:rPr>
              <a:t>3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-RI=42-8=34 horas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899592" y="4653136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Ref</a:t>
            </a:r>
            <a:r>
              <a:rPr lang="es-ES" sz="1400" baseline="-25000" dirty="0">
                <a:solidFill>
                  <a:schemeClr val="accent1"/>
                </a:solidFill>
                <a:latin typeface="+mj-lt"/>
              </a:rPr>
              <a:t>2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=Q</a:t>
            </a:r>
            <a:r>
              <a:rPr lang="es-ES" sz="1400" baseline="-25000" dirty="0">
                <a:solidFill>
                  <a:schemeClr val="accent1"/>
                </a:solidFill>
                <a:latin typeface="+mj-lt"/>
              </a:rPr>
              <a:t>1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-1,5xRI=34-1,5x8=22 horas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914450" y="4931643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chemeClr val="accent1"/>
                </a:solidFill>
                <a:latin typeface="+mj-lt"/>
              </a:rPr>
              <a:t>x</a:t>
            </a:r>
            <a:r>
              <a:rPr lang="es-ES" sz="1400" baseline="-25000" dirty="0" err="1">
                <a:solidFill>
                  <a:schemeClr val="accent1"/>
                </a:solidFill>
                <a:latin typeface="+mj-lt"/>
              </a:rPr>
              <a:t>mín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=23 horas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084168" y="2420888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779912" y="3789040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Ref</a:t>
            </a:r>
            <a:r>
              <a:rPr lang="es-ES" sz="1400" baseline="-25000" dirty="0">
                <a:solidFill>
                  <a:schemeClr val="accent1"/>
                </a:solidFill>
                <a:latin typeface="+mj-lt"/>
              </a:rPr>
              <a:t>3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=Q</a:t>
            </a:r>
            <a:r>
              <a:rPr lang="es-ES" sz="1400" baseline="-25000" dirty="0">
                <a:solidFill>
                  <a:schemeClr val="accent1"/>
                </a:solidFill>
                <a:latin typeface="+mj-lt"/>
              </a:rPr>
              <a:t>3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+1,5xRI=42+1,5x8=54 horas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779912" y="4149080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chemeClr val="accent1"/>
                </a:solidFill>
                <a:latin typeface="+mj-lt"/>
              </a:rPr>
              <a:t>Ext</a:t>
            </a:r>
            <a:r>
              <a:rPr lang="es-ES" sz="1400" baseline="-25000" dirty="0" err="1">
                <a:solidFill>
                  <a:schemeClr val="accent1"/>
                </a:solidFill>
                <a:latin typeface="+mj-lt"/>
              </a:rPr>
              <a:t>izq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=Q</a:t>
            </a:r>
            <a:r>
              <a:rPr lang="es-ES" sz="1400" baseline="-25000" dirty="0">
                <a:solidFill>
                  <a:schemeClr val="accent1"/>
                </a:solidFill>
                <a:latin typeface="+mj-lt"/>
              </a:rPr>
              <a:t>1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-REf</a:t>
            </a:r>
            <a:r>
              <a:rPr lang="es-ES" sz="1400" baseline="-25000" dirty="0">
                <a:solidFill>
                  <a:schemeClr val="accent1"/>
                </a:solidFill>
                <a:latin typeface="+mj-lt"/>
              </a:rPr>
              <a:t>2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=34-23=11 horas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779912" y="4509120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chemeClr val="accent1"/>
                </a:solidFill>
                <a:latin typeface="+mj-lt"/>
              </a:rPr>
              <a:t>Ext</a:t>
            </a:r>
            <a:r>
              <a:rPr lang="es-ES" sz="1400" baseline="-25000" dirty="0" err="1">
                <a:solidFill>
                  <a:schemeClr val="accent1"/>
                </a:solidFill>
                <a:latin typeface="+mj-lt"/>
              </a:rPr>
              <a:t>der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=REf</a:t>
            </a:r>
            <a:r>
              <a:rPr lang="es-ES" sz="1400" baseline="-25000" dirty="0">
                <a:solidFill>
                  <a:schemeClr val="accent1"/>
                </a:solidFill>
                <a:latin typeface="+mj-lt"/>
              </a:rPr>
              <a:t>3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-Q</a:t>
            </a:r>
            <a:r>
              <a:rPr lang="es-ES" sz="1400" baseline="-25000" dirty="0">
                <a:solidFill>
                  <a:schemeClr val="accent1"/>
                </a:solidFill>
                <a:latin typeface="+mj-lt"/>
              </a:rPr>
              <a:t>3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=54-42=12 horas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5" name="14 Conector recto"/>
          <p:cNvCxnSpPr/>
          <p:nvPr/>
        </p:nvCxnSpPr>
        <p:spPr>
          <a:xfrm>
            <a:off x="4644008" y="2852936"/>
            <a:ext cx="342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8105725" y="2608337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9" name="18 Conector recto"/>
          <p:cNvCxnSpPr/>
          <p:nvPr/>
        </p:nvCxnSpPr>
        <p:spPr>
          <a:xfrm>
            <a:off x="2627784" y="3059435"/>
            <a:ext cx="4968552" cy="952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3804295" y="4840585"/>
            <a:ext cx="1415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Q</a:t>
            </a:r>
            <a:r>
              <a:rPr lang="es-ES" sz="1400" baseline="-25000" dirty="0">
                <a:solidFill>
                  <a:schemeClr val="accent1"/>
                </a:solidFill>
                <a:latin typeface="+mj-lt"/>
              </a:rPr>
              <a:t>3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=42 horas=P</a:t>
            </a:r>
            <a:r>
              <a:rPr lang="es-ES" sz="1400" baseline="-25000" dirty="0">
                <a:solidFill>
                  <a:schemeClr val="accent1"/>
                </a:solidFill>
                <a:latin typeface="+mj-lt"/>
              </a:rPr>
              <a:t>75</a:t>
            </a:r>
            <a:endParaRPr lang="es-AR" sz="1400" baseline="-25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364088" y="4850110"/>
            <a:ext cx="1415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+mj-lt"/>
              </a:rPr>
              <a:t>P</a:t>
            </a:r>
            <a:r>
              <a:rPr lang="es-ES" sz="1400" baseline="-25000" dirty="0">
                <a:solidFill>
                  <a:schemeClr val="accent1"/>
                </a:solidFill>
                <a:latin typeface="+mj-lt"/>
              </a:rPr>
              <a:t>85</a:t>
            </a:r>
            <a:r>
              <a:rPr lang="es-ES" sz="1400" dirty="0">
                <a:solidFill>
                  <a:schemeClr val="accent1"/>
                </a:solidFill>
                <a:latin typeface="Monotype Corsiva"/>
              </a:rPr>
              <a:t>≥ </a:t>
            </a:r>
            <a:r>
              <a:rPr lang="es-ES" sz="1400" dirty="0">
                <a:solidFill>
                  <a:schemeClr val="accent1"/>
                </a:solidFill>
                <a:latin typeface="+mj-lt"/>
              </a:rPr>
              <a:t>P</a:t>
            </a:r>
            <a:r>
              <a:rPr lang="es-ES" sz="1400" baseline="-25000" dirty="0">
                <a:solidFill>
                  <a:schemeClr val="accent1"/>
                </a:solidFill>
                <a:latin typeface="+mj-lt"/>
              </a:rPr>
              <a:t>75</a:t>
            </a:r>
            <a:endParaRPr lang="es-AR" sz="1400" baseline="-25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7601669" y="282969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00B050"/>
                </a:solidFill>
                <a:latin typeface="+mj-lt"/>
              </a:rPr>
              <a:t>V</a:t>
            </a:r>
            <a:endParaRPr lang="es-AR" sz="14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24" name="23 Elipse"/>
          <p:cNvSpPr/>
          <p:nvPr/>
        </p:nvSpPr>
        <p:spPr>
          <a:xfrm>
            <a:off x="1989237" y="2858269"/>
            <a:ext cx="288032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21" grpId="0"/>
      <p:bldP spid="22" grpId="0"/>
      <p:bldP spid="23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400" y="620688"/>
            <a:ext cx="7200000" cy="184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450366"/>
            <a:ext cx="7200000" cy="1543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4 Conector recto"/>
          <p:cNvCxnSpPr/>
          <p:nvPr/>
        </p:nvCxnSpPr>
        <p:spPr>
          <a:xfrm>
            <a:off x="6046068" y="2862461"/>
            <a:ext cx="72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2210594" y="4725144"/>
            <a:ext cx="28803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3563888" y="299695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5" name="24 Conector recto"/>
          <p:cNvCxnSpPr/>
          <p:nvPr/>
        </p:nvCxnSpPr>
        <p:spPr>
          <a:xfrm>
            <a:off x="2383185" y="3409950"/>
            <a:ext cx="4205039" cy="190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6660232" y="321297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8" name="27 Conector recto"/>
          <p:cNvCxnSpPr/>
          <p:nvPr/>
        </p:nvCxnSpPr>
        <p:spPr>
          <a:xfrm>
            <a:off x="2402235" y="3592066"/>
            <a:ext cx="1188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3554363" y="337604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3942978" y="3548633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00B050"/>
                </a:solidFill>
                <a:latin typeface="+mj-lt"/>
              </a:rPr>
              <a:t>V</a:t>
            </a:r>
            <a:endParaRPr lang="es-AR" sz="14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33" name="32 Elipse"/>
          <p:cNvSpPr/>
          <p:nvPr/>
        </p:nvSpPr>
        <p:spPr>
          <a:xfrm>
            <a:off x="1907704" y="3573016"/>
            <a:ext cx="288032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7" name="36 Grupo"/>
          <p:cNvGrpSpPr/>
          <p:nvPr/>
        </p:nvGrpSpPr>
        <p:grpSpPr>
          <a:xfrm>
            <a:off x="1418506" y="4494262"/>
            <a:ext cx="735310" cy="514276"/>
            <a:chOff x="1418506" y="4494262"/>
            <a:chExt cx="735310" cy="514276"/>
          </a:xfrm>
        </p:grpSpPr>
        <p:grpSp>
          <p:nvGrpSpPr>
            <p:cNvPr id="7" name="6 Grupo"/>
            <p:cNvGrpSpPr/>
            <p:nvPr/>
          </p:nvGrpSpPr>
          <p:grpSpPr>
            <a:xfrm>
              <a:off x="1418506" y="4494262"/>
              <a:ext cx="735310" cy="514276"/>
              <a:chOff x="3412257" y="3573016"/>
              <a:chExt cx="735310" cy="514276"/>
            </a:xfrm>
          </p:grpSpPr>
          <p:sp>
            <p:nvSpPr>
              <p:cNvPr id="8" name="7 CuadroTexto"/>
              <p:cNvSpPr txBox="1"/>
              <p:nvPr/>
            </p:nvSpPr>
            <p:spPr>
              <a:xfrm>
                <a:off x="3412257" y="3650357"/>
                <a:ext cx="4396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>
                    <a:solidFill>
                      <a:schemeClr val="accent1"/>
                    </a:solidFill>
                    <a:latin typeface="+mj-lt"/>
                  </a:rPr>
                  <a:t>z=</a:t>
                </a:r>
                <a:endParaRPr lang="es-AR" sz="14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9" name="8 Conector recto"/>
              <p:cNvCxnSpPr/>
              <p:nvPr/>
            </p:nvCxnSpPr>
            <p:spPr>
              <a:xfrm>
                <a:off x="3732287" y="3808090"/>
                <a:ext cx="360040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9 CuadroTexto"/>
              <p:cNvSpPr txBox="1"/>
              <p:nvPr/>
            </p:nvSpPr>
            <p:spPr>
              <a:xfrm>
                <a:off x="3707904" y="3573016"/>
                <a:ext cx="4396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i="1" dirty="0">
                    <a:solidFill>
                      <a:schemeClr val="accent1"/>
                    </a:solidFill>
                    <a:latin typeface="+mj-lt"/>
                  </a:rPr>
                  <a:t>x</a:t>
                </a:r>
                <a:r>
                  <a:rPr lang="es-ES" sz="1400" dirty="0">
                    <a:solidFill>
                      <a:schemeClr val="accent1"/>
                    </a:solidFill>
                    <a:latin typeface="+mj-lt"/>
                  </a:rPr>
                  <a:t>-x</a:t>
                </a:r>
                <a:endParaRPr lang="es-AR" sz="14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sp>
            <p:nvSpPr>
              <p:cNvPr id="11" name="10 CuadroTexto"/>
              <p:cNvSpPr txBox="1"/>
              <p:nvPr/>
            </p:nvSpPr>
            <p:spPr>
              <a:xfrm>
                <a:off x="3707904" y="3779515"/>
                <a:ext cx="4396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dirty="0">
                    <a:solidFill>
                      <a:schemeClr val="accent1"/>
                    </a:solidFill>
                    <a:latin typeface="+mj-lt"/>
                  </a:rPr>
                  <a:t>s</a:t>
                </a:r>
                <a:endParaRPr lang="es-AR" sz="14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cxnSp>
          <p:nvCxnSpPr>
            <p:cNvPr id="34" name="33 Conector recto"/>
            <p:cNvCxnSpPr/>
            <p:nvPr/>
          </p:nvCxnSpPr>
          <p:spPr>
            <a:xfrm>
              <a:off x="1936279" y="4562078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35 Grupo"/>
          <p:cNvGrpSpPr/>
          <p:nvPr/>
        </p:nvGrpSpPr>
        <p:grpSpPr>
          <a:xfrm>
            <a:off x="2555776" y="4581128"/>
            <a:ext cx="4104456" cy="307777"/>
            <a:chOff x="2555776" y="4581128"/>
            <a:chExt cx="3759274" cy="307777"/>
          </a:xfrm>
        </p:grpSpPr>
        <p:sp>
          <p:nvSpPr>
            <p:cNvPr id="21" name="20 CuadroTexto"/>
            <p:cNvSpPr txBox="1"/>
            <p:nvPr/>
          </p:nvSpPr>
          <p:spPr>
            <a:xfrm>
              <a:off x="2555776" y="4581128"/>
              <a:ext cx="375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i="1" dirty="0">
                  <a:solidFill>
                    <a:schemeClr val="accent1"/>
                  </a:solidFill>
                  <a:latin typeface="+mj-lt"/>
                </a:rPr>
                <a:t>x</a:t>
              </a:r>
              <a:r>
                <a:rPr lang="es-ES" sz="1400" dirty="0">
                  <a:solidFill>
                    <a:schemeClr val="accent1"/>
                  </a:solidFill>
                  <a:latin typeface="+mj-lt"/>
                </a:rPr>
                <a:t>=</a:t>
              </a:r>
              <a:r>
                <a:rPr lang="es-ES" sz="1400" dirty="0" err="1">
                  <a:solidFill>
                    <a:schemeClr val="accent1"/>
                  </a:solidFill>
                  <a:latin typeface="+mj-lt"/>
                </a:rPr>
                <a:t>z.s+x</a:t>
              </a:r>
              <a:r>
                <a:rPr lang="es-ES" sz="1400" dirty="0">
                  <a:solidFill>
                    <a:schemeClr val="accent1"/>
                  </a:solidFill>
                  <a:latin typeface="+mj-lt"/>
                </a:rPr>
                <a:t>=   -0.15x6,2110  +  37,9360  =  37,0043 horas</a:t>
              </a:r>
              <a:endParaRPr lang="es-AR" sz="14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35" name="34 Conector recto"/>
            <p:cNvCxnSpPr/>
            <p:nvPr/>
          </p:nvCxnSpPr>
          <p:spPr>
            <a:xfrm>
              <a:off x="3095645" y="4653136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37 Elipse"/>
          <p:cNvSpPr/>
          <p:nvPr/>
        </p:nvSpPr>
        <p:spPr>
          <a:xfrm>
            <a:off x="3338339" y="4552553"/>
            <a:ext cx="1017637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38 Elipse"/>
          <p:cNvSpPr/>
          <p:nvPr/>
        </p:nvSpPr>
        <p:spPr>
          <a:xfrm>
            <a:off x="5354563" y="4552553"/>
            <a:ext cx="1152128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/>
      <p:bldP spid="31" grpId="0"/>
      <p:bldP spid="32" grpId="0"/>
      <p:bldP spid="33" grpId="0" animBg="1"/>
      <p:bldP spid="38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76672"/>
            <a:ext cx="7200000" cy="3965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Elipse"/>
          <p:cNvSpPr/>
          <p:nvPr/>
        </p:nvSpPr>
        <p:spPr>
          <a:xfrm>
            <a:off x="6275810" y="1935882"/>
            <a:ext cx="288032" cy="288032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" name="4 Conector recto de flecha"/>
          <p:cNvCxnSpPr/>
          <p:nvPr/>
        </p:nvCxnSpPr>
        <p:spPr>
          <a:xfrm flipH="1">
            <a:off x="4499992" y="2060848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4168527" y="1916832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7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6 Elipse"/>
          <p:cNvSpPr/>
          <p:nvPr/>
        </p:nvSpPr>
        <p:spPr>
          <a:xfrm>
            <a:off x="6281142" y="2530996"/>
            <a:ext cx="288032" cy="288032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7 Conector recto de flecha"/>
          <p:cNvCxnSpPr/>
          <p:nvPr/>
        </p:nvCxnSpPr>
        <p:spPr>
          <a:xfrm flipH="1">
            <a:off x="4524375" y="2699395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4091186" y="254585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30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9 Elipse"/>
          <p:cNvSpPr/>
          <p:nvPr/>
        </p:nvSpPr>
        <p:spPr>
          <a:xfrm>
            <a:off x="4192910" y="2943994"/>
            <a:ext cx="288032" cy="288032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4533900" y="3131443"/>
            <a:ext cx="1728192" cy="0"/>
          </a:xfrm>
          <a:prstGeom prst="straightConnector1">
            <a:avLst/>
          </a:prstGeom>
          <a:ln w="95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6151984" y="2949327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125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5167114" y="2132856"/>
            <a:ext cx="432048" cy="288032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17 CuadroTexto"/>
          <p:cNvSpPr txBox="1"/>
          <p:nvPr/>
        </p:nvSpPr>
        <p:spPr>
          <a:xfrm>
            <a:off x="7088088" y="211380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0,304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5699745" y="2276872"/>
            <a:ext cx="1440160" cy="0"/>
          </a:xfrm>
          <a:prstGeom prst="straightConnector1">
            <a:avLst/>
          </a:prstGeom>
          <a:ln w="95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Elipse"/>
          <p:cNvSpPr/>
          <p:nvPr/>
        </p:nvSpPr>
        <p:spPr>
          <a:xfrm>
            <a:off x="7164288" y="2367930"/>
            <a:ext cx="576064" cy="21602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3" name="22 Conector recto de flecha"/>
          <p:cNvCxnSpPr/>
          <p:nvPr/>
        </p:nvCxnSpPr>
        <p:spPr>
          <a:xfrm flipH="1">
            <a:off x="5677630" y="2473846"/>
            <a:ext cx="144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5047481" y="232983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0,320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7" name="26 Elipse"/>
          <p:cNvSpPr/>
          <p:nvPr/>
        </p:nvSpPr>
        <p:spPr>
          <a:xfrm>
            <a:off x="2800375" y="2555379"/>
            <a:ext cx="288032" cy="288032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9" name="28 Conector recto de flecha"/>
          <p:cNvCxnSpPr>
            <a:stCxn id="27" idx="3"/>
          </p:cNvCxnSpPr>
          <p:nvPr/>
        </p:nvCxnSpPr>
        <p:spPr>
          <a:xfrm flipH="1">
            <a:off x="2339752" y="2801230"/>
            <a:ext cx="502804" cy="51706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1907704" y="272377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44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31" name="30 Conector recto"/>
          <p:cNvCxnSpPr/>
          <p:nvPr/>
        </p:nvCxnSpPr>
        <p:spPr>
          <a:xfrm>
            <a:off x="2311177" y="3683124"/>
            <a:ext cx="377299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6074643" y="3472433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34" name="33 Conector recto"/>
          <p:cNvCxnSpPr/>
          <p:nvPr/>
        </p:nvCxnSpPr>
        <p:spPr>
          <a:xfrm>
            <a:off x="2315369" y="3870573"/>
            <a:ext cx="434486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6646515" y="363969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37" name="36 Conector recto"/>
          <p:cNvCxnSpPr/>
          <p:nvPr/>
        </p:nvCxnSpPr>
        <p:spPr>
          <a:xfrm>
            <a:off x="2301652" y="4058022"/>
            <a:ext cx="529468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Elipse"/>
          <p:cNvSpPr/>
          <p:nvPr/>
        </p:nvSpPr>
        <p:spPr>
          <a:xfrm>
            <a:off x="5129014" y="2780928"/>
            <a:ext cx="504056" cy="432048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39 CuadroTexto"/>
          <p:cNvSpPr txBox="1"/>
          <p:nvPr/>
        </p:nvSpPr>
        <p:spPr>
          <a:xfrm>
            <a:off x="7529661" y="3822948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00B050"/>
                </a:solidFill>
                <a:latin typeface="+mj-lt"/>
              </a:rPr>
              <a:t>V</a:t>
            </a:r>
            <a:endParaRPr lang="es-AR" sz="14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41" name="40 Elipse"/>
          <p:cNvSpPr/>
          <p:nvPr/>
        </p:nvSpPr>
        <p:spPr>
          <a:xfrm>
            <a:off x="1860079" y="3861048"/>
            <a:ext cx="288032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41 Elipse"/>
          <p:cNvSpPr/>
          <p:nvPr/>
        </p:nvSpPr>
        <p:spPr>
          <a:xfrm>
            <a:off x="6271617" y="2718445"/>
            <a:ext cx="288032" cy="288032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/>
      <p:bldP spid="7" grpId="0" animBg="1"/>
      <p:bldP spid="7" grpId="1" animBg="1"/>
      <p:bldP spid="9" grpId="0"/>
      <p:bldP spid="10" grpId="0" animBg="1"/>
      <p:bldP spid="10" grpId="1" animBg="1"/>
      <p:bldP spid="15" grpId="0"/>
      <p:bldP spid="16" grpId="0" animBg="1"/>
      <p:bldP spid="16" grpId="1" animBg="1"/>
      <p:bldP spid="18" grpId="0"/>
      <p:bldP spid="22" grpId="0" animBg="1"/>
      <p:bldP spid="22" grpId="1" animBg="1"/>
      <p:bldP spid="22" grpId="2" animBg="1"/>
      <p:bldP spid="26" grpId="0"/>
      <p:bldP spid="27" grpId="0" animBg="1"/>
      <p:bldP spid="27" grpId="1" animBg="1"/>
      <p:bldP spid="30" grpId="0"/>
      <p:bldP spid="33" grpId="0"/>
      <p:bldP spid="36" grpId="0"/>
      <p:bldP spid="39" grpId="0" animBg="1"/>
      <p:bldP spid="40" grpId="0"/>
      <p:bldP spid="41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865" y="476672"/>
            <a:ext cx="7200000" cy="2798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9813" y="3268558"/>
            <a:ext cx="7200000" cy="1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1 Gráfico"/>
          <p:cNvGraphicFramePr/>
          <p:nvPr/>
        </p:nvGraphicFramePr>
        <p:xfrm>
          <a:off x="5004048" y="4330824"/>
          <a:ext cx="3851920" cy="2527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4254252" y="1926357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7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176911" y="2555379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30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237709" y="295885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125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173813" y="212333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0,304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133206" y="2339355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0,320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993429" y="273330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44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3218706" y="3664074"/>
            <a:ext cx="7920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3707904" y="3841998"/>
            <a:ext cx="26642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Elipse"/>
          <p:cNvSpPr/>
          <p:nvPr/>
        </p:nvSpPr>
        <p:spPr>
          <a:xfrm>
            <a:off x="4605908" y="3645024"/>
            <a:ext cx="576064" cy="21602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CuadroTexto"/>
          <p:cNvSpPr txBox="1"/>
          <p:nvPr/>
        </p:nvSpPr>
        <p:spPr>
          <a:xfrm>
            <a:off x="6319242" y="360159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1" name="20 Conector recto"/>
          <p:cNvCxnSpPr/>
          <p:nvPr/>
        </p:nvCxnSpPr>
        <p:spPr>
          <a:xfrm flipV="1">
            <a:off x="3194323" y="4033639"/>
            <a:ext cx="118070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7198196" y="4662661"/>
            <a:ext cx="396000" cy="154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23 CuadroTexto"/>
          <p:cNvSpPr txBox="1"/>
          <p:nvPr/>
        </p:nvSpPr>
        <p:spPr>
          <a:xfrm>
            <a:off x="4351784" y="379856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5" name="24 Conector recto"/>
          <p:cNvCxnSpPr/>
          <p:nvPr/>
        </p:nvCxnSpPr>
        <p:spPr>
          <a:xfrm>
            <a:off x="2411760" y="4221088"/>
            <a:ext cx="338437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5719936" y="397648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028703" y="4153718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00B050"/>
                </a:solidFill>
                <a:latin typeface="+mj-lt"/>
              </a:rPr>
              <a:t>V</a:t>
            </a:r>
            <a:endParaRPr lang="es-AR" sz="14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30" name="29 Elipse"/>
          <p:cNvSpPr/>
          <p:nvPr/>
        </p:nvSpPr>
        <p:spPr>
          <a:xfrm>
            <a:off x="1964854" y="4197151"/>
            <a:ext cx="288032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9" grpId="0" animBg="1"/>
      <p:bldP spid="20" grpId="0"/>
      <p:bldP spid="23" grpId="0" animBg="1"/>
      <p:bldP spid="23" grpId="1" animBg="1"/>
      <p:bldP spid="24" grpId="0"/>
      <p:bldP spid="28" grpId="0"/>
      <p:bldP spid="29" grpId="0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3488" y="548680"/>
            <a:ext cx="7200000" cy="733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966" y="1276973"/>
            <a:ext cx="7200000" cy="426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3 Conector recto"/>
          <p:cNvCxnSpPr/>
          <p:nvPr/>
        </p:nvCxnSpPr>
        <p:spPr>
          <a:xfrm>
            <a:off x="4979665" y="4562078"/>
            <a:ext cx="26642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Elipse"/>
          <p:cNvSpPr/>
          <p:nvPr/>
        </p:nvSpPr>
        <p:spPr>
          <a:xfrm>
            <a:off x="2267744" y="3251076"/>
            <a:ext cx="576064" cy="21602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7592144" y="430262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2411760" y="4725144"/>
            <a:ext cx="428657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2214786" y="2881511"/>
            <a:ext cx="792088" cy="288032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CuadroTexto"/>
          <p:cNvSpPr txBox="1"/>
          <p:nvPr/>
        </p:nvSpPr>
        <p:spPr>
          <a:xfrm>
            <a:off x="6684615" y="452817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2" name="11 Conector recto"/>
          <p:cNvCxnSpPr/>
          <p:nvPr/>
        </p:nvCxnSpPr>
        <p:spPr>
          <a:xfrm>
            <a:off x="2449860" y="4922118"/>
            <a:ext cx="554461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2411760" y="5085184"/>
            <a:ext cx="8640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3391297" y="310286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3131840" y="3573016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+mj-lt"/>
              </a:rPr>
              <a:t>29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347864" y="486916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rgbClr val="00B050"/>
                </a:solidFill>
                <a:latin typeface="+mj-lt"/>
              </a:rPr>
              <a:t>V</a:t>
            </a:r>
            <a:endParaRPr lang="es-AR" sz="14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21" name="20 Elipse"/>
          <p:cNvSpPr/>
          <p:nvPr/>
        </p:nvSpPr>
        <p:spPr>
          <a:xfrm>
            <a:off x="1955329" y="4734669"/>
            <a:ext cx="288032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9" grpId="0" animBg="1"/>
      <p:bldP spid="9" grpId="1" animBg="1"/>
      <p:bldP spid="10" grpId="0"/>
      <p:bldP spid="18" grpId="0"/>
      <p:bldP spid="19" grpId="0"/>
      <p:bldP spid="2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587</TotalTime>
  <Words>1497</Words>
  <Application>Microsoft Office PowerPoint</Application>
  <PresentationFormat>Presentación en pantalla (4:3)</PresentationFormat>
  <Paragraphs>453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Calibri</vt:lpstr>
      <vt:lpstr>Constantia</vt:lpstr>
      <vt:lpstr>Monotype Corsiva</vt:lpstr>
      <vt:lpstr>Symbol</vt:lpstr>
      <vt:lpstr>Wingdings 2</vt:lpstr>
      <vt:lpstr>Flujo</vt:lpstr>
      <vt:lpstr>Recapitulación EI-1</vt:lpstr>
      <vt:lpstr>Empecemos por el principio</vt:lpstr>
      <vt:lpstr>Presentación de la situación problema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Evaluación de Proceso Nº4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Alumno</dc:creator>
  <cp:lastModifiedBy>laura</cp:lastModifiedBy>
  <cp:revision>85</cp:revision>
  <dcterms:created xsi:type="dcterms:W3CDTF">2014-08-26T21:42:06Z</dcterms:created>
  <dcterms:modified xsi:type="dcterms:W3CDTF">2018-09-06T10:45:41Z</dcterms:modified>
</cp:coreProperties>
</file>