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70" r:id="rId8"/>
    <p:sldId id="271" r:id="rId9"/>
    <p:sldId id="260" r:id="rId10"/>
    <p:sldId id="272" r:id="rId11"/>
    <p:sldId id="273" r:id="rId12"/>
    <p:sldId id="268" r:id="rId13"/>
    <p:sldId id="269" r:id="rId14"/>
    <p:sldId id="261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87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02/10/2014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02/10/2014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02/10/2014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02/10/2014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02/10/2014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02/10/2014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02/10/2014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02/10/2014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02/10/2014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02/10/2014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02/10/2014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171D-1204-428D-9826-337C729878D2}" type="datetimeFigureOut">
              <a:rPr lang="es-AR" smtClean="0"/>
              <a:pPr/>
              <a:t>02/10/2014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198" t="11610" r="11738" b="50700"/>
          <a:stretch>
            <a:fillRect/>
          </a:stretch>
        </p:blipFill>
        <p:spPr bwMode="auto">
          <a:xfrm>
            <a:off x="0" y="-1"/>
            <a:ext cx="9144000" cy="256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3198" t="52876" r="11738" b="28480"/>
          <a:stretch>
            <a:fillRect/>
          </a:stretch>
        </p:blipFill>
        <p:spPr bwMode="auto">
          <a:xfrm>
            <a:off x="0" y="4031352"/>
            <a:ext cx="9144000" cy="126876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79512" y="2941940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635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79512" y="322446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</a:t>
            </a:r>
            <a:r>
              <a:rPr lang="es-ES" b="1" baseline="-25000" dirty="0">
                <a:solidFill>
                  <a:srgbClr val="0000FF"/>
                </a:solidFill>
              </a:rPr>
              <a:t>6</a:t>
            </a:r>
            <a:r>
              <a:rPr lang="es-ES" b="1" baseline="-25000" dirty="0" smtClean="0">
                <a:solidFill>
                  <a:srgbClr val="0000FF"/>
                </a:solidFill>
              </a:rPr>
              <a:t>7</a:t>
            </a:r>
            <a:r>
              <a:rPr lang="es-ES" b="1" dirty="0" smtClean="0">
                <a:solidFill>
                  <a:srgbClr val="0000FF"/>
                </a:solidFill>
              </a:rPr>
              <a:t> = $1300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79512" y="351800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 $955,25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588765" y="2934607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máx</a:t>
            </a:r>
            <a:r>
              <a:rPr lang="es-ES" b="1" dirty="0" smtClean="0">
                <a:solidFill>
                  <a:srgbClr val="0000FF"/>
                </a:solidFill>
              </a:rPr>
              <a:t> = $8000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88765" y="32171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R = $7010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88765" y="3510671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P($2240 &lt; X &lt; $2960) = 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285849" y="3217131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mín</a:t>
            </a:r>
            <a:r>
              <a:rPr lang="es-ES" b="1" dirty="0" smtClean="0">
                <a:solidFill>
                  <a:srgbClr val="0000FF"/>
                </a:solidFill>
              </a:rPr>
              <a:t> = </a:t>
            </a:r>
            <a:r>
              <a:rPr lang="es-ES" dirty="0" smtClean="0">
                <a:solidFill>
                  <a:srgbClr val="0000FF"/>
                </a:solidFill>
              </a:rPr>
              <a:t>$8000 - $7010 </a:t>
            </a:r>
            <a:r>
              <a:rPr lang="es-ES" b="1" dirty="0" smtClean="0">
                <a:solidFill>
                  <a:srgbClr val="0000FF"/>
                </a:solidFill>
              </a:rPr>
              <a:t>= $990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779912" y="322263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766402" y="4247376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5765656" y="4469348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7422586" y="4720952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1187624" y="4967456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 l="13198" t="72578" r="11738" b="9434"/>
          <a:stretch>
            <a:fillRect/>
          </a:stretch>
        </p:blipFill>
        <p:spPr bwMode="auto">
          <a:xfrm>
            <a:off x="0" y="5445224"/>
            <a:ext cx="9144000" cy="122413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20" name="19 CuadroTexto"/>
          <p:cNvSpPr txBox="1"/>
          <p:nvPr/>
        </p:nvSpPr>
        <p:spPr>
          <a:xfrm>
            <a:off x="3750178" y="5651956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127235" y="5895796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631291" y="6110292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187624" y="6161112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CuadroTexto"/>
          <p:cNvSpPr txBox="1"/>
          <p:nvPr/>
        </p:nvSpPr>
        <p:spPr>
          <a:xfrm>
            <a:off x="179512" y="2483604"/>
            <a:ext cx="580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“Sueldo de los empleados de una empresa de servicios”</a:t>
            </a:r>
            <a:endParaRPr lang="es-AR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20" grpId="0"/>
      <p:bldP spid="21" grpId="0"/>
      <p:bldP spid="22" grpId="0"/>
      <p:bldP spid="23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2643" t="13086" r="10983" b="52953"/>
          <a:stretch>
            <a:fillRect/>
          </a:stretch>
        </p:blipFill>
        <p:spPr bwMode="auto">
          <a:xfrm>
            <a:off x="-10224" y="726192"/>
            <a:ext cx="9144000" cy="2286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68717" y="3212976"/>
            <a:ext cx="89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Cantidad de soldaduras defectuosas en una muestra de tamaño 2, extraída de una población de tamaño 12 con 3 soldaduras defectuosas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8716" y="3861048"/>
            <a:ext cx="454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Hipergeométrica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= 12 ;  M = 3 ; n = 2 )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8716" y="4236328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X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 0 ) = C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3,0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 . C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9,2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 / C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12,2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=   0,545455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3086120" y="4215140"/>
            <a:ext cx="981824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1213976" y="2394600"/>
            <a:ext cx="576000" cy="288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2643" t="45570" r="10983" b="26376"/>
          <a:stretch>
            <a:fillRect/>
          </a:stretch>
        </p:blipFill>
        <p:spPr bwMode="auto">
          <a:xfrm>
            <a:off x="5016" y="764704"/>
            <a:ext cx="9144000" cy="188843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68716" y="340866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Binomial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= 5 ; p = 0,01 )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8716" y="378394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X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 1 ) = f ( 1 ) =   0,0480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2073816" y="3762752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1229216" y="1772848"/>
            <a:ext cx="576000" cy="288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168716" y="3068960"/>
            <a:ext cx="89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Cantidad de soldaduras de bajo riesgo  defectuosas entre 5 soldaduras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2861" t="13086" r="10765" b="51477"/>
          <a:stretch>
            <a:fillRect/>
          </a:stretch>
        </p:blipFill>
        <p:spPr bwMode="auto">
          <a:xfrm>
            <a:off x="-36512" y="752128"/>
            <a:ext cx="9144000" cy="238539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68716" y="3284984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Estatura de los soldadores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8716" y="3645024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 = 176,60 cm ; 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= (5,9 cm)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8716" y="4222829"/>
            <a:ext cx="4708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= P ( 175 &lt; X &lt; 185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) = P ( -0,27</a:t>
            </a:r>
            <a:r>
              <a:rPr lang="es-ES" b="1" dirty="0" smtClean="0">
                <a:solidFill>
                  <a:srgbClr val="0000FF"/>
                </a:solidFill>
              </a:rPr>
              <a:t> &lt; Z &lt; +1,42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) = </a:t>
            </a:r>
          </a:p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= 0,92220 –  0,39358 =  0,52862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7421840" y="4648944"/>
            <a:ext cx="1584000" cy="504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1168256" y="2333672"/>
            <a:ext cx="576000" cy="288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4788024" y="3284984"/>
            <a:ext cx="442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Y : Cantidad de soldadores que miden entre 175 y 185 centímetros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88024" y="3939004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Y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Binomial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= 60 ;  p = ? )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4772784" y="3356992"/>
            <a:ext cx="0" cy="3312368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2427088" y="4820989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788024" y="4293096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Y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Binomial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= 60 ;  p = 0,52862 )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788024" y="4715852"/>
            <a:ext cx="431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E (Y)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n.p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=  60 . 0,52862 =   31,7172 trajes 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/>
      <p:bldP spid="11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2643" t="13086" r="10983" b="8657"/>
          <a:stretch>
            <a:fillRect/>
          </a:stretch>
        </p:blipFill>
        <p:spPr bwMode="auto">
          <a:xfrm>
            <a:off x="5016" y="29384"/>
            <a:ext cx="9144000" cy="526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14563" r="10983" b="57383"/>
          <a:stretch>
            <a:fillRect/>
          </a:stretch>
        </p:blipFill>
        <p:spPr bwMode="auto">
          <a:xfrm>
            <a:off x="0" y="1052736"/>
            <a:ext cx="9144000" cy="19091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12643" t="13086" r="10983" b="71711"/>
          <a:stretch>
            <a:fillRect/>
          </a:stretch>
        </p:blipFill>
        <p:spPr bwMode="auto">
          <a:xfrm>
            <a:off x="5016" y="29384"/>
            <a:ext cx="9144000" cy="102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68716" y="3140968"/>
            <a:ext cx="533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Resistencia a compresión del hormigón sin aditivos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8716" y="3501008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 = ?  ; 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= ?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49032" y="3861048"/>
            <a:ext cx="197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</a:t>
            </a:r>
            <a:r>
              <a:rPr lang="es-ES" b="1" baseline="-25000" dirty="0" smtClean="0">
                <a:solidFill>
                  <a:srgbClr val="0000FF"/>
                </a:solidFill>
              </a:rPr>
              <a:t>20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 28,99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MPa</a:t>
            </a:r>
            <a:endParaRPr lang="es-ES" b="1" dirty="0" smtClean="0">
              <a:solidFill>
                <a:srgbClr val="0000FF"/>
              </a:solidFill>
              <a:sym typeface="Symbol"/>
            </a:endParaRPr>
          </a:p>
          <a:p>
            <a:r>
              <a:rPr lang="es-ES" b="1" dirty="0" smtClean="0">
                <a:solidFill>
                  <a:srgbClr val="0000FF"/>
                </a:solidFill>
              </a:rPr>
              <a:t>P</a:t>
            </a:r>
            <a:r>
              <a:rPr lang="es-ES" b="1" baseline="-25000" dirty="0" smtClean="0">
                <a:solidFill>
                  <a:srgbClr val="0000FF"/>
                </a:solidFill>
              </a:rPr>
              <a:t>96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 32,10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MPa</a:t>
            </a:r>
            <a:endParaRPr lang="es-ES" b="1" dirty="0" smtClean="0">
              <a:solidFill>
                <a:srgbClr val="0000FF"/>
              </a:solidFill>
              <a:sym typeface="Symbol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131840" y="4509120"/>
            <a:ext cx="1368152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</a:rPr>
              <a:t>x = z . 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 +  </a:t>
            </a:r>
            <a:r>
              <a:rPr lang="es-ES" sz="2000" b="1" dirty="0" smtClean="0">
                <a:solidFill>
                  <a:srgbClr val="0000FF"/>
                </a:solidFill>
              </a:rPr>
              <a:t> </a:t>
            </a:r>
            <a:endParaRPr lang="es-AR" sz="2000" b="1" dirty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83568" y="501317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28,99 = - 0,84 .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 + </a:t>
            </a:r>
          </a:p>
          <a:p>
            <a:r>
              <a:rPr lang="es-ES" b="1" dirty="0" smtClean="0">
                <a:solidFill>
                  <a:srgbClr val="0000FF"/>
                </a:solidFill>
              </a:rPr>
              <a:t>32,10 = + 1,75 .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 +  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02392" y="4812392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 smtClean="0">
                <a:solidFill>
                  <a:srgbClr val="0000FF"/>
                </a:solidFill>
                <a:sym typeface="Symbol"/>
              </a:rPr>
              <a:t></a:t>
            </a:r>
            <a:endParaRPr lang="es-AR" sz="5400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223604" y="51479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635896" y="5085184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 = 30 </a:t>
            </a:r>
            <a:r>
              <a:rPr lang="es-ES" sz="2000" b="1" dirty="0" err="1" smtClean="0">
                <a:solidFill>
                  <a:srgbClr val="0000FF"/>
                </a:solidFill>
                <a:sym typeface="Symbol"/>
              </a:rPr>
              <a:t>Mpa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 	 = 1,2 </a:t>
            </a:r>
            <a:r>
              <a:rPr lang="es-ES" sz="2000" b="1" dirty="0" err="1" smtClean="0">
                <a:solidFill>
                  <a:srgbClr val="0000FF"/>
                </a:solidFill>
                <a:sym typeface="Symbol"/>
              </a:rPr>
              <a:t>MPa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es-ES" sz="2000" b="1" dirty="0" smtClean="0">
                <a:solidFill>
                  <a:srgbClr val="0000FF"/>
                </a:solidFill>
              </a:rPr>
              <a:t> </a:t>
            </a:r>
            <a:endParaRPr lang="es-AR" sz="2000" b="1" dirty="0">
              <a:solidFill>
                <a:srgbClr val="0000FF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320656" y="2348912"/>
            <a:ext cx="576000" cy="288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/>
      <p:bldP spid="11" grpId="0"/>
      <p:bldP spid="12" grpId="0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 cstate="print"/>
          <a:srcRect l="13473" t="13086" r="2681" b="64766"/>
          <a:stretch>
            <a:fillRect/>
          </a:stretch>
        </p:blipFill>
        <p:spPr bwMode="auto">
          <a:xfrm>
            <a:off x="9208" y="4205848"/>
            <a:ext cx="9144000" cy="135804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13198" t="11610" r="11738" b="50700"/>
          <a:stretch>
            <a:fillRect/>
          </a:stretch>
        </p:blipFill>
        <p:spPr bwMode="auto">
          <a:xfrm>
            <a:off x="0" y="-1"/>
            <a:ext cx="9144000" cy="256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79512" y="2941940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635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79512" y="322446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</a:t>
            </a:r>
            <a:r>
              <a:rPr lang="es-ES" b="1" baseline="-25000" dirty="0">
                <a:solidFill>
                  <a:srgbClr val="0000FF"/>
                </a:solidFill>
              </a:rPr>
              <a:t>6</a:t>
            </a:r>
            <a:r>
              <a:rPr lang="es-ES" b="1" baseline="-25000" dirty="0" smtClean="0">
                <a:solidFill>
                  <a:srgbClr val="0000FF"/>
                </a:solidFill>
              </a:rPr>
              <a:t>7</a:t>
            </a:r>
            <a:r>
              <a:rPr lang="es-ES" b="1" dirty="0" smtClean="0">
                <a:solidFill>
                  <a:srgbClr val="0000FF"/>
                </a:solidFill>
              </a:rPr>
              <a:t> = $1300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79512" y="351800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 $955,25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88765" y="2934607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máx</a:t>
            </a:r>
            <a:r>
              <a:rPr lang="es-ES" b="1" dirty="0" smtClean="0">
                <a:solidFill>
                  <a:srgbClr val="0000FF"/>
                </a:solidFill>
              </a:rPr>
              <a:t> = $8000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88765" y="32171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R = $7010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588765" y="3510671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P($2240 &lt; X &lt; $2960) = 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285849" y="3217131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mín</a:t>
            </a:r>
            <a:r>
              <a:rPr lang="es-ES" b="1" dirty="0" smtClean="0">
                <a:solidFill>
                  <a:srgbClr val="0000FF"/>
                </a:solidFill>
              </a:rPr>
              <a:t> = </a:t>
            </a:r>
            <a:r>
              <a:rPr lang="es-ES" dirty="0" smtClean="0">
                <a:solidFill>
                  <a:srgbClr val="0000FF"/>
                </a:solidFill>
              </a:rPr>
              <a:t>$8000 - $7010 </a:t>
            </a:r>
            <a:r>
              <a:rPr lang="es-ES" b="1" dirty="0" smtClean="0">
                <a:solidFill>
                  <a:srgbClr val="0000FF"/>
                </a:solidFill>
              </a:rPr>
              <a:t>= $990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779912" y="322263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047115" y="4355812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7926642" y="4571836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390931" y="4971648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1019984" y="4622656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179512" y="2483604"/>
            <a:ext cx="580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“Sueldo de los empleados de una empresa de servicios”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79512" y="571467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CV = s / x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26" name="25 Conector recto"/>
          <p:cNvCxnSpPr/>
          <p:nvPr/>
        </p:nvCxnSpPr>
        <p:spPr>
          <a:xfrm>
            <a:off x="1013144" y="5826452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2051720" y="572396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187624" y="572396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= 0,6239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2483768" y="5708724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=  s / CV =  $955,25 /  0,6239 = $1531,09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0" name="29 Conector recto"/>
          <p:cNvCxnSpPr/>
          <p:nvPr/>
        </p:nvCxnSpPr>
        <p:spPr>
          <a:xfrm>
            <a:off x="2555776" y="5820504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79512" y="621872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CV = s / x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1013144" y="6330508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2051720" y="622802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1187624" y="622802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= 1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2483768" y="6212780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=  s / CV =  $955,25 /  1 = $955,25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8" name="37 Conector recto"/>
          <p:cNvCxnSpPr/>
          <p:nvPr/>
        </p:nvCxnSpPr>
        <p:spPr>
          <a:xfrm>
            <a:off x="2555776" y="632456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7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24" grpId="0"/>
      <p:bldP spid="27" grpId="0"/>
      <p:bldP spid="28" grpId="0"/>
      <p:bldP spid="29" grpId="0"/>
      <p:bldP spid="29" grpId="1"/>
      <p:bldP spid="33" grpId="0"/>
      <p:bldP spid="35" grpId="0"/>
      <p:bldP spid="36" grpId="0"/>
      <p:bldP spid="37" grpId="0"/>
      <p:bldP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Rectángulo"/>
          <p:cNvSpPr/>
          <p:nvPr/>
        </p:nvSpPr>
        <p:spPr>
          <a:xfrm>
            <a:off x="4716016" y="2375168"/>
            <a:ext cx="4355976" cy="2421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13473" t="38188" r="11813" b="39664"/>
          <a:stretch>
            <a:fillRect/>
          </a:stretch>
        </p:blipFill>
        <p:spPr bwMode="auto">
          <a:xfrm>
            <a:off x="0" y="620688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179512" y="242088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495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79512" y="277498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$1593,08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28117" y="2447176"/>
            <a:ext cx="3864363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0000FF"/>
                </a:solidFill>
              </a:rPr>
              <a:t>Teorema de </a:t>
            </a:r>
            <a:r>
              <a:rPr lang="es-ES" b="1" dirty="0" err="1" smtClean="0">
                <a:solidFill>
                  <a:srgbClr val="0000FF"/>
                </a:solidFill>
              </a:rPr>
              <a:t>Chebyshev</a:t>
            </a:r>
            <a:endParaRPr lang="es-ES" b="1" dirty="0" smtClean="0">
              <a:solidFill>
                <a:srgbClr val="0000FF"/>
              </a:solidFill>
            </a:endParaRPr>
          </a:p>
          <a:p>
            <a:pPr algn="ctr"/>
            <a:r>
              <a:rPr lang="es-ES" b="1" dirty="0" smtClean="0">
                <a:solidFill>
                  <a:srgbClr val="0000FF"/>
                </a:solidFill>
              </a:rPr>
              <a:t>P(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 - k</a:t>
            </a:r>
            <a:r>
              <a:rPr lang="es-ES" b="1" dirty="0" smtClean="0">
                <a:solidFill>
                  <a:srgbClr val="0000FF"/>
                </a:solidFill>
              </a:rPr>
              <a:t>  &lt;  X  &lt;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 + k </a:t>
            </a:r>
            <a:r>
              <a:rPr lang="es-ES" b="1" dirty="0" smtClean="0">
                <a:solidFill>
                  <a:srgbClr val="0000FF"/>
                </a:solidFill>
              </a:rPr>
              <a:t>)  &gt;  1 - 1/k</a:t>
            </a:r>
            <a:r>
              <a:rPr lang="es-ES" b="1" baseline="30000" dirty="0" smtClean="0">
                <a:solidFill>
                  <a:srgbClr val="0000FF"/>
                </a:solidFill>
              </a:rPr>
              <a:t>2</a:t>
            </a:r>
            <a:endParaRPr lang="es-AR" b="1" baseline="30000" dirty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79512" y="2060848"/>
            <a:ext cx="580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“Sueldo de los empleados de una empresa de servicios”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66219" y="243018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140 empleadas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>
            <a:off x="266760" y="287152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580188" y="277498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$1312,14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2667436" y="287152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79512" y="314096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s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$1029,62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567214" y="313502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s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$576,61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79512" y="350100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$1100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580188" y="350100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$1100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69878" y="34400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0000FF"/>
                </a:solidFill>
              </a:rPr>
              <a:t>~</a:t>
            </a:r>
            <a:endParaRPr lang="es-AR" sz="2000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2564612" y="34400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0000FF"/>
                </a:solidFill>
              </a:rPr>
              <a:t>~</a:t>
            </a:r>
            <a:endParaRPr lang="es-AR" sz="2000" b="1" dirty="0">
              <a:solidFill>
                <a:srgbClr val="0000FF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179512" y="386699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Q</a:t>
            </a:r>
            <a:r>
              <a:rPr lang="es-ES" b="1" baseline="-6000" dirty="0" smtClean="0">
                <a:solidFill>
                  <a:srgbClr val="0000FF"/>
                </a:solidFill>
              </a:rPr>
              <a:t>3</a:t>
            </a:r>
            <a:r>
              <a:rPr lang="es-ES" b="1" baseline="-25000" dirty="0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$1700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2567214" y="386104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Q</a:t>
            </a:r>
            <a:r>
              <a:rPr lang="es-ES" b="1" baseline="-6000" dirty="0" smtClean="0">
                <a:solidFill>
                  <a:srgbClr val="0000FF"/>
                </a:solidFill>
              </a:rPr>
              <a:t>3</a:t>
            </a:r>
            <a:r>
              <a:rPr lang="es-ES" b="1" baseline="-25000" dirty="0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$1300</a:t>
            </a:r>
            <a:endParaRPr lang="es-AR" b="1" dirty="0">
              <a:solidFill>
                <a:srgbClr val="0000FF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/>
          <a:srcRect l="13255" t="14922" r="2070" b="54071"/>
          <a:stretch>
            <a:fillRect/>
          </a:stretch>
        </p:blipFill>
        <p:spPr bwMode="auto">
          <a:xfrm>
            <a:off x="-10224" y="4854588"/>
            <a:ext cx="9144000" cy="18825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4" name="33 Rectángulo"/>
          <p:cNvSpPr/>
          <p:nvPr/>
        </p:nvSpPr>
        <p:spPr>
          <a:xfrm>
            <a:off x="5231120" y="3068960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FF"/>
                </a:solidFill>
              </a:rPr>
              <a:t>P (</a:t>
            </a:r>
            <a:r>
              <a:rPr lang="es-ES" dirty="0" smtClean="0">
                <a:solidFill>
                  <a:srgbClr val="0000FF"/>
                </a:solidFill>
                <a:sym typeface="Symbol"/>
              </a:rPr>
              <a:t>$48,65 </a:t>
            </a:r>
            <a:r>
              <a:rPr lang="es-ES" dirty="0" smtClean="0">
                <a:solidFill>
                  <a:srgbClr val="0000FF"/>
                </a:solidFill>
              </a:rPr>
              <a:t>&lt; X &lt; </a:t>
            </a:r>
            <a:r>
              <a:rPr lang="es-ES" dirty="0" smtClean="0">
                <a:solidFill>
                  <a:srgbClr val="0000FF"/>
                </a:solidFill>
                <a:sym typeface="Symbol"/>
              </a:rPr>
              <a:t>$3137,51</a:t>
            </a:r>
            <a:r>
              <a:rPr lang="es-ES" dirty="0" smtClean="0">
                <a:solidFill>
                  <a:srgbClr val="0000FF"/>
                </a:solidFill>
              </a:rPr>
              <a:t>) &gt; 1 - 1/k</a:t>
            </a:r>
            <a:r>
              <a:rPr lang="es-ES" baseline="30000" dirty="0" smtClean="0">
                <a:solidFill>
                  <a:srgbClr val="0000FF"/>
                </a:solidFill>
              </a:rPr>
              <a:t>2</a:t>
            </a:r>
            <a:endParaRPr lang="es-AR" baseline="30000" dirty="0">
              <a:solidFill>
                <a:srgbClr val="0000FF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4925629" y="3388350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FF"/>
                </a:solidFill>
              </a:rPr>
              <a:t>$1593,08 – k.$1029,62 = $48,65 </a:t>
            </a:r>
            <a:endParaRPr lang="es-AR" baseline="30000" dirty="0">
              <a:solidFill>
                <a:srgbClr val="0000FF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4923656" y="3586470"/>
            <a:ext cx="341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FF"/>
                </a:solidFill>
              </a:rPr>
              <a:t>$1593,08 + k.$1029,62 = $3137,51</a:t>
            </a:r>
            <a:endParaRPr lang="es-AR" baseline="30000" dirty="0">
              <a:solidFill>
                <a:srgbClr val="0000FF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4700776" y="326886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rgbClr val="0000FF"/>
                </a:solidFill>
                <a:sym typeface="Symbol"/>
              </a:rPr>
              <a:t></a:t>
            </a:r>
            <a:endParaRPr lang="es-AR" sz="4000" dirty="0">
              <a:solidFill>
                <a:srgbClr val="0000FF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8286016" y="3489082"/>
            <a:ext cx="7200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00FF"/>
                </a:solidFill>
              </a:rPr>
              <a:t>k = 1,5</a:t>
            </a:r>
            <a:endParaRPr lang="es-AR" sz="1400" b="1" baseline="30000" dirty="0">
              <a:solidFill>
                <a:srgbClr val="0000FF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5030336" y="4005064"/>
            <a:ext cx="375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FF"/>
                </a:solidFill>
              </a:rPr>
              <a:t>P(</a:t>
            </a:r>
            <a:r>
              <a:rPr lang="es-ES" dirty="0" smtClean="0">
                <a:solidFill>
                  <a:srgbClr val="0000FF"/>
                </a:solidFill>
                <a:sym typeface="Symbol"/>
              </a:rPr>
              <a:t>$48,65 </a:t>
            </a:r>
            <a:r>
              <a:rPr lang="es-ES" dirty="0" smtClean="0">
                <a:solidFill>
                  <a:srgbClr val="0000FF"/>
                </a:solidFill>
              </a:rPr>
              <a:t>&lt; X &lt; </a:t>
            </a:r>
            <a:r>
              <a:rPr lang="es-ES" dirty="0" smtClean="0">
                <a:solidFill>
                  <a:srgbClr val="0000FF"/>
                </a:solidFill>
                <a:sym typeface="Symbol"/>
              </a:rPr>
              <a:t>$3137,51</a:t>
            </a:r>
            <a:r>
              <a:rPr lang="es-ES" dirty="0" smtClean="0">
                <a:solidFill>
                  <a:srgbClr val="0000FF"/>
                </a:solidFill>
              </a:rPr>
              <a:t>) &gt; 1 - 1/(1,5)</a:t>
            </a:r>
            <a:r>
              <a:rPr lang="es-ES" baseline="30000" dirty="0" smtClean="0">
                <a:solidFill>
                  <a:srgbClr val="0000FF"/>
                </a:solidFill>
              </a:rPr>
              <a:t>2</a:t>
            </a:r>
            <a:endParaRPr lang="es-AR" baseline="30000" dirty="0">
              <a:solidFill>
                <a:srgbClr val="0000FF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5034528" y="4329524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$48,65 </a:t>
            </a:r>
            <a:r>
              <a:rPr lang="es-ES" b="1" dirty="0" smtClean="0">
                <a:solidFill>
                  <a:srgbClr val="0000FF"/>
                </a:solidFill>
              </a:rPr>
              <a:t>&lt; X &lt;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$3137,51</a:t>
            </a:r>
            <a:r>
              <a:rPr lang="es-ES" b="1" dirty="0" smtClean="0">
                <a:solidFill>
                  <a:srgbClr val="0000FF"/>
                </a:solidFill>
              </a:rPr>
              <a:t>) &gt; 0,5556</a:t>
            </a:r>
            <a:endParaRPr lang="es-AR" b="1" baseline="30000" dirty="0">
              <a:solidFill>
                <a:srgbClr val="0000FF"/>
              </a:solidFill>
            </a:endParaRPr>
          </a:p>
        </p:txBody>
      </p:sp>
      <p:sp>
        <p:nvSpPr>
          <p:cNvPr id="41" name="40 Elipse"/>
          <p:cNvSpPr/>
          <p:nvPr/>
        </p:nvSpPr>
        <p:spPr>
          <a:xfrm>
            <a:off x="989504" y="6161112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" grpId="0"/>
      <p:bldP spid="11" grpId="0"/>
      <p:bldP spid="14" grpId="0" animBg="1"/>
      <p:bldP spid="17" grpId="0"/>
      <p:bldP spid="18" grpId="0"/>
      <p:bldP spid="20" grpId="0"/>
      <p:bldP spid="22" grpId="0"/>
      <p:bldP spid="23" grpId="0"/>
      <p:bldP spid="24" grpId="0"/>
      <p:bldP spid="24" grpId="1"/>
      <p:bldP spid="26" grpId="0"/>
      <p:bldP spid="26" grpId="1"/>
      <p:bldP spid="28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8" grpId="0" animBg="1"/>
      <p:bldP spid="39" grpId="0"/>
      <p:bldP spid="40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45570" r="11813" b="41141"/>
          <a:stretch>
            <a:fillRect/>
          </a:stretch>
        </p:blipFill>
        <p:spPr bwMode="auto">
          <a:xfrm>
            <a:off x="0" y="620688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3863" y="129504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495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863" y="1673672"/>
            <a:ext cx="451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 : “Que el empleado/a gane más de $1500”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50570" y="130434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140 empleadas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7024" y="196430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H : “Que el empleado sea hombre”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7358" y="2252340"/>
            <a:ext cx="339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M : “Que el empleado sea mujer”</a:t>
            </a:r>
            <a:endParaRPr lang="es-AR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13473" t="26375" r="11813" b="52953"/>
          <a:stretch>
            <a:fillRect/>
          </a:stretch>
        </p:blipFill>
        <p:spPr bwMode="auto">
          <a:xfrm>
            <a:off x="-21272" y="2996952"/>
            <a:ext cx="9144000" cy="129614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4918110" y="1829584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H</a:t>
            </a:r>
            <a:r>
              <a:rPr lang="es-ES" b="1" dirty="0" smtClean="0">
                <a:solidFill>
                  <a:srgbClr val="0000FF"/>
                </a:solidFill>
              </a:rPr>
              <a:t>) = 198/495 = 0,40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923810" y="2123564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M</a:t>
            </a:r>
            <a:r>
              <a:rPr lang="es-ES" b="1" dirty="0" smtClean="0">
                <a:solidFill>
                  <a:srgbClr val="0000FF"/>
                </a:solidFill>
              </a:rPr>
              <a:t>) = 25/140 = 0,1786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928002" y="126876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P(H) = 495/635 = 0,7795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933702" y="1562740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P(M) = 140/635 = 0,2205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0520" y="4365104"/>
            <a:ext cx="707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Cantidad de hombres que ganan más de $1500 entre cuatro hombres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5504" y="4664184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Binomial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= 4 ; p = 0,4 )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5280" y="4971648"/>
            <a:ext cx="83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X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 1 ) = 1 – P ( X &lt; 1 ) = 1 – F ( 0 ) = 1 – f ( 0 ) =  1 – 0,1296 =   0,8704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1126664" y="3815328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Elipse"/>
          <p:cNvSpPr/>
          <p:nvPr/>
        </p:nvSpPr>
        <p:spPr>
          <a:xfrm>
            <a:off x="6378232" y="4956408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CuadroTexto"/>
          <p:cNvSpPr txBox="1"/>
          <p:nvPr/>
        </p:nvSpPr>
        <p:spPr>
          <a:xfrm>
            <a:off x="4916800" y="2405648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H</a:t>
            </a:r>
            <a:r>
              <a:rPr lang="es-ES" b="1" dirty="0" smtClean="0">
                <a:solidFill>
                  <a:srgbClr val="0000FF"/>
                </a:solidFill>
              </a:rPr>
              <a:t>) = 198/635 = 0,3118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922500" y="2699628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M</a:t>
            </a:r>
            <a:r>
              <a:rPr lang="es-ES" b="1" dirty="0" smtClean="0">
                <a:solidFill>
                  <a:srgbClr val="0000FF"/>
                </a:solidFill>
              </a:rPr>
              <a:t>) = 25/635 = 0,0394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75280" y="5396076"/>
            <a:ext cx="842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Y : Cantidad de hombres que ganan más de $1500 entre cuatro elegidos de una población de 495 hombres con 198 que ganan más de $1500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70264" y="5992232"/>
            <a:ext cx="490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Y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Hipergeométrica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= 495;  M = 198 ; n = 4 )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Elipse"/>
          <p:cNvSpPr/>
          <p:nvPr/>
        </p:nvSpPr>
        <p:spPr>
          <a:xfrm>
            <a:off x="7621800" y="6289888"/>
            <a:ext cx="83863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CuadroTexto"/>
          <p:cNvSpPr txBox="1"/>
          <p:nvPr/>
        </p:nvSpPr>
        <p:spPr>
          <a:xfrm>
            <a:off x="375280" y="6322888"/>
            <a:ext cx="851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Y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 1 ) = 1 – P ( Y &lt; 1 ) = 1 – F ( 0 ) = 1 – f ( 0 ) =  1 – C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198,0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 . C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297,4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 / C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495,4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=   0,8714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4" grpId="0"/>
      <p:bldP spid="27" grpId="0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 l="12643" t="47047" r="11813" b="32281"/>
          <a:stretch>
            <a:fillRect/>
          </a:stretch>
        </p:blipFill>
        <p:spPr bwMode="auto">
          <a:xfrm>
            <a:off x="-21272" y="3573016"/>
            <a:ext cx="9144000" cy="140676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3473" t="45570" r="11813" b="41141"/>
          <a:stretch>
            <a:fillRect/>
          </a:stretch>
        </p:blipFill>
        <p:spPr bwMode="auto">
          <a:xfrm>
            <a:off x="0" y="7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3863" y="152631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495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863" y="1904936"/>
            <a:ext cx="451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 : “Que el empleado/a gane más de $1500”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50570" y="153560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140 empleadas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7024" y="2195572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H : “Que el empleado sea hombre”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7358" y="2483604"/>
            <a:ext cx="339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M : “Que el empleado sea mujer”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928002" y="1484784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P(H) = 495/635 = 0,7795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933702" y="1778764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P(M) = 140/635 = 0,2205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0956" y="536101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     / M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)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1218104" y="4397009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Elipse"/>
          <p:cNvSpPr/>
          <p:nvPr/>
        </p:nvSpPr>
        <p:spPr>
          <a:xfrm>
            <a:off x="7517763" y="5339825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436406" y="535758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554134" y="5414353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3838499" y="5370305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00FF"/>
                </a:solidFill>
                <a:sym typeface="Symbol"/>
              </a:rPr>
              <a:t>(115 / 635)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/</a:t>
            </a:r>
            <a:r>
              <a:rPr lang="es-ES" dirty="0" smtClean="0">
                <a:solidFill>
                  <a:srgbClr val="0000FF"/>
                </a:solidFill>
                <a:sym typeface="Symbol"/>
              </a:rPr>
              <a:t> (140 / 635)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 115 / 140 =  0,8214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259632" y="5372061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=  P (     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  M )  /  P ( M ) = 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1822275" y="536863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1940003" y="5425401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4918110" y="204560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H</a:t>
            </a:r>
            <a:r>
              <a:rPr lang="es-ES" b="1" dirty="0" smtClean="0">
                <a:solidFill>
                  <a:srgbClr val="0000FF"/>
                </a:solidFill>
              </a:rPr>
              <a:t>) = 198/495 = 0,40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923810" y="2339588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M</a:t>
            </a:r>
            <a:r>
              <a:rPr lang="es-ES" b="1" dirty="0" smtClean="0">
                <a:solidFill>
                  <a:srgbClr val="0000FF"/>
                </a:solidFill>
              </a:rPr>
              <a:t>) = 25/140 = 0,1786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916800" y="2632720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H</a:t>
            </a:r>
            <a:r>
              <a:rPr lang="es-ES" b="1" dirty="0" smtClean="0">
                <a:solidFill>
                  <a:srgbClr val="0000FF"/>
                </a:solidFill>
              </a:rPr>
              <a:t>) = 198/635 = 0,3118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922500" y="292670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M</a:t>
            </a:r>
            <a:r>
              <a:rPr lang="es-ES" b="1" dirty="0" smtClean="0">
                <a:solidFill>
                  <a:srgbClr val="0000FF"/>
                </a:solidFill>
              </a:rPr>
              <a:t>) = 25/635 = 0,0394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2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 l="12643" t="13086" r="11813" b="64766"/>
          <a:stretch>
            <a:fillRect/>
          </a:stretch>
        </p:blipFill>
        <p:spPr bwMode="auto">
          <a:xfrm>
            <a:off x="-6032" y="3459480"/>
            <a:ext cx="9144000" cy="150725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3473" t="45570" r="11813" b="41141"/>
          <a:stretch>
            <a:fillRect/>
          </a:stretch>
        </p:blipFill>
        <p:spPr bwMode="auto">
          <a:xfrm>
            <a:off x="0" y="7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3863" y="152631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495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863" y="1904936"/>
            <a:ext cx="451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 : “Que el empleado/a gane más de $1500”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50570" y="153560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140 empleadas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7024" y="2195572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H : “Que el empleado sea hombre”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7358" y="2483604"/>
            <a:ext cx="339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M : “Que el empleado sea mujer”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918110" y="206084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H</a:t>
            </a:r>
            <a:r>
              <a:rPr lang="es-ES" b="1" dirty="0" smtClean="0">
                <a:solidFill>
                  <a:srgbClr val="0000FF"/>
                </a:solidFill>
              </a:rPr>
              <a:t>) = 198/495 = 0,40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923810" y="2354828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M</a:t>
            </a:r>
            <a:r>
              <a:rPr lang="es-ES" b="1" dirty="0" smtClean="0">
                <a:solidFill>
                  <a:srgbClr val="0000FF"/>
                </a:solidFill>
              </a:rPr>
              <a:t>) = 25/140 = 0,1786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928002" y="1500024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P(H) = 495/635 = 0,7795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933702" y="1794004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P(M) = 140/635 = 0,2205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0956" y="517838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a)   P (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s-ES" b="1" smtClean="0">
                <a:solidFill>
                  <a:srgbClr val="0000FF"/>
                </a:solidFill>
              </a:rPr>
              <a:t> </a:t>
            </a:r>
            <a:r>
              <a:rPr lang="es-ES" b="1" smtClean="0">
                <a:solidFill>
                  <a:srgbClr val="0000FF"/>
                </a:solidFill>
              </a:rPr>
              <a:t>H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)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1263824" y="4653136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Elipse"/>
          <p:cNvSpPr/>
          <p:nvPr/>
        </p:nvSpPr>
        <p:spPr>
          <a:xfrm>
            <a:off x="3022496" y="5157192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CuadroTexto"/>
          <p:cNvSpPr txBox="1"/>
          <p:nvPr/>
        </p:nvSpPr>
        <p:spPr>
          <a:xfrm>
            <a:off x="1619672" y="5187672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=  198 / 635 =  0,3118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916800" y="265215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H</a:t>
            </a:r>
            <a:r>
              <a:rPr lang="es-ES" b="1" dirty="0" smtClean="0">
                <a:solidFill>
                  <a:srgbClr val="0000FF"/>
                </a:solidFill>
              </a:rPr>
              <a:t>) = 198/635 = 0,3118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922500" y="2946132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M</a:t>
            </a:r>
            <a:r>
              <a:rPr lang="es-ES" b="1" dirty="0" smtClean="0">
                <a:solidFill>
                  <a:srgbClr val="0000FF"/>
                </a:solidFill>
              </a:rPr>
              <a:t>) = 25/635 = 0,0394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3142888" y="5661248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CuadroTexto"/>
          <p:cNvSpPr txBox="1"/>
          <p:nvPr/>
        </p:nvSpPr>
        <p:spPr>
          <a:xfrm>
            <a:off x="1746602" y="5691728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=  115 / 635 =  0,1811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133792" y="569348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b)   P (     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  M )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812344" y="57052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8" name="37 Conector recto"/>
          <p:cNvCxnSpPr/>
          <p:nvPr/>
        </p:nvCxnSpPr>
        <p:spPr>
          <a:xfrm>
            <a:off x="914832" y="5762064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Elipse"/>
          <p:cNvSpPr/>
          <p:nvPr/>
        </p:nvSpPr>
        <p:spPr>
          <a:xfrm>
            <a:off x="2586256" y="6165304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CuadroTexto"/>
          <p:cNvSpPr txBox="1"/>
          <p:nvPr/>
        </p:nvSpPr>
        <p:spPr>
          <a:xfrm>
            <a:off x="133792" y="619754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c)   P (     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)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12344" y="62093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43" name="42 Conector recto"/>
          <p:cNvCxnSpPr/>
          <p:nvPr/>
        </p:nvCxnSpPr>
        <p:spPr>
          <a:xfrm>
            <a:off x="930072" y="626612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1187624" y="619578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=  412 / 635 =  0,6488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4" grpId="0"/>
      <p:bldP spid="32" grpId="0" animBg="1"/>
      <p:bldP spid="35" grpId="0"/>
      <p:bldP spid="36" grpId="0"/>
      <p:bldP spid="37" grpId="0"/>
      <p:bldP spid="39" grpId="0" animBg="1"/>
      <p:bldP spid="41" grpId="0"/>
      <p:bldP spid="42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 l="11813" t="35235" r="10153" b="41140"/>
          <a:stretch>
            <a:fillRect/>
          </a:stretch>
        </p:blipFill>
        <p:spPr bwMode="auto">
          <a:xfrm>
            <a:off x="0" y="3356992"/>
            <a:ext cx="9144000" cy="15564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3473" t="45570" r="11813" b="41141"/>
          <a:stretch>
            <a:fillRect/>
          </a:stretch>
        </p:blipFill>
        <p:spPr bwMode="auto">
          <a:xfrm>
            <a:off x="0" y="7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3863" y="152631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495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863" y="1904936"/>
            <a:ext cx="451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 : “Que el empleado/a gane más de $1500”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50570" y="153560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140 empleadas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7024" y="2195572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H : “Que el empleado sea hombre”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7358" y="2483604"/>
            <a:ext cx="339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M : “Que el empleado sea mujer”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918110" y="206084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H</a:t>
            </a:r>
            <a:r>
              <a:rPr lang="es-ES" b="1" dirty="0" smtClean="0">
                <a:solidFill>
                  <a:srgbClr val="0000FF"/>
                </a:solidFill>
              </a:rPr>
              <a:t>) = 198/495 = 0,40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923810" y="2354828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M</a:t>
            </a:r>
            <a:r>
              <a:rPr lang="es-ES" b="1" dirty="0" smtClean="0">
                <a:solidFill>
                  <a:srgbClr val="0000FF"/>
                </a:solidFill>
              </a:rPr>
              <a:t>) = 25/140 = 0,1786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928002" y="1500024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P(H) = 495/635 = 0,7795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933702" y="1794004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P(M) = 140/635 = 0,2205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916800" y="265215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H</a:t>
            </a:r>
            <a:r>
              <a:rPr lang="es-ES" b="1" dirty="0" smtClean="0">
                <a:solidFill>
                  <a:srgbClr val="0000FF"/>
                </a:solidFill>
              </a:rPr>
              <a:t>) = 198/635 = 0,3118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922500" y="2946132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M</a:t>
            </a:r>
            <a:r>
              <a:rPr lang="es-ES" b="1" dirty="0" smtClean="0">
                <a:solidFill>
                  <a:srgbClr val="0000FF"/>
                </a:solidFill>
              </a:rPr>
              <a:t>) = 25/635 = 0,0394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5976" y="5049604"/>
            <a:ext cx="90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Cantidad de personas que hay que seleccionar hasta encontrar a una que reciba un sueldo de más de $1500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65976" y="5589240"/>
            <a:ext cx="739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¿ 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Geométrica ( p = 223/635 = 0,3512 )? ¿Son eventos independientes?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3067" y="5980812"/>
            <a:ext cx="657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G’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 </a:t>
            </a:r>
            <a:r>
              <a:rPr lang="es-ES" b="1" dirty="0" smtClean="0">
                <a:solidFill>
                  <a:srgbClr val="0000FF"/>
                </a:solidFill>
              </a:rPr>
              <a:t>G’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 </a:t>
            </a:r>
            <a:r>
              <a:rPr lang="es-ES" b="1" dirty="0" smtClean="0">
                <a:solidFill>
                  <a:srgbClr val="0000FF"/>
                </a:solidFill>
              </a:rPr>
              <a:t>G</a:t>
            </a:r>
            <a:r>
              <a:rPr lang="es-ES" b="1" baseline="-25000" dirty="0" smtClean="0">
                <a:solidFill>
                  <a:srgbClr val="0000FF"/>
                </a:solidFill>
              </a:rPr>
              <a:t>3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) = P ( </a:t>
            </a:r>
            <a:r>
              <a:rPr lang="es-ES" b="1" dirty="0" smtClean="0">
                <a:solidFill>
                  <a:srgbClr val="0000FF"/>
                </a:solidFill>
              </a:rPr>
              <a:t>G’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 . P ( </a:t>
            </a:r>
            <a:r>
              <a:rPr lang="es-ES" b="1" dirty="0" smtClean="0">
                <a:solidFill>
                  <a:srgbClr val="0000FF"/>
                </a:solidFill>
              </a:rPr>
              <a:t>G’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/ </a:t>
            </a:r>
            <a:r>
              <a:rPr lang="es-ES" b="1" dirty="0" smtClean="0">
                <a:solidFill>
                  <a:srgbClr val="0000FF"/>
                </a:solidFill>
              </a:rPr>
              <a:t>G’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 . P (</a:t>
            </a:r>
            <a:r>
              <a:rPr lang="es-ES" b="1" dirty="0" smtClean="0">
                <a:solidFill>
                  <a:srgbClr val="0000FF"/>
                </a:solidFill>
              </a:rPr>
              <a:t>G</a:t>
            </a:r>
            <a:r>
              <a:rPr lang="es-ES" b="1" baseline="-25000" dirty="0" smtClean="0">
                <a:solidFill>
                  <a:srgbClr val="0000FF"/>
                </a:solidFill>
              </a:rPr>
              <a:t>3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/ </a:t>
            </a:r>
            <a:r>
              <a:rPr lang="es-ES" b="1" dirty="0" smtClean="0">
                <a:solidFill>
                  <a:srgbClr val="0000FF"/>
                </a:solidFill>
              </a:rPr>
              <a:t>G’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 </a:t>
            </a:r>
            <a:r>
              <a:rPr lang="es-ES" b="1" dirty="0" smtClean="0">
                <a:solidFill>
                  <a:srgbClr val="0000FF"/>
                </a:solidFill>
              </a:rPr>
              <a:t>G’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 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5298947" y="6309320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Elipse"/>
          <p:cNvSpPr/>
          <p:nvPr/>
        </p:nvSpPr>
        <p:spPr>
          <a:xfrm>
            <a:off x="1290112" y="4103360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CuadroTexto"/>
          <p:cNvSpPr txBox="1"/>
          <p:nvPr/>
        </p:nvSpPr>
        <p:spPr>
          <a:xfrm>
            <a:off x="1902997" y="6340852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=  412/635 .  411/634 .  223/633  =   0,1482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0" grpId="0"/>
      <p:bldP spid="45" grpId="0" animBg="1"/>
      <p:bldP spid="46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 l="11813" t="57383" r="10983" b="17516"/>
          <a:stretch>
            <a:fillRect/>
          </a:stretch>
        </p:blipFill>
        <p:spPr bwMode="auto">
          <a:xfrm>
            <a:off x="-6032" y="3356992"/>
            <a:ext cx="9144000" cy="167148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3473" t="45570" r="11813" b="41141"/>
          <a:stretch>
            <a:fillRect/>
          </a:stretch>
        </p:blipFill>
        <p:spPr bwMode="auto">
          <a:xfrm>
            <a:off x="0" y="7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3863" y="152631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495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863" y="1904936"/>
            <a:ext cx="451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 : “Que el empleado/a gane más de $1500”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50570" y="153560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140 empleadas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7024" y="2195572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H : “Que el empleado sea hombre”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7358" y="2483604"/>
            <a:ext cx="339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M : “Que el empleado sea mujer”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918110" y="206084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H</a:t>
            </a:r>
            <a:r>
              <a:rPr lang="es-ES" b="1" dirty="0" smtClean="0">
                <a:solidFill>
                  <a:srgbClr val="0000FF"/>
                </a:solidFill>
              </a:rPr>
              <a:t>) = 198/495 = 0,40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923810" y="2354828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M</a:t>
            </a:r>
            <a:r>
              <a:rPr lang="es-ES" b="1" dirty="0" smtClean="0">
                <a:solidFill>
                  <a:srgbClr val="0000FF"/>
                </a:solidFill>
              </a:rPr>
              <a:t>) = 25/140 = 0,1786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928002" y="1500024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P(H) = 495/635 = 0,7795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933702" y="1794004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P(M) = 140/635 = 0,2205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916800" y="265215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H</a:t>
            </a:r>
            <a:r>
              <a:rPr lang="es-ES" b="1" dirty="0" smtClean="0">
                <a:solidFill>
                  <a:srgbClr val="0000FF"/>
                </a:solidFill>
              </a:rPr>
              <a:t>) = 198/635 = 0,3118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922500" y="2946132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M</a:t>
            </a:r>
            <a:r>
              <a:rPr lang="es-ES" b="1" dirty="0" smtClean="0">
                <a:solidFill>
                  <a:srgbClr val="0000FF"/>
                </a:solidFill>
              </a:rPr>
              <a:t>) = 25/635 = 0,0394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5976" y="5049604"/>
            <a:ext cx="907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Cantidad de personas que reciben un salario mayor a $3500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6" name="45 Elipse"/>
          <p:cNvSpPr/>
          <p:nvPr/>
        </p:nvSpPr>
        <p:spPr>
          <a:xfrm>
            <a:off x="1320592" y="4596368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1813" t="13086" r="10983" b="66368"/>
          <a:stretch>
            <a:fillRect/>
          </a:stretch>
        </p:blipFill>
        <p:spPr bwMode="auto">
          <a:xfrm>
            <a:off x="-6032" y="703744"/>
            <a:ext cx="91440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251520" y="2060848"/>
            <a:ext cx="907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T : Tiempo que demandan las uniones Tipo A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51520" y="2411596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T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Exponencial(  = 1/ = 1/ = 1/18 )</a:t>
            </a:r>
            <a:endParaRPr lang="es-AR" b="1" dirty="0">
              <a:solidFill>
                <a:srgbClr val="0000FF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11813" t="33758" r="10983" b="42617"/>
          <a:stretch>
            <a:fillRect/>
          </a:stretch>
        </p:blipFill>
        <p:spPr bwMode="auto">
          <a:xfrm>
            <a:off x="9208" y="2924944"/>
            <a:ext cx="9144000" cy="157316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240724" y="4818340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T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&lt; 14 ) = F (14 ) = 1 – e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-(1/18).14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= 1 – 0,4594 = 0,5406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4753352" y="4781912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342688" y="3878952"/>
            <a:ext cx="576000" cy="288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1316</Words>
  <Application>Microsoft Office PowerPoint</Application>
  <PresentationFormat>Presentación en pantalla (4:3)</PresentationFormat>
  <Paragraphs>163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Mónica Guitart</dc:creator>
  <cp:lastModifiedBy>Mónica Guitart</cp:lastModifiedBy>
  <cp:revision>104</cp:revision>
  <dcterms:created xsi:type="dcterms:W3CDTF">2013-09-28T19:19:09Z</dcterms:created>
  <dcterms:modified xsi:type="dcterms:W3CDTF">2014-10-02T20:17:58Z</dcterms:modified>
</cp:coreProperties>
</file>