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2"/>
  </p:sldMasterIdLst>
  <p:notesMasterIdLst>
    <p:notesMasterId r:id="rId20"/>
  </p:notesMasterIdLst>
  <p:handoutMasterIdLst>
    <p:handoutMasterId r:id="rId21"/>
  </p:handoutMasterIdLst>
  <p:sldIdLst>
    <p:sldId id="256" r:id="rId3"/>
    <p:sldId id="267" r:id="rId4"/>
    <p:sldId id="280" r:id="rId5"/>
    <p:sldId id="284" r:id="rId6"/>
    <p:sldId id="268" r:id="rId7"/>
    <p:sldId id="269" r:id="rId8"/>
    <p:sldId id="276" r:id="rId9"/>
    <p:sldId id="257" r:id="rId10"/>
    <p:sldId id="258" r:id="rId11"/>
    <p:sldId id="259" r:id="rId12"/>
    <p:sldId id="260" r:id="rId13"/>
    <p:sldId id="278" r:id="rId14"/>
    <p:sldId id="279" r:id="rId15"/>
    <p:sldId id="266" r:id="rId16"/>
    <p:sldId id="281" r:id="rId17"/>
    <p:sldId id="283" r:id="rId18"/>
    <p:sldId id="28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Arial"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Arial"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Arial"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CC"/>
    <a:srgbClr val="FF3399"/>
    <a:srgbClr val="0000FF"/>
    <a:srgbClr val="99FF33"/>
    <a:srgbClr val="5F5F5F"/>
    <a:srgbClr val="CC00CC"/>
    <a:srgbClr val="3399FF"/>
    <a:srgbClr val="00FFFF"/>
    <a:srgbClr val="FF0066"/>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700" autoAdjust="0"/>
  </p:normalViewPr>
  <p:slideViewPr>
    <p:cSldViewPr>
      <p:cViewPr>
        <p:scale>
          <a:sx n="10" d="100"/>
          <a:sy n="10" d="100"/>
        </p:scale>
        <p:origin x="-2094" y="-9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5C5F0EA9-B8E9-401A-BDFF-961FA656549A}" type="slidenum">
              <a:rPr lang="en-US"/>
              <a:pPr/>
              <a:t>‹Nº›</a:t>
            </a:fld>
            <a:endParaRPr lang="en-US"/>
          </a:p>
        </p:txBody>
      </p:sp>
    </p:spTree>
    <p:extLst>
      <p:ext uri="{BB962C8B-B14F-4D97-AF65-F5344CB8AC3E}">
        <p14:creationId xmlns="" xmlns:p14="http://schemas.microsoft.com/office/powerpoint/2010/main" val="4242903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0834A89B-2A93-4E81-AAF8-87CBA795AACD}" type="slidenum">
              <a:rPr lang="en-US"/>
              <a:pPr/>
              <a:t>‹Nº›</a:t>
            </a:fld>
            <a:endParaRPr lang="en-US"/>
          </a:p>
        </p:txBody>
      </p:sp>
    </p:spTree>
    <p:extLst>
      <p:ext uri="{BB962C8B-B14F-4D97-AF65-F5344CB8AC3E}">
        <p14:creationId xmlns="" xmlns:p14="http://schemas.microsoft.com/office/powerpoint/2010/main" val="25391348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0834A89B-2A93-4E81-AAF8-87CBA795AACD}" type="slidenum">
              <a:rPr lang="en-US" smtClean="0"/>
              <a:pPr/>
              <a:t>2</a:t>
            </a:fld>
            <a:endParaRPr lang="en-US"/>
          </a:p>
        </p:txBody>
      </p:sp>
    </p:spTree>
    <p:extLst>
      <p:ext uri="{BB962C8B-B14F-4D97-AF65-F5344CB8AC3E}">
        <p14:creationId xmlns="" xmlns:p14="http://schemas.microsoft.com/office/powerpoint/2010/main" val="1255976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26635" name="Picture 11" descr="scifair_fron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 xmlns:a14="http://schemas.microsoft.com/office/drawing/2010/main">
                <a:solidFill>
                  <a:srgbClr val="FFFFFF"/>
                </a:solidFill>
              </a14:hiddenFill>
            </a:ext>
          </a:extLst>
        </p:spPr>
      </p:pic>
      <p:sp>
        <p:nvSpPr>
          <p:cNvPr id="26626" name="Rectangle 2"/>
          <p:cNvSpPr>
            <a:spLocks noGrp="1" noChangeArrowheads="1"/>
          </p:cNvSpPr>
          <p:nvPr>
            <p:ph type="ctrTitle"/>
          </p:nvPr>
        </p:nvSpPr>
        <p:spPr>
          <a:xfrm>
            <a:off x="1905000" y="685800"/>
            <a:ext cx="6477000" cy="1752600"/>
          </a:xfrm>
        </p:spPr>
        <p:txBody>
          <a:bodyPr/>
          <a:lstStyle>
            <a:lvl1pPr algn="r">
              <a:defRPr sz="4400"/>
            </a:lvl1pPr>
          </a:lstStyle>
          <a:p>
            <a:pPr lvl="0"/>
            <a:r>
              <a:rPr lang="es-ES" noProof="0" smtClean="0"/>
              <a:t>Haga clic para modificar el estilo de título del patrón</a:t>
            </a:r>
            <a:endParaRPr lang="en-US" noProof="0" smtClean="0"/>
          </a:p>
        </p:txBody>
      </p:sp>
      <p:sp>
        <p:nvSpPr>
          <p:cNvPr id="26627" name="Rectangle 3"/>
          <p:cNvSpPr>
            <a:spLocks noGrp="1" noChangeArrowheads="1"/>
          </p:cNvSpPr>
          <p:nvPr>
            <p:ph type="subTitle" idx="1"/>
          </p:nvPr>
        </p:nvSpPr>
        <p:spPr>
          <a:xfrm>
            <a:off x="1676400" y="2133600"/>
            <a:ext cx="6477000" cy="1981200"/>
          </a:xfrm>
        </p:spPr>
        <p:txBody>
          <a:bodyPr/>
          <a:lstStyle>
            <a:lvl1pPr marL="0" indent="0" algn="r">
              <a:buFont typeface="Wingdings" pitchFamily="2" charset="2"/>
              <a:buNone/>
              <a:defRPr sz="1400" i="1"/>
            </a:lvl1pPr>
          </a:lstStyle>
          <a:p>
            <a:pPr lvl="0"/>
            <a:r>
              <a:rPr lang="es-ES" noProof="0" smtClean="0"/>
              <a:t>Haga clic para modificar el estilo de subtítulo del patrón</a:t>
            </a:r>
            <a:endParaRPr lang="en-US" noProof="0" smtClean="0"/>
          </a:p>
        </p:txBody>
      </p:sp>
      <p:sp>
        <p:nvSpPr>
          <p:cNvPr id="26628" name="Rectangle 4"/>
          <p:cNvSpPr>
            <a:spLocks noGrp="1" noChangeArrowheads="1"/>
          </p:cNvSpPr>
          <p:nvPr>
            <p:ph type="dt" sz="half" idx="2"/>
          </p:nvPr>
        </p:nvSpPr>
        <p:spPr>
          <a:xfrm>
            <a:off x="7086600" y="6248400"/>
            <a:ext cx="1524000" cy="457200"/>
          </a:xfrm>
        </p:spPr>
        <p:txBody>
          <a:bodyPr/>
          <a:lstStyle>
            <a:lvl1pPr>
              <a:defRPr/>
            </a:lvl1pPr>
          </a:lstStyle>
          <a:p>
            <a:endParaRPr lang="en-US"/>
          </a:p>
        </p:txBody>
      </p:sp>
      <p:sp>
        <p:nvSpPr>
          <p:cNvPr id="26629" name="Rectangle 5"/>
          <p:cNvSpPr>
            <a:spLocks noGrp="1" noChangeArrowheads="1"/>
          </p:cNvSpPr>
          <p:nvPr>
            <p:ph type="ftr" sz="quarter" idx="3"/>
          </p:nvPr>
        </p:nvSpPr>
        <p:spPr>
          <a:xfrm>
            <a:off x="3810000" y="6248400"/>
            <a:ext cx="2895600" cy="457200"/>
          </a:xfrm>
        </p:spPr>
        <p:txBody>
          <a:bodyPr/>
          <a:lstStyle>
            <a:lvl1pPr>
              <a:defRPr/>
            </a:lvl1pPr>
          </a:lstStyle>
          <a:p>
            <a:endParaRPr lang="en-US"/>
          </a:p>
        </p:txBody>
      </p:sp>
      <p:sp>
        <p:nvSpPr>
          <p:cNvPr id="26630" name="Rectangle 6"/>
          <p:cNvSpPr>
            <a:spLocks noGrp="1" noChangeArrowheads="1"/>
          </p:cNvSpPr>
          <p:nvPr>
            <p:ph type="sldNum" sz="quarter" idx="4"/>
          </p:nvPr>
        </p:nvSpPr>
        <p:spPr>
          <a:xfrm>
            <a:off x="2209800" y="6248400"/>
            <a:ext cx="1219200" cy="457200"/>
          </a:xfrm>
        </p:spPr>
        <p:txBody>
          <a:bodyPr/>
          <a:lstStyle>
            <a:lvl1pPr>
              <a:defRPr/>
            </a:lvl1pPr>
          </a:lstStyle>
          <a:p>
            <a:fld id="{4B9521D4-8216-4D9C-B719-F8CB36287642}"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A6B9AD-6975-46B0-A091-B21470B040EA}" type="slidenum">
              <a:rPr lang="en-US"/>
              <a:pPr/>
              <a:t>‹Nº›</a:t>
            </a:fld>
            <a:endParaRPr lang="en-US"/>
          </a:p>
        </p:txBody>
      </p:sp>
    </p:spTree>
    <p:extLst>
      <p:ext uri="{BB962C8B-B14F-4D97-AF65-F5344CB8AC3E}">
        <p14:creationId xmlns="" xmlns:p14="http://schemas.microsoft.com/office/powerpoint/2010/main" val="45923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38200"/>
            <a:ext cx="2286000" cy="5181600"/>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0" y="838200"/>
            <a:ext cx="6705600" cy="5181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5EB174-C8CE-44BB-A4E9-46F547FA7843}" type="slidenum">
              <a:rPr lang="en-US"/>
              <a:pPr/>
              <a:t>‹Nº›</a:t>
            </a:fld>
            <a:endParaRPr lang="en-US"/>
          </a:p>
        </p:txBody>
      </p:sp>
    </p:spTree>
    <p:extLst>
      <p:ext uri="{BB962C8B-B14F-4D97-AF65-F5344CB8AC3E}">
        <p14:creationId xmlns="" xmlns:p14="http://schemas.microsoft.com/office/powerpoint/2010/main" val="56541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6B4C5C-6D78-4AFA-9207-163D0B5D9DEA}" type="slidenum">
              <a:rPr lang="en-US"/>
              <a:pPr/>
              <a:t>‹Nº›</a:t>
            </a:fld>
            <a:endParaRPr lang="en-US"/>
          </a:p>
        </p:txBody>
      </p:sp>
    </p:spTree>
    <p:extLst>
      <p:ext uri="{BB962C8B-B14F-4D97-AF65-F5344CB8AC3E}">
        <p14:creationId xmlns="" xmlns:p14="http://schemas.microsoft.com/office/powerpoint/2010/main" val="86122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448E14-2E81-48B7-82CB-3C9261782FEC}" type="slidenum">
              <a:rPr lang="en-US"/>
              <a:pPr/>
              <a:t>‹Nº›</a:t>
            </a:fld>
            <a:endParaRPr lang="en-US"/>
          </a:p>
        </p:txBody>
      </p:sp>
    </p:spTree>
    <p:extLst>
      <p:ext uri="{BB962C8B-B14F-4D97-AF65-F5344CB8AC3E}">
        <p14:creationId xmlns="" xmlns:p14="http://schemas.microsoft.com/office/powerpoint/2010/main" val="108645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0" y="2667000"/>
            <a:ext cx="4419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572000" y="2667000"/>
            <a:ext cx="4419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2405F9-54FB-4A69-A143-895A99EA24FF}" type="slidenum">
              <a:rPr lang="en-US"/>
              <a:pPr/>
              <a:t>‹Nº›</a:t>
            </a:fld>
            <a:endParaRPr lang="en-US"/>
          </a:p>
        </p:txBody>
      </p:sp>
    </p:spTree>
    <p:extLst>
      <p:ext uri="{BB962C8B-B14F-4D97-AF65-F5344CB8AC3E}">
        <p14:creationId xmlns="" xmlns:p14="http://schemas.microsoft.com/office/powerpoint/2010/main" val="36090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AC56617-9778-4D02-9EF5-F1CDE13A188F}" type="slidenum">
              <a:rPr lang="en-US"/>
              <a:pPr/>
              <a:t>‹Nº›</a:t>
            </a:fld>
            <a:endParaRPr lang="en-US"/>
          </a:p>
        </p:txBody>
      </p:sp>
    </p:spTree>
    <p:extLst>
      <p:ext uri="{BB962C8B-B14F-4D97-AF65-F5344CB8AC3E}">
        <p14:creationId xmlns="" xmlns:p14="http://schemas.microsoft.com/office/powerpoint/2010/main" val="15516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7BDF8A4-B54D-4030-9695-22F12185226D}" type="slidenum">
              <a:rPr lang="en-US"/>
              <a:pPr/>
              <a:t>‹Nº›</a:t>
            </a:fld>
            <a:endParaRPr lang="en-US"/>
          </a:p>
        </p:txBody>
      </p:sp>
    </p:spTree>
    <p:extLst>
      <p:ext uri="{BB962C8B-B14F-4D97-AF65-F5344CB8AC3E}">
        <p14:creationId xmlns="" xmlns:p14="http://schemas.microsoft.com/office/powerpoint/2010/main" val="39978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C7F33DE-088B-46D1-B4D1-3A4BC45FA988}" type="slidenum">
              <a:rPr lang="en-US"/>
              <a:pPr/>
              <a:t>‹Nº›</a:t>
            </a:fld>
            <a:endParaRPr lang="en-US"/>
          </a:p>
        </p:txBody>
      </p:sp>
    </p:spTree>
    <p:extLst>
      <p:ext uri="{BB962C8B-B14F-4D97-AF65-F5344CB8AC3E}">
        <p14:creationId xmlns="" xmlns:p14="http://schemas.microsoft.com/office/powerpoint/2010/main" val="160891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55719E-2E27-4485-9DFA-87F2EDB71A48}" type="slidenum">
              <a:rPr lang="en-US"/>
              <a:pPr/>
              <a:t>‹Nº›</a:t>
            </a:fld>
            <a:endParaRPr lang="en-US"/>
          </a:p>
        </p:txBody>
      </p:sp>
    </p:spTree>
    <p:extLst>
      <p:ext uri="{BB962C8B-B14F-4D97-AF65-F5344CB8AC3E}">
        <p14:creationId xmlns="" xmlns:p14="http://schemas.microsoft.com/office/powerpoint/2010/main" val="26850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05F7F5-703A-478C-AE95-7D3419898002}" type="slidenum">
              <a:rPr lang="en-US"/>
              <a:pPr/>
              <a:t>‹Nº›</a:t>
            </a:fld>
            <a:endParaRPr lang="en-US"/>
          </a:p>
        </p:txBody>
      </p:sp>
    </p:spTree>
    <p:extLst>
      <p:ext uri="{BB962C8B-B14F-4D97-AF65-F5344CB8AC3E}">
        <p14:creationId xmlns="" xmlns:p14="http://schemas.microsoft.com/office/powerpoint/2010/main" val="344188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25613" name="Picture 13" descr="scifair_INSIDE"/>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9525" y="-4763"/>
            <a:ext cx="9163050" cy="6867526"/>
          </a:xfrm>
          <a:prstGeom prst="rect">
            <a:avLst/>
          </a:prstGeom>
          <a:noFill/>
          <a:extLst>
            <a:ext uri="{909E8E84-426E-40DD-AFC4-6F175D3DCCD1}">
              <a14:hiddenFill xmlns="" xmlns:a14="http://schemas.microsoft.com/office/drawing/2010/main">
                <a:solidFill>
                  <a:srgbClr val="FFFFFF"/>
                </a:solidFill>
              </a14:hiddenFill>
            </a:ext>
          </a:extLst>
        </p:spPr>
      </p:pic>
      <p:sp>
        <p:nvSpPr>
          <p:cNvPr id="25602" name="Rectangle 2"/>
          <p:cNvSpPr>
            <a:spLocks noGrp="1" noChangeArrowheads="1"/>
          </p:cNvSpPr>
          <p:nvPr>
            <p:ph type="title"/>
          </p:nvPr>
        </p:nvSpPr>
        <p:spPr bwMode="auto">
          <a:xfrm>
            <a:off x="0" y="838200"/>
            <a:ext cx="91440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Haga clic para cambiar el estilo de título</a:t>
            </a:r>
          </a:p>
        </p:txBody>
      </p:sp>
      <p:sp>
        <p:nvSpPr>
          <p:cNvPr id="25603" name="Rectangle 3"/>
          <p:cNvSpPr>
            <a:spLocks noGrp="1" noChangeArrowheads="1"/>
          </p:cNvSpPr>
          <p:nvPr>
            <p:ph type="body" idx="1"/>
          </p:nvPr>
        </p:nvSpPr>
        <p:spPr bwMode="auto">
          <a:xfrm>
            <a:off x="0" y="2667000"/>
            <a:ext cx="8991600"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5604" name="Rectangle 4"/>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n-US"/>
          </a:p>
        </p:txBody>
      </p:sp>
      <p:sp>
        <p:nvSpPr>
          <p:cNvPr id="25605" name="Rectangle 5"/>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25606" name="Rectangle 6"/>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627D2285-27FA-457D-9EDA-DD133CC5874A}" type="slidenum">
              <a:rPr lang="en-US"/>
              <a:pPr/>
              <a:t>‹Nº›</a:t>
            </a:fld>
            <a:endParaRPr lang="en-US"/>
          </a:p>
        </p:txBody>
      </p:sp>
      <p:sp>
        <p:nvSpPr>
          <p:cNvPr id="25615" name="Rectangle 15"/>
          <p:cNvSpPr>
            <a:spLocks noChangeArrowheads="1"/>
          </p:cNvSpPr>
          <p:nvPr/>
        </p:nvSpPr>
        <p:spPr bwMode="auto">
          <a:xfrm>
            <a:off x="1114425" y="1609725"/>
            <a:ext cx="6934200" cy="19050"/>
          </a:xfrm>
          <a:prstGeom prst="rect">
            <a:avLst/>
          </a:prstGeom>
          <a:solidFill>
            <a:srgbClr val="80808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Verdana" pitchFamily="34" charset="0"/>
        </a:defRPr>
      </a:lvl2pPr>
      <a:lvl3pPr algn="ctr" rtl="0" eaLnBrk="1" fontAlgn="base" hangingPunct="1">
        <a:spcBef>
          <a:spcPct val="0"/>
        </a:spcBef>
        <a:spcAft>
          <a:spcPct val="0"/>
        </a:spcAft>
        <a:defRPr sz="3600">
          <a:solidFill>
            <a:schemeClr val="tx2"/>
          </a:solidFill>
          <a:latin typeface="Verdana" pitchFamily="34" charset="0"/>
        </a:defRPr>
      </a:lvl3pPr>
      <a:lvl4pPr algn="ctr" rtl="0" eaLnBrk="1" fontAlgn="base" hangingPunct="1">
        <a:spcBef>
          <a:spcPct val="0"/>
        </a:spcBef>
        <a:spcAft>
          <a:spcPct val="0"/>
        </a:spcAft>
        <a:defRPr sz="3600">
          <a:solidFill>
            <a:schemeClr val="tx2"/>
          </a:solidFill>
          <a:latin typeface="Verdana" pitchFamily="34" charset="0"/>
        </a:defRPr>
      </a:lvl4pPr>
      <a:lvl5pPr algn="ctr" rtl="0" eaLnBrk="1" fontAlgn="base" hangingPunct="1">
        <a:spcBef>
          <a:spcPct val="0"/>
        </a:spcBef>
        <a:spcAft>
          <a:spcPct val="0"/>
        </a:spcAft>
        <a:defRPr sz="3600">
          <a:solidFill>
            <a:schemeClr val="tx2"/>
          </a:solidFill>
          <a:latin typeface="Verdana" pitchFamily="34" charset="0"/>
        </a:defRPr>
      </a:lvl5pPr>
      <a:lvl6pPr marL="457200" algn="ctr" rtl="0" eaLnBrk="1" fontAlgn="base" hangingPunct="1">
        <a:spcBef>
          <a:spcPct val="0"/>
        </a:spcBef>
        <a:spcAft>
          <a:spcPct val="0"/>
        </a:spcAft>
        <a:defRPr sz="3600">
          <a:solidFill>
            <a:schemeClr val="tx2"/>
          </a:solidFill>
          <a:latin typeface="Verdana" pitchFamily="34" charset="0"/>
        </a:defRPr>
      </a:lvl6pPr>
      <a:lvl7pPr marL="914400" algn="ctr" rtl="0" eaLnBrk="1" fontAlgn="base" hangingPunct="1">
        <a:spcBef>
          <a:spcPct val="0"/>
        </a:spcBef>
        <a:spcAft>
          <a:spcPct val="0"/>
        </a:spcAft>
        <a:defRPr sz="3600">
          <a:solidFill>
            <a:schemeClr val="tx2"/>
          </a:solidFill>
          <a:latin typeface="Verdana" pitchFamily="34" charset="0"/>
        </a:defRPr>
      </a:lvl7pPr>
      <a:lvl8pPr marL="1371600" algn="ctr" rtl="0" eaLnBrk="1" fontAlgn="base" hangingPunct="1">
        <a:spcBef>
          <a:spcPct val="0"/>
        </a:spcBef>
        <a:spcAft>
          <a:spcPct val="0"/>
        </a:spcAft>
        <a:defRPr sz="3600">
          <a:solidFill>
            <a:schemeClr val="tx2"/>
          </a:solidFill>
          <a:latin typeface="Verdana" pitchFamily="34" charset="0"/>
        </a:defRPr>
      </a:lvl8pPr>
      <a:lvl9pPr marL="1828800" algn="ctr" rtl="0" eaLnBrk="1" fontAlgn="base" hangingPunct="1">
        <a:spcBef>
          <a:spcPct val="0"/>
        </a:spcBef>
        <a:spcAft>
          <a:spcPct val="0"/>
        </a:spcAft>
        <a:defRPr sz="3600">
          <a:solidFill>
            <a:schemeClr val="tx2"/>
          </a:solidFill>
          <a:latin typeface="Verdana" pitchFamily="34" charset="0"/>
        </a:defRPr>
      </a:lvl9pPr>
    </p:titleStyle>
    <p:bodyStyle>
      <a:lvl1pPr marL="342900" indent="-342900" algn="ctr" rtl="0" eaLnBrk="1" fontAlgn="base" hangingPunct="1">
        <a:spcBef>
          <a:spcPct val="20000"/>
        </a:spcBef>
        <a:spcAft>
          <a:spcPct val="0"/>
        </a:spcAft>
        <a:buClr>
          <a:srgbClr val="5F5F5F"/>
        </a:buClr>
        <a:buFont typeface="Wingdings" pitchFamily="2" charset="2"/>
        <a:buChar char="§"/>
        <a:defRPr>
          <a:solidFill>
            <a:schemeClr val="tx2"/>
          </a:solidFill>
          <a:latin typeface="+mn-lt"/>
          <a:ea typeface="+mn-ea"/>
          <a:cs typeface="+mn-cs"/>
        </a:defRPr>
      </a:lvl1pPr>
      <a:lvl2pPr marL="742950" indent="-285750" algn="ctr" rtl="0" eaLnBrk="1" fontAlgn="base" hangingPunct="1">
        <a:spcBef>
          <a:spcPct val="20000"/>
        </a:spcBef>
        <a:spcAft>
          <a:spcPct val="0"/>
        </a:spcAft>
        <a:buClr>
          <a:srgbClr val="5F5F5F"/>
        </a:buClr>
        <a:buFont typeface="Wingdings" pitchFamily="2" charset="2"/>
        <a:buChar char="§"/>
        <a:defRPr sz="1700">
          <a:solidFill>
            <a:schemeClr val="tx2"/>
          </a:solidFill>
          <a:latin typeface="+mn-lt"/>
        </a:defRPr>
      </a:lvl2pPr>
      <a:lvl3pPr marL="1143000" indent="-228600" algn="ctr" rtl="0" eaLnBrk="1" fontAlgn="base" hangingPunct="1">
        <a:spcBef>
          <a:spcPct val="20000"/>
        </a:spcBef>
        <a:spcAft>
          <a:spcPct val="0"/>
        </a:spcAft>
        <a:buClr>
          <a:srgbClr val="5F5F5F"/>
        </a:buClr>
        <a:buFont typeface="Wingdings" pitchFamily="2" charset="2"/>
        <a:buChar char="§"/>
        <a:defRPr sz="1600">
          <a:solidFill>
            <a:schemeClr val="tx2"/>
          </a:solidFill>
          <a:latin typeface="+mn-lt"/>
        </a:defRPr>
      </a:lvl3pPr>
      <a:lvl4pPr marL="1600200" indent="-228600" algn="ctr" rtl="0" eaLnBrk="1" fontAlgn="base" hangingPunct="1">
        <a:spcBef>
          <a:spcPct val="20000"/>
        </a:spcBef>
        <a:spcAft>
          <a:spcPct val="0"/>
        </a:spcAft>
        <a:buClr>
          <a:srgbClr val="5F5F5F"/>
        </a:buClr>
        <a:buFont typeface="Wingdings" pitchFamily="2" charset="2"/>
        <a:buChar char="§"/>
        <a:defRPr sz="1500">
          <a:solidFill>
            <a:schemeClr val="tx2"/>
          </a:solidFill>
          <a:latin typeface="+mn-lt"/>
        </a:defRPr>
      </a:lvl4pPr>
      <a:lvl5pPr marL="20574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5pPr>
      <a:lvl6pPr marL="25146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6pPr>
      <a:lvl7pPr marL="29718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7pPr>
      <a:lvl8pPr marL="34290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8pPr>
      <a:lvl9pPr marL="3886200" indent="-228600" algn="ctr" rtl="0" eaLnBrk="1" fontAlgn="base" hangingPunct="1">
        <a:spcBef>
          <a:spcPct val="20000"/>
        </a:spcBef>
        <a:spcAft>
          <a:spcPct val="0"/>
        </a:spcAft>
        <a:buClr>
          <a:srgbClr val="5F5F5F"/>
        </a:buClr>
        <a:buFont typeface="Wingdings" pitchFamily="2" charset="2"/>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723900" y="116632"/>
            <a:ext cx="7924800" cy="1752600"/>
          </a:xfrm>
        </p:spPr>
        <p:txBody>
          <a:bodyPr/>
          <a:lstStyle/>
          <a:p>
            <a:r>
              <a:rPr lang="en-US" sz="3200" dirty="0" smtClean="0">
                <a:solidFill>
                  <a:srgbClr val="002060"/>
                </a:solidFill>
                <a:latin typeface="Impact" panose="020B0806030902050204" pitchFamily="34" charset="0"/>
              </a:rPr>
              <a:t>ELECTROTECNIA Y MÁQUINAS ELÉCTRICAS</a:t>
            </a:r>
            <a:endParaRPr lang="en-US" sz="3200" dirty="0">
              <a:solidFill>
                <a:srgbClr val="002060"/>
              </a:solidFill>
              <a:latin typeface="Impact" panose="020B0806030902050204" pitchFamily="34" charset="0"/>
            </a:endParaRPr>
          </a:p>
        </p:txBody>
      </p:sp>
      <p:sp>
        <p:nvSpPr>
          <p:cNvPr id="4101" name="Rectangle 5"/>
          <p:cNvSpPr>
            <a:spLocks noGrp="1" noChangeArrowheads="1"/>
          </p:cNvSpPr>
          <p:nvPr>
            <p:ph type="subTitle" idx="1"/>
          </p:nvPr>
        </p:nvSpPr>
        <p:spPr>
          <a:xfrm>
            <a:off x="1475656" y="3140968"/>
            <a:ext cx="6436568" cy="2520280"/>
          </a:xfrm>
        </p:spPr>
        <p:txBody>
          <a:bodyPr/>
          <a:lstStyle/>
          <a:p>
            <a:r>
              <a:rPr lang="en-US" sz="2800" b="1" i="0" dirty="0" err="1" smtClean="0">
                <a:solidFill>
                  <a:srgbClr val="0000FF"/>
                </a:solidFill>
                <a:latin typeface="Impact" panose="020B0806030902050204" pitchFamily="34" charset="0"/>
              </a:rPr>
              <a:t>Trabajo</a:t>
            </a:r>
            <a:r>
              <a:rPr lang="en-US" sz="2800" b="1" i="0" dirty="0" smtClean="0">
                <a:solidFill>
                  <a:srgbClr val="0000FF"/>
                </a:solidFill>
                <a:latin typeface="Impact" panose="020B0806030902050204" pitchFamily="34" charset="0"/>
              </a:rPr>
              <a:t> </a:t>
            </a:r>
            <a:r>
              <a:rPr lang="en-US" sz="2800" b="1" i="0" dirty="0" err="1" smtClean="0">
                <a:solidFill>
                  <a:srgbClr val="0000FF"/>
                </a:solidFill>
                <a:latin typeface="Impact" panose="020B0806030902050204" pitchFamily="34" charset="0"/>
              </a:rPr>
              <a:t>Práctico</a:t>
            </a:r>
            <a:r>
              <a:rPr lang="en-US" sz="2800" b="1" i="0" dirty="0" smtClean="0">
                <a:solidFill>
                  <a:srgbClr val="0000FF"/>
                </a:solidFill>
                <a:latin typeface="Impact" panose="020B0806030902050204" pitchFamily="34" charset="0"/>
              </a:rPr>
              <a:t> N°5</a:t>
            </a:r>
          </a:p>
          <a:p>
            <a:pPr>
              <a:spcBef>
                <a:spcPts val="850"/>
              </a:spcBef>
            </a:pPr>
            <a:r>
              <a:rPr lang="es-ES" sz="3200" b="1" dirty="0">
                <a:solidFill>
                  <a:srgbClr val="FF3399"/>
                </a:solidFill>
                <a:latin typeface="Impact" panose="020B0806030902050204" pitchFamily="34" charset="0"/>
              </a:rPr>
              <a:t>Transformador:</a:t>
            </a:r>
          </a:p>
          <a:p>
            <a:pPr>
              <a:spcBef>
                <a:spcPts val="850"/>
              </a:spcBef>
            </a:pPr>
            <a:r>
              <a:rPr lang="es-ES" sz="3200" b="1" dirty="0">
                <a:solidFill>
                  <a:srgbClr val="FF3399"/>
                </a:solidFill>
                <a:latin typeface="Impact" panose="020B0806030902050204" pitchFamily="34" charset="0"/>
              </a:rPr>
              <a:t>Resistencias </a:t>
            </a:r>
            <a:r>
              <a:rPr lang="es-ES" sz="3200" b="1" dirty="0" smtClean="0">
                <a:solidFill>
                  <a:srgbClr val="FF3399"/>
                </a:solidFill>
                <a:latin typeface="Impact" panose="020B0806030902050204" pitchFamily="34" charset="0"/>
              </a:rPr>
              <a:t> de los devanados y </a:t>
            </a:r>
            <a:r>
              <a:rPr lang="es-ES" sz="3200" b="1" dirty="0">
                <a:solidFill>
                  <a:srgbClr val="FF3399"/>
                </a:solidFill>
                <a:latin typeface="Impact" panose="020B0806030902050204" pitchFamily="34" charset="0"/>
              </a:rPr>
              <a:t>Relación de Transformación </a:t>
            </a:r>
            <a:endParaRPr lang="es-ES" sz="2000" b="1" i="0" noProof="1" smtClean="0">
              <a:solidFill>
                <a:srgbClr val="FF3399"/>
              </a:solidFill>
              <a:latin typeface="Impact" panose="020B0806030902050204" pitchFamily="34" charset="0"/>
            </a:endParaRPr>
          </a:p>
        </p:txBody>
      </p:sp>
      <p:pic>
        <p:nvPicPr>
          <p:cNvPr id="4" name="Imagen 3"/>
          <p:cNvPicPr/>
          <p:nvPr/>
        </p:nvPicPr>
        <p:blipFill>
          <a:blip r:embed="rId2" cstate="print">
            <a:extLst>
              <a:ext uri="{28A0092B-C50C-407E-A947-70E740481C1C}">
                <a14:useLocalDpi xmlns="" xmlns:a14="http://schemas.microsoft.com/office/drawing/2010/main" val="0"/>
              </a:ext>
            </a:extLst>
          </a:blip>
          <a:srcRect t="7436" b="6410"/>
          <a:stretch>
            <a:fillRect/>
          </a:stretch>
        </p:blipFill>
        <p:spPr bwMode="auto">
          <a:xfrm>
            <a:off x="179512" y="188640"/>
            <a:ext cx="1709988" cy="1932317"/>
          </a:xfrm>
          <a:prstGeom prst="rect">
            <a:avLst/>
          </a:prstGeom>
          <a:noFill/>
          <a:ln>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13"/>
          <p:cNvSpPr>
            <a:spLocks noGrp="1" noChangeArrowheads="1"/>
          </p:cNvSpPr>
          <p:nvPr>
            <p:ph type="title"/>
          </p:nvPr>
        </p:nvSpPr>
        <p:spPr>
          <a:xfrm>
            <a:off x="535" y="404664"/>
            <a:ext cx="9144000" cy="914400"/>
          </a:xfrm>
        </p:spPr>
        <p:txBody>
          <a:bodyPr/>
          <a:lstStyle/>
          <a:p>
            <a:r>
              <a:rPr lang="es-AR" sz="4000" dirty="0">
                <a:solidFill>
                  <a:srgbClr val="0000FF"/>
                </a:solidFill>
                <a:latin typeface="+mn-lt"/>
              </a:rPr>
              <a:t>Fundamento teórico</a:t>
            </a:r>
            <a:endParaRPr lang="en-US" sz="4000" dirty="0">
              <a:solidFill>
                <a:srgbClr val="0000FF"/>
              </a:solidFill>
              <a:latin typeface="+mn-lt"/>
            </a:endParaRPr>
          </a:p>
        </p:txBody>
      </p:sp>
      <p:sp>
        <p:nvSpPr>
          <p:cNvPr id="4" name="Rectangle 2"/>
          <p:cNvSpPr>
            <a:spLocks noChangeArrowheads="1"/>
          </p:cNvSpPr>
          <p:nvPr/>
        </p:nvSpPr>
        <p:spPr bwMode="auto">
          <a:xfrm>
            <a:off x="1547664" y="1157782"/>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 name="Rectángulo 1"/>
          <p:cNvSpPr/>
          <p:nvPr/>
        </p:nvSpPr>
        <p:spPr>
          <a:xfrm>
            <a:off x="611560" y="1936674"/>
            <a:ext cx="5904656" cy="369332"/>
          </a:xfrm>
          <a:prstGeom prst="rect">
            <a:avLst/>
          </a:prstGeom>
        </p:spPr>
        <p:txBody>
          <a:bodyPr wrap="square">
            <a:spAutoFit/>
          </a:bodyPr>
          <a:lstStyle/>
          <a:p>
            <a:pPr algn="ctr" defTabSz="179388">
              <a:spcAft>
                <a:spcPts val="0"/>
              </a:spcAft>
            </a:pPr>
            <a:r>
              <a:rPr lang="es-ES" b="1" dirty="0">
                <a:solidFill>
                  <a:srgbClr val="FF3399"/>
                </a:solidFill>
                <a:latin typeface="Arial" panose="020B0604020202020204" pitchFamily="34" charset="0"/>
                <a:ea typeface="Times New Roman" panose="02020603050405020304" pitchFamily="18" charset="0"/>
              </a:rPr>
              <a:t>Parte B.-RELACIÓN DE TRANSFORMACIÓN</a:t>
            </a:r>
            <a:endParaRPr lang="es-ES" dirty="0">
              <a:solidFill>
                <a:srgbClr val="FF3399"/>
              </a:solidFill>
              <a:effectLst/>
              <a:latin typeface="Times New Roman" panose="02020603050405020304" pitchFamily="18" charset="0"/>
              <a:ea typeface="Times New Roman" panose="02020603050405020304" pitchFamily="18" charset="0"/>
            </a:endParaRPr>
          </a:p>
        </p:txBody>
      </p:sp>
      <p:sp>
        <p:nvSpPr>
          <p:cNvPr id="10" name="Rectángulo 9"/>
          <p:cNvSpPr/>
          <p:nvPr/>
        </p:nvSpPr>
        <p:spPr>
          <a:xfrm>
            <a:off x="395536" y="2306007"/>
            <a:ext cx="8208912" cy="5632311"/>
          </a:xfrm>
          <a:prstGeom prst="rect">
            <a:avLst/>
          </a:prstGeom>
        </p:spPr>
        <p:txBody>
          <a:bodyPr wrap="square">
            <a:spAutoFit/>
          </a:bodyPr>
          <a:lstStyle/>
          <a:p>
            <a:pPr algn="just"/>
            <a:r>
              <a:rPr lang="es-ES" b="1" dirty="0" smtClean="0">
                <a:solidFill>
                  <a:srgbClr val="FF3399"/>
                </a:solidFill>
                <a:latin typeface="Calibri" panose="020F0502020204030204" pitchFamily="34" charset="0"/>
                <a:ea typeface="Times New Roman" panose="02020603050405020304" pitchFamily="18" charset="0"/>
                <a:cs typeface="Calibri" panose="020F0502020204030204" pitchFamily="34" charset="0"/>
              </a:rPr>
              <a:t>1. Objetivo</a:t>
            </a:r>
            <a:r>
              <a:rPr lang="es-ES" b="1" dirty="0">
                <a:solidFill>
                  <a:srgbClr val="FF3399"/>
                </a:solidFill>
                <a:latin typeface="Calibri" panose="020F0502020204030204" pitchFamily="34" charset="0"/>
                <a:ea typeface="Times New Roman" panose="02020603050405020304" pitchFamily="18" charset="0"/>
                <a:cs typeface="Calibri" panose="020F0502020204030204" pitchFamily="34" charset="0"/>
              </a:rPr>
              <a:t>:</a:t>
            </a:r>
          </a:p>
          <a:p>
            <a:pPr algn="just"/>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 Determinar la relación de transformación con distintas derivaciones.</a:t>
            </a: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La Norma IRAM Nº 2104 indica la posibilidad; de aplicar los métodos siguientes: del voltímetro, del divisor patrón y del transformador patrón. Los dos últimos son métodos de comparación. En cuanto al primero, que es el que aplicaremos, requiere el uso de dos voltímetros conectados como muestra el esquema. </a:t>
            </a: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lgn="just">
              <a:buAutoNum type="arabicPeriod" startAt="2"/>
            </a:pPr>
            <a:r>
              <a:rPr lang="es-ES" b="1" dirty="0" smtClean="0">
                <a:solidFill>
                  <a:srgbClr val="FF3399"/>
                </a:solidFill>
                <a:latin typeface="Calibri" panose="020F0502020204030204" pitchFamily="34" charset="0"/>
                <a:ea typeface="Times New Roman" panose="02020603050405020304" pitchFamily="18" charset="0"/>
                <a:cs typeface="Calibri" panose="020F0502020204030204" pitchFamily="34" charset="0"/>
              </a:rPr>
              <a:t>Maniobra Operativa:</a:t>
            </a:r>
          </a:p>
          <a:p>
            <a:pPr algn="just"/>
            <a:r>
              <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Se </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deben usar voltímetros clase 0,1 y con el transformador en vacío se aplica tensión </a:t>
            </a:r>
            <a:r>
              <a:rPr lang="es-ES" dirty="0" err="1">
                <a:solidFill>
                  <a:srgbClr val="0000CC"/>
                </a:solidFill>
                <a:latin typeface="Calibri" panose="020F0502020204030204" pitchFamily="34" charset="0"/>
                <a:ea typeface="Times New Roman" panose="02020603050405020304" pitchFamily="18" charset="0"/>
                <a:cs typeface="Calibri" panose="020F0502020204030204" pitchFamily="34" charset="0"/>
              </a:rPr>
              <a:t>senoidal</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 a frecuencia nominal.</a:t>
            </a:r>
          </a:p>
          <a:p>
            <a:pPr algn="just"/>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Se efectúan medidas para tensiones del 100 % Un,  90 % Un;  80 % Un y 70 % Un; con lecturas simultáneas en los dos voltímetros. Luego se intercambian los instrumentos, y se repiten las medidas con similares porcentajes de la tensión nominal en orden ascendente. </a:t>
            </a:r>
            <a:endPar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s-AR" sz="4000" dirty="0">
                <a:solidFill>
                  <a:srgbClr val="0000FF"/>
                </a:solidFill>
                <a:latin typeface="+mn-lt"/>
              </a:rPr>
              <a:t>Fundamento teórico</a:t>
            </a:r>
            <a:endParaRPr lang="en-US" sz="4000" dirty="0">
              <a:solidFill>
                <a:srgbClr val="0000FF"/>
              </a:solidFill>
              <a:latin typeface="+mn-lt"/>
            </a:endParaRPr>
          </a:p>
        </p:txBody>
      </p:sp>
      <p:sp>
        <p:nvSpPr>
          <p:cNvPr id="22"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 xmlns:a14="http://schemas.microsoft.com/office/drawing/2010/main" Requires="a14">
          <p:sp>
            <p:nvSpPr>
              <p:cNvPr id="7" name="Rectángulo 6"/>
              <p:cNvSpPr/>
              <p:nvPr/>
            </p:nvSpPr>
            <p:spPr>
              <a:xfrm>
                <a:off x="395536" y="1916832"/>
                <a:ext cx="8208912" cy="2736005"/>
              </a:xfrm>
              <a:prstGeom prst="rect">
                <a:avLst/>
              </a:prstGeom>
            </p:spPr>
            <p:txBody>
              <a:bodyPr wrap="square">
                <a:spAutoFit/>
              </a:bodyPr>
              <a:lstStyle/>
              <a:p>
                <a:pPr algn="just"/>
                <a:r>
                  <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Para cada par de valores U</a:t>
                </a:r>
                <a:r>
                  <a:rPr lang="es-ES" baseline="-25000" dirty="0">
                    <a:solidFill>
                      <a:srgbClr val="0000CC"/>
                    </a:solidFill>
                    <a:latin typeface="Calibri" panose="020F0502020204030204" pitchFamily="34" charset="0"/>
                    <a:ea typeface="Times New Roman" panose="02020603050405020304" pitchFamily="18" charset="0"/>
                    <a:cs typeface="Calibri" panose="020F0502020204030204" pitchFamily="34" charset="0"/>
                  </a:rPr>
                  <a:t>1</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 U</a:t>
                </a:r>
                <a:r>
                  <a:rPr lang="es-ES" baseline="-25000" dirty="0">
                    <a:solidFill>
                      <a:srgbClr val="0000CC"/>
                    </a:solidFill>
                    <a:latin typeface="Calibri" panose="020F0502020204030204" pitchFamily="34" charset="0"/>
                    <a:ea typeface="Times New Roman" panose="02020603050405020304" pitchFamily="18" charset="0"/>
                    <a:cs typeface="Calibri" panose="020F0502020204030204" pitchFamily="34" charset="0"/>
                  </a:rPr>
                  <a:t>2</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 se calcula la relación correspondiente:  </a:t>
                </a:r>
                <a:endPar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14:m>
                  <m:oMath xmlns:m="http://schemas.openxmlformats.org/officeDocument/2006/math">
                    <m:r>
                      <a:rPr lang="es-AR" b="0" i="1" smtClean="0">
                        <a:solidFill>
                          <a:srgbClr val="0000CC"/>
                        </a:solidFill>
                        <a:latin typeface="Cambria Math" panose="02040503050406030204" pitchFamily="18" charset="0"/>
                        <a:ea typeface="Times New Roman" panose="02020603050405020304" pitchFamily="18" charset="0"/>
                        <a:cs typeface="Calibri" panose="020F0502020204030204" pitchFamily="34" charset="0"/>
                      </a:rPr>
                      <m:t>𝑛</m:t>
                    </m:r>
                    <m:r>
                      <a:rPr lang="es-AR" b="0" i="1" smtClean="0">
                        <a:solidFill>
                          <a:srgbClr val="0000CC"/>
                        </a:solidFill>
                        <a:latin typeface="Cambria Math" panose="02040503050406030204" pitchFamily="18" charset="0"/>
                        <a:ea typeface="Times New Roman" panose="02020603050405020304" pitchFamily="18" charset="0"/>
                        <a:cs typeface="Calibri" panose="020F0502020204030204" pitchFamily="34" charset="0"/>
                      </a:rPr>
                      <m:t>=</m:t>
                    </m:r>
                    <m:f>
                      <m:fPr>
                        <m:ctrlPr>
                          <a:rPr lang="es-AR" b="0" i="1" smtClean="0">
                            <a:solidFill>
                              <a:srgbClr val="0000CC"/>
                            </a:solidFill>
                            <a:latin typeface="Cambria Math" panose="02040503050406030204" pitchFamily="18" charset="0"/>
                            <a:cs typeface="Calibri" panose="020F0502020204030204" pitchFamily="34" charset="0"/>
                          </a:rPr>
                        </m:ctrlPr>
                      </m:fPr>
                      <m:num>
                        <m:sSub>
                          <m:sSubPr>
                            <m:ctrlPr>
                              <a:rPr lang="es-AR" b="0" i="1" smtClean="0">
                                <a:solidFill>
                                  <a:srgbClr val="0000CC"/>
                                </a:solidFill>
                                <a:latin typeface="Cambria Math" panose="02040503050406030204" pitchFamily="18" charset="0"/>
                                <a:cs typeface="Calibri" panose="020F0502020204030204" pitchFamily="34" charset="0"/>
                              </a:rPr>
                            </m:ctrlPr>
                          </m:sSubPr>
                          <m:e>
                            <m:r>
                              <a:rPr lang="es-AR" b="0" i="1" smtClean="0">
                                <a:solidFill>
                                  <a:srgbClr val="0000CC"/>
                                </a:solidFill>
                                <a:latin typeface="Cambria Math" panose="02040503050406030204" pitchFamily="18" charset="0"/>
                                <a:cs typeface="Calibri" panose="020F0502020204030204" pitchFamily="34" charset="0"/>
                              </a:rPr>
                              <m:t>𝑈</m:t>
                            </m:r>
                          </m:e>
                          <m:sub>
                            <m:r>
                              <a:rPr lang="es-AR" b="0" i="1" smtClean="0">
                                <a:solidFill>
                                  <a:srgbClr val="0000CC"/>
                                </a:solidFill>
                                <a:latin typeface="Cambria Math" panose="02040503050406030204" pitchFamily="18" charset="0"/>
                                <a:cs typeface="Calibri" panose="020F0502020204030204" pitchFamily="34" charset="0"/>
                              </a:rPr>
                              <m:t>1</m:t>
                            </m:r>
                          </m:sub>
                        </m:sSub>
                      </m:num>
                      <m:den>
                        <m:sSub>
                          <m:sSubPr>
                            <m:ctrlPr>
                              <a:rPr lang="es-AR" b="0" i="1" smtClean="0">
                                <a:solidFill>
                                  <a:srgbClr val="0000CC"/>
                                </a:solidFill>
                                <a:latin typeface="Cambria Math" panose="02040503050406030204" pitchFamily="18" charset="0"/>
                                <a:cs typeface="Calibri" panose="020F0502020204030204" pitchFamily="34" charset="0"/>
                              </a:rPr>
                            </m:ctrlPr>
                          </m:sSubPr>
                          <m:e>
                            <m:r>
                              <a:rPr lang="es-AR" b="0" i="1" smtClean="0">
                                <a:solidFill>
                                  <a:srgbClr val="0000CC"/>
                                </a:solidFill>
                                <a:latin typeface="Cambria Math" panose="02040503050406030204" pitchFamily="18" charset="0"/>
                                <a:cs typeface="Calibri" panose="020F0502020204030204" pitchFamily="34" charset="0"/>
                              </a:rPr>
                              <m:t>𝑈</m:t>
                            </m:r>
                          </m:e>
                          <m:sub>
                            <m:r>
                              <a:rPr lang="es-AR" b="0" i="1" smtClean="0">
                                <a:solidFill>
                                  <a:srgbClr val="0000CC"/>
                                </a:solidFill>
                                <a:latin typeface="Cambria Math" panose="02040503050406030204" pitchFamily="18" charset="0"/>
                                <a:cs typeface="Calibri" panose="020F0502020204030204" pitchFamily="34" charset="0"/>
                              </a:rPr>
                              <m:t>20</m:t>
                            </m:r>
                          </m:sub>
                        </m:sSub>
                      </m:den>
                    </m:f>
                  </m:oMath>
                </a14:m>
                <a:r>
                  <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 ; </a:t>
                </a:r>
              </a:p>
              <a:p>
                <a:pPr algn="just"/>
                <a:r>
                  <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el </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valor de la relación le transformación queda determinado con el promedio de los resultados obtenidos. </a:t>
                </a: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Si al intercambiar los voltímetros alguno de los valores de </a:t>
                </a:r>
                <a:r>
                  <a:rPr lang="es-ES" b="1" i="1"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n</a:t>
                </a:r>
                <a:r>
                  <a:rPr lang="es-ES"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 </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difiere más del 1 % con respecto al obtenido con la conexión original, deben descartarse los valores y procederse a nuevo ensayos.</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p:txBody>
          </p:sp>
        </mc:Choice>
        <mc:Fallback>
          <p:sp>
            <p:nvSpPr>
              <p:cNvPr id="7" name="Rectángulo 6"/>
              <p:cNvSpPr>
                <a:spLocks noRot="1" noChangeAspect="1" noMove="1" noResize="1" noEditPoints="1" noAdjustHandles="1" noChangeArrowheads="1" noChangeShapeType="1" noTextEdit="1"/>
              </p:cNvSpPr>
              <p:nvPr/>
            </p:nvSpPr>
            <p:spPr>
              <a:xfrm>
                <a:off x="395536" y="1916832"/>
                <a:ext cx="8208912" cy="2736005"/>
              </a:xfrm>
              <a:prstGeom prst="rect">
                <a:avLst/>
              </a:prstGeom>
              <a:blipFill rotWithShape="0">
                <a:blip r:embed="rId2" cstate="print"/>
                <a:stretch>
                  <a:fillRect l="-669" t="-1114" r="-594" b="-2673"/>
                </a:stretch>
              </a:blipFill>
            </p:spPr>
            <p:txBody>
              <a:bodyPr/>
              <a:lstStyle/>
              <a:p>
                <a:r>
                  <a:rPr lang="es-ES">
                    <a:noFill/>
                  </a:rPr>
                  <a:t> </a:t>
                </a:r>
              </a:p>
            </p:txBody>
          </p:sp>
        </mc:Fallback>
      </mc:AlternateContent>
      <p:pic>
        <p:nvPicPr>
          <p:cNvPr id="11" name="Imagen 10"/>
          <p:cNvPicPr>
            <a:picLocks noChangeAspect="1"/>
          </p:cNvPicPr>
          <p:nvPr/>
        </p:nvPicPr>
        <p:blipFill rotWithShape="1">
          <a:blip r:embed="rId3" cstate="print"/>
          <a:srcRect l="-7412" t="-13772" r="7412" b="42155"/>
          <a:stretch/>
        </p:blipFill>
        <p:spPr>
          <a:xfrm>
            <a:off x="-1044624" y="2944861"/>
            <a:ext cx="11657363" cy="3744416"/>
          </a:xfrm>
          <a:prstGeom prst="rect">
            <a:avLst/>
          </a:prstGeom>
        </p:spPr>
      </p:pic>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0" y="663575"/>
            <a:ext cx="9144000" cy="1298575"/>
          </a:xfrm>
        </p:spPr>
        <p:txBody>
          <a:bodyPr/>
          <a:lstStyle/>
          <a:p>
            <a:pPr>
              <a:spcBef>
                <a:spcPts val="850"/>
              </a:spcBef>
            </a:pPr>
            <a:r>
              <a:rPr lang="es-ES" dirty="0">
                <a:solidFill>
                  <a:srgbClr val="002060"/>
                </a:solidFill>
                <a:latin typeface="Impact" panose="020B0806030902050204" pitchFamily="34" charset="0"/>
              </a:rPr>
              <a:t>MANIOBRA OPERATIVA</a:t>
            </a:r>
            <a:endParaRPr lang="es-ES" noProof="1">
              <a:solidFill>
                <a:srgbClr val="002060"/>
              </a:solidFill>
              <a:latin typeface="Impact" panose="020B0806030902050204" pitchFamily="34" charset="0"/>
            </a:endParaRPr>
          </a:p>
        </p:txBody>
      </p:sp>
      <p:sp>
        <p:nvSpPr>
          <p:cNvPr id="5125" name="Rectangle 5"/>
          <p:cNvSpPr>
            <a:spLocks noGrp="1" noChangeArrowheads="1"/>
          </p:cNvSpPr>
          <p:nvPr>
            <p:ph type="body" idx="1"/>
          </p:nvPr>
        </p:nvSpPr>
        <p:spPr>
          <a:xfrm>
            <a:off x="629816" y="2276872"/>
            <a:ext cx="7884368" cy="2952328"/>
          </a:xfrm>
        </p:spPr>
        <p:txBody>
          <a:bodyPr/>
          <a:lstStyle/>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Variar la tensión de alimentación con el autotransformador </a:t>
            </a:r>
            <a:endParaRPr lang="es-ES" sz="2400" dirty="0">
              <a:solidFill>
                <a:srgbClr val="0000FF"/>
              </a:solidFill>
              <a:latin typeface="Calibri" panose="020F0502020204030204" pitchFamily="34" charset="0"/>
              <a:cs typeface="Calibri" panose="020F0502020204030204" pitchFamily="34" charset="0"/>
            </a:endParaRP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Medir los valores de tensión 1ria y 2ria.-</a:t>
            </a:r>
            <a:endParaRPr lang="es-ES" sz="2400" dirty="0">
              <a:solidFill>
                <a:srgbClr val="0000FF"/>
              </a:solidFill>
              <a:latin typeface="Calibri" panose="020F0502020204030204" pitchFamily="34" charset="0"/>
              <a:cs typeface="Calibri" panose="020F0502020204030204" pitchFamily="34" charset="0"/>
            </a:endParaRP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Repetir los puntos 1 y2 en la Medición ascendente y descendente.-</a:t>
            </a:r>
            <a:endParaRPr lang="es-ES" sz="2400" dirty="0">
              <a:solidFill>
                <a:srgbClr val="0000FF"/>
              </a:solidFill>
              <a:latin typeface="Calibri" panose="020F0502020204030204" pitchFamily="34" charset="0"/>
              <a:cs typeface="Calibri" panose="020F0502020204030204" pitchFamily="34" charset="0"/>
            </a:endParaRP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Calcular </a:t>
            </a:r>
            <a:r>
              <a:rPr lang="es-ES" sz="2400" dirty="0">
                <a:solidFill>
                  <a:srgbClr val="0000FF"/>
                </a:solidFill>
                <a:latin typeface="Calibri" panose="020F0502020204030204" pitchFamily="34" charset="0"/>
                <a:cs typeface="Calibri" panose="020F0502020204030204" pitchFamily="34" charset="0"/>
              </a:rPr>
              <a:t>la </a:t>
            </a:r>
            <a:r>
              <a:rPr lang="es-ES" sz="2400" dirty="0" smtClean="0">
                <a:solidFill>
                  <a:srgbClr val="0000FF"/>
                </a:solidFill>
                <a:latin typeface="Calibri" panose="020F0502020204030204" pitchFamily="34" charset="0"/>
                <a:cs typeface="Calibri" panose="020F0502020204030204" pitchFamily="34" charset="0"/>
              </a:rPr>
              <a:t>relación de transformación en cada caso.-</a:t>
            </a:r>
          </a:p>
        </p:txBody>
      </p:sp>
      <p:sp>
        <p:nvSpPr>
          <p:cNvPr id="2" name="Rectángulo 1"/>
          <p:cNvSpPr/>
          <p:nvPr/>
        </p:nvSpPr>
        <p:spPr>
          <a:xfrm>
            <a:off x="1733612" y="1822187"/>
            <a:ext cx="5934732" cy="400110"/>
          </a:xfrm>
          <a:prstGeom prst="rect">
            <a:avLst/>
          </a:prstGeom>
        </p:spPr>
        <p:txBody>
          <a:bodyPr wrap="square">
            <a:spAutoFit/>
          </a:bodyPr>
          <a:lstStyle/>
          <a:p>
            <a:pPr algn="ctr" defTabSz="179388">
              <a:spcAft>
                <a:spcPts val="0"/>
              </a:spcAft>
            </a:pPr>
            <a:r>
              <a:rPr lang="es-ES" sz="2000" b="1" dirty="0">
                <a:solidFill>
                  <a:srgbClr val="FF3399"/>
                </a:solidFill>
                <a:latin typeface="Arial" panose="020B0604020202020204" pitchFamily="34" charset="0"/>
                <a:ea typeface="Times New Roman" panose="02020603050405020304" pitchFamily="18" charset="0"/>
              </a:rPr>
              <a:t>Parte B.-RELACIÓN DE TRANSFORMACIÓN</a:t>
            </a:r>
            <a:endParaRPr lang="es-ES" sz="2000" dirty="0">
              <a:solidFill>
                <a:srgbClr val="FF3399"/>
              </a:solidFill>
              <a:latin typeface="Times New Roman" panose="02020603050405020304" pitchFamily="18" charset="0"/>
              <a:ea typeface="Times New Roman" panose="02020603050405020304" pitchFamily="18" charset="0"/>
            </a:endParaRPr>
          </a:p>
        </p:txBody>
      </p:sp>
      <p:pic>
        <p:nvPicPr>
          <p:cNvPr id="6145" name="Picture 1" descr="C:\Documents and Settings\Admin\Escritorio\laboratorio\5-MEDICION R-TRAFO-tp5\IMG_1129.JPG"/>
          <p:cNvPicPr>
            <a:picLocks noChangeAspect="1" noChangeArrowheads="1"/>
          </p:cNvPicPr>
          <p:nvPr/>
        </p:nvPicPr>
        <p:blipFill>
          <a:blip r:embed="rId2" cstate="print"/>
          <a:srcRect/>
          <a:stretch>
            <a:fillRect/>
          </a:stretch>
        </p:blipFill>
        <p:spPr bwMode="auto">
          <a:xfrm>
            <a:off x="1691680" y="4869160"/>
            <a:ext cx="2160240" cy="1620180"/>
          </a:xfrm>
          <a:prstGeom prst="rect">
            <a:avLst/>
          </a:prstGeom>
          <a:noFill/>
        </p:spPr>
      </p:pic>
      <p:pic>
        <p:nvPicPr>
          <p:cNvPr id="6146" name="Picture 2" descr="C:\Documents and Settings\Admin\Escritorio\laboratorio\5-MEDICION R-TRAFO-tp5\IMG_1137.JPG"/>
          <p:cNvPicPr>
            <a:picLocks noChangeAspect="1" noChangeArrowheads="1"/>
          </p:cNvPicPr>
          <p:nvPr/>
        </p:nvPicPr>
        <p:blipFill>
          <a:blip r:embed="rId3" cstate="print"/>
          <a:srcRect/>
          <a:stretch>
            <a:fillRect/>
          </a:stretch>
        </p:blipFill>
        <p:spPr bwMode="auto">
          <a:xfrm>
            <a:off x="4211960" y="4779150"/>
            <a:ext cx="2376264" cy="1782198"/>
          </a:xfrm>
          <a:prstGeom prst="rect">
            <a:avLst/>
          </a:prstGeom>
          <a:noFill/>
        </p:spPr>
      </p:pic>
    </p:spTree>
    <p:extLst>
      <p:ext uri="{BB962C8B-B14F-4D97-AF65-F5344CB8AC3E}">
        <p14:creationId xmlns="" xmlns:p14="http://schemas.microsoft.com/office/powerpoint/2010/main" val="2986726769"/>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 calcmode="lin" valueType="num">
                                      <p:cBhvr>
                                        <p:cTn id="7" dur="1000" fill="hold"/>
                                        <p:tgtEl>
                                          <p:spTgt spid="512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2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2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1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125">
                                            <p:txEl>
                                              <p:pRg st="1" end="1"/>
                                            </p:txEl>
                                          </p:spTgt>
                                        </p:tgtEl>
                                        <p:attrNameLst>
                                          <p:attrName>style.visibility</p:attrName>
                                        </p:attrNameLst>
                                      </p:cBhvr>
                                      <p:to>
                                        <p:strVal val="visible"/>
                                      </p:to>
                                    </p:set>
                                    <p:anim calcmode="lin" valueType="num">
                                      <p:cBhvr>
                                        <p:cTn id="15" dur="1000" fill="hold"/>
                                        <p:tgtEl>
                                          <p:spTgt spid="512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12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12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51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125">
                                            <p:txEl>
                                              <p:pRg st="2" end="2"/>
                                            </p:txEl>
                                          </p:spTgt>
                                        </p:tgtEl>
                                        <p:attrNameLst>
                                          <p:attrName>style.visibility</p:attrName>
                                        </p:attrNameLst>
                                      </p:cBhvr>
                                      <p:to>
                                        <p:strVal val="visible"/>
                                      </p:to>
                                    </p:set>
                                    <p:anim calcmode="lin" valueType="num">
                                      <p:cBhvr>
                                        <p:cTn id="23" dur="1000" fill="hold"/>
                                        <p:tgtEl>
                                          <p:spTgt spid="512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12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12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512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125">
                                            <p:txEl>
                                              <p:pRg st="3" end="3"/>
                                            </p:txEl>
                                          </p:spTgt>
                                        </p:tgtEl>
                                        <p:attrNameLst>
                                          <p:attrName>style.visibility</p:attrName>
                                        </p:attrNameLst>
                                      </p:cBhvr>
                                      <p:to>
                                        <p:strVal val="visible"/>
                                      </p:to>
                                    </p:set>
                                    <p:anim calcmode="lin" valueType="num">
                                      <p:cBhvr>
                                        <p:cTn id="31" dur="1000" fill="hold"/>
                                        <p:tgtEl>
                                          <p:spTgt spid="512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512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512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512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28" y="360040"/>
            <a:ext cx="9144000" cy="914400"/>
          </a:xfrm>
        </p:spPr>
        <p:txBody>
          <a:bodyPr/>
          <a:lstStyle/>
          <a:p>
            <a:r>
              <a:rPr lang="en-US" dirty="0">
                <a:solidFill>
                  <a:srgbClr val="002060"/>
                </a:solidFill>
                <a:latin typeface="Impact" panose="020B0806030902050204" pitchFamily="34" charset="0"/>
              </a:rPr>
              <a:t>VALORES OBTENIDOS</a:t>
            </a:r>
            <a:endParaRPr lang="es-ES" dirty="0"/>
          </a:p>
        </p:txBody>
      </p:sp>
      <p:sp>
        <p:nvSpPr>
          <p:cNvPr id="3" name="Marcador de contenido 2"/>
          <p:cNvSpPr>
            <a:spLocks noGrp="1"/>
          </p:cNvSpPr>
          <p:nvPr>
            <p:ph idx="1"/>
          </p:nvPr>
        </p:nvSpPr>
        <p:spPr>
          <a:xfrm>
            <a:off x="-1908720" y="1628800"/>
            <a:ext cx="8991600" cy="3352800"/>
          </a:xfrm>
        </p:spPr>
        <p:txBody>
          <a:bodyPr/>
          <a:lstStyle/>
          <a:p>
            <a:r>
              <a:rPr lang="es-ES" b="1" dirty="0">
                <a:solidFill>
                  <a:srgbClr val="FF3399"/>
                </a:solidFill>
              </a:rPr>
              <a:t>Medición Descendente:</a:t>
            </a:r>
          </a:p>
          <a:p>
            <a:endParaRPr lang="es-ES" dirty="0"/>
          </a:p>
        </p:txBody>
      </p:sp>
      <p:graphicFrame>
        <p:nvGraphicFramePr>
          <p:cNvPr id="4" name="Tabla 3"/>
          <p:cNvGraphicFramePr>
            <a:graphicFrameLocks noGrp="1"/>
          </p:cNvGraphicFramePr>
          <p:nvPr>
            <p:extLst>
              <p:ext uri="{D42A27DB-BD31-4B8C-83A1-F6EECF244321}">
                <p14:modId xmlns="" xmlns:p14="http://schemas.microsoft.com/office/powerpoint/2010/main" val="3418652799"/>
              </p:ext>
            </p:extLst>
          </p:nvPr>
        </p:nvGraphicFramePr>
        <p:xfrm>
          <a:off x="971600" y="1938106"/>
          <a:ext cx="6984776" cy="2144646"/>
        </p:xfrm>
        <a:graphic>
          <a:graphicData uri="http://schemas.openxmlformats.org/drawingml/2006/table">
            <a:tbl>
              <a:tblPr firstRow="1" firstCol="1" bandRow="1" bandCol="1">
                <a:tableStyleId>{5C22544A-7EE6-4342-B048-85BDC9FD1C3A}</a:tableStyleId>
              </a:tblPr>
              <a:tblGrid>
                <a:gridCol w="1166197"/>
                <a:gridCol w="1166197"/>
                <a:gridCol w="1116572"/>
                <a:gridCol w="1240635"/>
                <a:gridCol w="1240635"/>
                <a:gridCol w="1054540"/>
              </a:tblGrid>
              <a:tr h="713489">
                <a:tc>
                  <a:txBody>
                    <a:bodyPr/>
                    <a:lstStyle/>
                    <a:p>
                      <a:pPr algn="ctr">
                        <a:spcAft>
                          <a:spcPts val="0"/>
                        </a:spcAft>
                      </a:pPr>
                      <a:r>
                        <a:rPr lang="es-ES" sz="900" dirty="0">
                          <a:solidFill>
                            <a:srgbClr val="0000FF"/>
                          </a:solidFill>
                          <a:effectLst/>
                        </a:rPr>
                        <a:t>Porcentaje de la Tensión Nominal</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Tensión del primario</a:t>
                      </a:r>
                      <a:endParaRPr lang="es-ES" sz="1200" dirty="0">
                        <a:solidFill>
                          <a:srgbClr val="0000FF"/>
                        </a:solidFill>
                        <a:effectLst/>
                      </a:endParaRPr>
                    </a:p>
                    <a:p>
                      <a:pPr algn="ctr">
                        <a:spcAft>
                          <a:spcPts val="0"/>
                        </a:spcAft>
                      </a:pPr>
                      <a:r>
                        <a:rPr lang="es-ES" sz="900" dirty="0">
                          <a:solidFill>
                            <a:srgbClr val="0000FF"/>
                          </a:solidFill>
                          <a:effectLst/>
                        </a:rPr>
                        <a:t>U </a:t>
                      </a:r>
                      <a:r>
                        <a:rPr lang="es-ES" sz="900" baseline="-25000" dirty="0">
                          <a:solidFill>
                            <a:srgbClr val="0000FF"/>
                          </a:solidFill>
                          <a:effectLst/>
                        </a:rPr>
                        <a:t>1  </a:t>
                      </a:r>
                      <a:r>
                        <a:rPr lang="es-ES" sz="900" dirty="0">
                          <a:solidFill>
                            <a:srgbClr val="0000FF"/>
                          </a:solidFill>
                          <a:effectLst/>
                        </a:rPr>
                        <a:t>[V]</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Tensión del secundario</a:t>
                      </a:r>
                      <a:endParaRPr lang="es-ES" sz="1200" dirty="0">
                        <a:solidFill>
                          <a:srgbClr val="0000FF"/>
                        </a:solidFill>
                        <a:effectLst/>
                      </a:endParaRPr>
                    </a:p>
                    <a:p>
                      <a:pPr algn="ctr">
                        <a:spcAft>
                          <a:spcPts val="0"/>
                        </a:spcAft>
                      </a:pPr>
                      <a:r>
                        <a:rPr lang="es-ES" sz="900" dirty="0">
                          <a:solidFill>
                            <a:srgbClr val="0000FF"/>
                          </a:solidFill>
                          <a:effectLst/>
                        </a:rPr>
                        <a:t>U </a:t>
                      </a:r>
                      <a:r>
                        <a:rPr lang="es-ES" sz="900" baseline="-25000" dirty="0">
                          <a:solidFill>
                            <a:srgbClr val="0000FF"/>
                          </a:solidFill>
                          <a:effectLst/>
                        </a:rPr>
                        <a:t>2      </a:t>
                      </a:r>
                      <a:r>
                        <a:rPr lang="es-ES" sz="900" dirty="0">
                          <a:solidFill>
                            <a:srgbClr val="0000FF"/>
                          </a:solidFill>
                          <a:effectLst/>
                        </a:rPr>
                        <a:t>[V]</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Relación de transformación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FFFF00">
                        <a:alpha val="80000"/>
                      </a:srgbClr>
                    </a:solidFill>
                  </a:tcPr>
                </a:tc>
                <a:tc>
                  <a:txBody>
                    <a:bodyPr/>
                    <a:lstStyle/>
                    <a:p>
                      <a:pPr algn="ctr">
                        <a:spcAft>
                          <a:spcPts val="0"/>
                        </a:spcAft>
                      </a:pPr>
                      <a:r>
                        <a:rPr lang="es-ES" sz="900" dirty="0">
                          <a:solidFill>
                            <a:srgbClr val="0000FF"/>
                          </a:solidFill>
                          <a:effectLst/>
                        </a:rPr>
                        <a:t>Relación de transformación de chapa característica</a:t>
                      </a:r>
                      <a:endParaRPr lang="es-ES" sz="1200" dirty="0">
                        <a:solidFill>
                          <a:srgbClr val="0000FF"/>
                        </a:solidFill>
                        <a:effectLst/>
                      </a:endParaRPr>
                    </a:p>
                    <a:p>
                      <a:pPr algn="ctr">
                        <a:spcAft>
                          <a:spcPts val="0"/>
                        </a:spcAft>
                      </a:pPr>
                      <a:r>
                        <a:rPr lang="es-ES" sz="900" baseline="0" dirty="0" err="1" smtClean="0">
                          <a:solidFill>
                            <a:srgbClr val="0000FF"/>
                          </a:solidFill>
                          <a:effectLst/>
                        </a:rPr>
                        <a:t>n</a:t>
                      </a:r>
                      <a:r>
                        <a:rPr lang="es-ES" sz="900" baseline="-25000" dirty="0" err="1" smtClean="0">
                          <a:solidFill>
                            <a:srgbClr val="0000FF"/>
                          </a:solidFill>
                          <a:effectLst/>
                        </a:rPr>
                        <a:t>p</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Error relativo porcentual</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r>
              <a:tr h="204451">
                <a:tc>
                  <a:txBody>
                    <a:bodyPr/>
                    <a:lstStyle/>
                    <a:p>
                      <a:pPr algn="ctr">
                        <a:spcAft>
                          <a:spcPts val="0"/>
                        </a:spcAft>
                      </a:pPr>
                      <a:r>
                        <a:rPr lang="es-ES" sz="1200" dirty="0">
                          <a:solidFill>
                            <a:srgbClr val="0000FF"/>
                          </a:solidFill>
                          <a:effectLst/>
                        </a:rPr>
                        <a:t>100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rowSpan="6">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a:txBody>
                    <a:bodyPr/>
                    <a:lstStyle/>
                    <a:p>
                      <a:pPr algn="ctr">
                        <a:spcAft>
                          <a:spcPts val="0"/>
                        </a:spcAft>
                      </a:pPr>
                      <a:r>
                        <a:rPr lang="es-ES" sz="1200" dirty="0">
                          <a:solidFill>
                            <a:srgbClr val="0000FF"/>
                          </a:solidFill>
                          <a:effectLst/>
                        </a:rPr>
                        <a:t>90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a:txBody>
                    <a:bodyPr/>
                    <a:lstStyle/>
                    <a:p>
                      <a:pPr algn="ctr">
                        <a:spcAft>
                          <a:spcPts val="0"/>
                        </a:spcAft>
                      </a:pPr>
                      <a:r>
                        <a:rPr lang="es-ES" sz="1200" dirty="0">
                          <a:solidFill>
                            <a:srgbClr val="0000FF"/>
                          </a:solidFill>
                          <a:effectLst/>
                        </a:rPr>
                        <a:t>80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a:txBody>
                    <a:bodyPr/>
                    <a:lstStyle/>
                    <a:p>
                      <a:pPr algn="ctr">
                        <a:spcAft>
                          <a:spcPts val="0"/>
                        </a:spcAft>
                      </a:pPr>
                      <a:r>
                        <a:rPr lang="es-ES" sz="1200" dirty="0">
                          <a:solidFill>
                            <a:srgbClr val="0000FF"/>
                          </a:solidFill>
                          <a:effectLst/>
                        </a:rPr>
                        <a:t>70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a:txBody>
                    <a:bodyPr/>
                    <a:lstStyle/>
                    <a:p>
                      <a:pPr algn="ctr">
                        <a:spcAft>
                          <a:spcPts val="0"/>
                        </a:spcAft>
                      </a:pPr>
                      <a:r>
                        <a:rPr lang="es-ES" sz="1200" dirty="0">
                          <a:solidFill>
                            <a:srgbClr val="0000FF"/>
                          </a:solidFill>
                          <a:effectLst/>
                        </a:rPr>
                        <a:t>60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a:txBody>
                    <a:bodyPr/>
                    <a:lstStyle/>
                    <a:p>
                      <a:pPr algn="ctr">
                        <a:spcAft>
                          <a:spcPts val="0"/>
                        </a:spcAft>
                      </a:pPr>
                      <a:r>
                        <a:rPr lang="es-ES" sz="1200" dirty="0">
                          <a:solidFill>
                            <a:srgbClr val="0000FF"/>
                          </a:solidFill>
                          <a:effectLst/>
                        </a:rPr>
                        <a:t>50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vMerge="1">
                  <a:txBody>
                    <a:bodyPr/>
                    <a:lstStyle/>
                    <a:p>
                      <a:endParaRPr lang="es-ES"/>
                    </a:p>
                  </a:txBody>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r h="204451">
                <a:tc gridSpan="2">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hMerge="1">
                  <a:txBody>
                    <a:bodyPr/>
                    <a:lstStyle/>
                    <a:p>
                      <a:endParaRPr lang="es-ES"/>
                    </a:p>
                  </a:txBody>
                  <a:tcPr/>
                </a:tc>
                <a:tc>
                  <a:txBody>
                    <a:bodyPr/>
                    <a:lstStyle/>
                    <a:p>
                      <a:pPr algn="ctr">
                        <a:spcAft>
                          <a:spcPts val="0"/>
                        </a:spcAft>
                      </a:pPr>
                      <a:r>
                        <a:rPr lang="es-ES" sz="1200" dirty="0">
                          <a:solidFill>
                            <a:srgbClr val="0000FF"/>
                          </a:solidFill>
                          <a:effectLst/>
                        </a:rPr>
                        <a:t>Promedio</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00CC">
                        <a:alpha val="22000"/>
                      </a:srgbClr>
                    </a:solidFill>
                  </a:tcPr>
                </a:tc>
              </a:tr>
            </a:tbl>
          </a:graphicData>
        </a:graphic>
      </p:graphicFrame>
      <p:graphicFrame>
        <p:nvGraphicFramePr>
          <p:cNvPr id="5" name="Objeto 4"/>
          <p:cNvGraphicFramePr>
            <a:graphicFrameLocks noChangeAspect="1"/>
          </p:cNvGraphicFramePr>
          <p:nvPr>
            <p:extLst>
              <p:ext uri="{D42A27DB-BD31-4B8C-83A1-F6EECF244321}">
                <p14:modId xmlns="" xmlns:p14="http://schemas.microsoft.com/office/powerpoint/2010/main" val="794278534"/>
              </p:ext>
            </p:extLst>
          </p:nvPr>
        </p:nvGraphicFramePr>
        <p:xfrm>
          <a:off x="4592712" y="2276872"/>
          <a:ext cx="796925" cy="395288"/>
        </p:xfrm>
        <a:graphic>
          <a:graphicData uri="http://schemas.openxmlformats.org/presentationml/2006/ole">
            <p:oleObj spid="_x0000_s5127" name="Ecuación" r:id="rId3" imgW="787320" imgH="393480" progId="Equation.3">
              <p:embed/>
            </p:oleObj>
          </a:graphicData>
        </a:graphic>
      </p:graphicFrame>
      <p:sp>
        <p:nvSpPr>
          <p:cNvPr id="6" name="Rectángulo 5"/>
          <p:cNvSpPr/>
          <p:nvPr/>
        </p:nvSpPr>
        <p:spPr>
          <a:xfrm>
            <a:off x="1234755" y="4077072"/>
            <a:ext cx="2704650" cy="369332"/>
          </a:xfrm>
          <a:prstGeom prst="rect">
            <a:avLst/>
          </a:prstGeom>
        </p:spPr>
        <p:txBody>
          <a:bodyPr wrap="none">
            <a:spAutoFit/>
          </a:bodyPr>
          <a:lstStyle/>
          <a:p>
            <a:pPr marL="342900" indent="-342900" algn="ctr" eaLnBrk="1" hangingPunct="1">
              <a:spcBef>
                <a:spcPct val="20000"/>
              </a:spcBef>
              <a:buClr>
                <a:srgbClr val="5F5F5F"/>
              </a:buClr>
              <a:buFont typeface="Wingdings" pitchFamily="2" charset="2"/>
              <a:buChar char="§"/>
            </a:pPr>
            <a:r>
              <a:rPr lang="es-ES" b="1" dirty="0">
                <a:solidFill>
                  <a:srgbClr val="FF3399"/>
                </a:solidFill>
                <a:latin typeface="+mn-lt"/>
                <a:cs typeface="+mn-cs"/>
              </a:rPr>
              <a:t>Medición Ascendente:</a:t>
            </a:r>
          </a:p>
        </p:txBody>
      </p:sp>
      <p:graphicFrame>
        <p:nvGraphicFramePr>
          <p:cNvPr id="7" name="Tabla 6"/>
          <p:cNvGraphicFramePr>
            <a:graphicFrameLocks noGrp="1"/>
          </p:cNvGraphicFramePr>
          <p:nvPr>
            <p:extLst>
              <p:ext uri="{D42A27DB-BD31-4B8C-83A1-F6EECF244321}">
                <p14:modId xmlns="" xmlns:p14="http://schemas.microsoft.com/office/powerpoint/2010/main" val="3257346168"/>
              </p:ext>
            </p:extLst>
          </p:nvPr>
        </p:nvGraphicFramePr>
        <p:xfrm>
          <a:off x="971600" y="4480932"/>
          <a:ext cx="6984776" cy="2144646"/>
        </p:xfrm>
        <a:graphic>
          <a:graphicData uri="http://schemas.openxmlformats.org/drawingml/2006/table">
            <a:tbl>
              <a:tblPr firstRow="1" firstCol="1" bandRow="1" bandCol="1">
                <a:tableStyleId>{5C22544A-7EE6-4342-B048-85BDC9FD1C3A}</a:tableStyleId>
              </a:tblPr>
              <a:tblGrid>
                <a:gridCol w="1166197"/>
                <a:gridCol w="1166197"/>
                <a:gridCol w="1116572"/>
                <a:gridCol w="1240635"/>
                <a:gridCol w="1240635"/>
                <a:gridCol w="1054540"/>
              </a:tblGrid>
              <a:tr h="713489">
                <a:tc>
                  <a:txBody>
                    <a:bodyPr/>
                    <a:lstStyle/>
                    <a:p>
                      <a:pPr algn="ctr">
                        <a:spcAft>
                          <a:spcPts val="0"/>
                        </a:spcAft>
                      </a:pPr>
                      <a:r>
                        <a:rPr lang="es-ES" sz="900" dirty="0">
                          <a:solidFill>
                            <a:srgbClr val="0000FF"/>
                          </a:solidFill>
                          <a:effectLst/>
                        </a:rPr>
                        <a:t>Porcentaje de la Tensión Nominal</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Tensión del primario</a:t>
                      </a:r>
                      <a:endParaRPr lang="es-ES" sz="1200" dirty="0">
                        <a:solidFill>
                          <a:srgbClr val="0000FF"/>
                        </a:solidFill>
                        <a:effectLst/>
                      </a:endParaRPr>
                    </a:p>
                    <a:p>
                      <a:pPr algn="ctr">
                        <a:spcAft>
                          <a:spcPts val="0"/>
                        </a:spcAft>
                      </a:pPr>
                      <a:r>
                        <a:rPr lang="es-ES" sz="900" dirty="0">
                          <a:solidFill>
                            <a:srgbClr val="0000FF"/>
                          </a:solidFill>
                          <a:effectLst/>
                        </a:rPr>
                        <a:t>U </a:t>
                      </a:r>
                      <a:r>
                        <a:rPr lang="es-ES" sz="900" baseline="-25000" dirty="0">
                          <a:solidFill>
                            <a:srgbClr val="0000FF"/>
                          </a:solidFill>
                          <a:effectLst/>
                        </a:rPr>
                        <a:t>1  </a:t>
                      </a:r>
                      <a:r>
                        <a:rPr lang="es-ES" sz="900" dirty="0">
                          <a:solidFill>
                            <a:srgbClr val="0000FF"/>
                          </a:solidFill>
                          <a:effectLst/>
                        </a:rPr>
                        <a:t>[V]</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Tensión del secundario</a:t>
                      </a:r>
                      <a:endParaRPr lang="es-ES" sz="1200" dirty="0">
                        <a:solidFill>
                          <a:srgbClr val="0000FF"/>
                        </a:solidFill>
                        <a:effectLst/>
                      </a:endParaRPr>
                    </a:p>
                    <a:p>
                      <a:pPr algn="ctr">
                        <a:spcAft>
                          <a:spcPts val="0"/>
                        </a:spcAft>
                      </a:pPr>
                      <a:r>
                        <a:rPr lang="es-ES" sz="900" dirty="0">
                          <a:solidFill>
                            <a:srgbClr val="0000FF"/>
                          </a:solidFill>
                          <a:effectLst/>
                        </a:rPr>
                        <a:t>U </a:t>
                      </a:r>
                      <a:r>
                        <a:rPr lang="es-ES" sz="900" baseline="-25000" dirty="0">
                          <a:solidFill>
                            <a:srgbClr val="0000FF"/>
                          </a:solidFill>
                          <a:effectLst/>
                        </a:rPr>
                        <a:t>2      </a:t>
                      </a:r>
                      <a:r>
                        <a:rPr lang="es-ES" sz="900" dirty="0">
                          <a:solidFill>
                            <a:srgbClr val="0000FF"/>
                          </a:solidFill>
                          <a:effectLst/>
                        </a:rPr>
                        <a:t>[V]</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Relación de transformación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FFFF00">
                        <a:alpha val="80000"/>
                      </a:srgbClr>
                    </a:solidFill>
                  </a:tcPr>
                </a:tc>
                <a:tc>
                  <a:txBody>
                    <a:bodyPr/>
                    <a:lstStyle/>
                    <a:p>
                      <a:pPr algn="ctr">
                        <a:spcAft>
                          <a:spcPts val="0"/>
                        </a:spcAft>
                      </a:pPr>
                      <a:r>
                        <a:rPr lang="es-ES" sz="900" dirty="0">
                          <a:solidFill>
                            <a:srgbClr val="0000FF"/>
                          </a:solidFill>
                          <a:effectLst/>
                        </a:rPr>
                        <a:t>Relación de transformación de chapa característica</a:t>
                      </a:r>
                      <a:endParaRPr lang="es-ES" sz="1200" dirty="0">
                        <a:solidFill>
                          <a:srgbClr val="0000FF"/>
                        </a:solidFill>
                        <a:effectLst/>
                      </a:endParaRPr>
                    </a:p>
                    <a:p>
                      <a:pPr algn="ctr">
                        <a:spcAft>
                          <a:spcPts val="0"/>
                        </a:spcAft>
                      </a:pPr>
                      <a:r>
                        <a:rPr lang="es-ES" sz="900" baseline="0" dirty="0" err="1" smtClean="0">
                          <a:solidFill>
                            <a:srgbClr val="0000FF"/>
                          </a:solidFill>
                          <a:effectLst/>
                        </a:rPr>
                        <a:t>n</a:t>
                      </a:r>
                      <a:r>
                        <a:rPr lang="es-ES" sz="900" baseline="-25000" dirty="0" err="1" smtClean="0">
                          <a:solidFill>
                            <a:srgbClr val="0000FF"/>
                          </a:solidFill>
                          <a:effectLst/>
                        </a:rPr>
                        <a:t>p</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c>
                  <a:txBody>
                    <a:bodyPr/>
                    <a:lstStyle/>
                    <a:p>
                      <a:pPr algn="ctr">
                        <a:spcAft>
                          <a:spcPts val="0"/>
                        </a:spcAft>
                      </a:pPr>
                      <a:r>
                        <a:rPr lang="es-ES" sz="900" dirty="0">
                          <a:solidFill>
                            <a:srgbClr val="0000FF"/>
                          </a:solidFill>
                          <a:effectLst/>
                        </a:rPr>
                        <a:t>Error relativo porcentual</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nchor="ctr">
                    <a:solidFill>
                      <a:srgbClr val="FFFF00">
                        <a:alpha val="80000"/>
                      </a:srgbClr>
                    </a:solidFill>
                  </a:tcPr>
                </a:tc>
              </a:tr>
              <a:tr h="204451">
                <a:tc>
                  <a:txBody>
                    <a:bodyPr/>
                    <a:lstStyle/>
                    <a:p>
                      <a:pPr algn="ctr">
                        <a:spcAft>
                          <a:spcPts val="0"/>
                        </a:spcAft>
                      </a:pPr>
                      <a:r>
                        <a:rPr lang="es-ES" sz="1200" dirty="0" smtClean="0">
                          <a:solidFill>
                            <a:srgbClr val="0000FF"/>
                          </a:solidFill>
                          <a:effectLst/>
                        </a:rPr>
                        <a:t>50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rowSpan="6">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a:txBody>
                    <a:bodyPr/>
                    <a:lstStyle/>
                    <a:p>
                      <a:pPr algn="ctr">
                        <a:spcAft>
                          <a:spcPts val="0"/>
                        </a:spcAft>
                      </a:pPr>
                      <a:r>
                        <a:rPr lang="es-ES" sz="1200" dirty="0" smtClean="0">
                          <a:solidFill>
                            <a:srgbClr val="0000FF"/>
                          </a:solidFill>
                          <a:effectLst/>
                        </a:rPr>
                        <a:t>60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a:txBody>
                    <a:bodyPr/>
                    <a:lstStyle/>
                    <a:p>
                      <a:pPr algn="ctr">
                        <a:spcAft>
                          <a:spcPts val="0"/>
                        </a:spcAft>
                      </a:pPr>
                      <a:r>
                        <a:rPr lang="es-ES" sz="1200" dirty="0" smtClean="0">
                          <a:solidFill>
                            <a:srgbClr val="0000FF"/>
                          </a:solidFill>
                          <a:effectLst/>
                        </a:rPr>
                        <a:t>70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a:txBody>
                    <a:bodyPr/>
                    <a:lstStyle/>
                    <a:p>
                      <a:pPr algn="ctr">
                        <a:spcAft>
                          <a:spcPts val="0"/>
                        </a:spcAft>
                      </a:pPr>
                      <a:r>
                        <a:rPr lang="es-ES" sz="1200" dirty="0" smtClean="0">
                          <a:solidFill>
                            <a:srgbClr val="0000FF"/>
                          </a:solidFill>
                          <a:effectLst/>
                        </a:rPr>
                        <a:t>80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a:txBody>
                    <a:bodyPr/>
                    <a:lstStyle/>
                    <a:p>
                      <a:pPr algn="ctr">
                        <a:spcAft>
                          <a:spcPts val="0"/>
                        </a:spcAft>
                      </a:pPr>
                      <a:r>
                        <a:rPr lang="es-ES" sz="1200" dirty="0" smtClean="0">
                          <a:solidFill>
                            <a:srgbClr val="0000FF"/>
                          </a:solidFill>
                          <a:effectLst/>
                        </a:rPr>
                        <a:t>90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a:txBody>
                    <a:bodyPr/>
                    <a:lstStyle/>
                    <a:p>
                      <a:pPr algn="ctr">
                        <a:spcAft>
                          <a:spcPts val="0"/>
                        </a:spcAft>
                      </a:pPr>
                      <a:r>
                        <a:rPr lang="es-ES" sz="1200" dirty="0" smtClean="0">
                          <a:solidFill>
                            <a:srgbClr val="0000FF"/>
                          </a:solidFill>
                          <a:effectLst/>
                        </a:rPr>
                        <a:t>100</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vMerge="1">
                  <a:txBody>
                    <a:bodyPr/>
                    <a:lstStyle/>
                    <a:p>
                      <a:endParaRPr lang="es-ES"/>
                    </a:p>
                  </a:txBody>
                  <a:tcPr/>
                </a:tc>
                <a:tc>
                  <a:txBody>
                    <a:bodyPr/>
                    <a:lstStyle/>
                    <a:p>
                      <a:pPr algn="just">
                        <a:spcAft>
                          <a:spcPts val="0"/>
                        </a:spcAft>
                      </a:pPr>
                      <a:r>
                        <a:rPr lang="es-ES" sz="1200">
                          <a:solidFill>
                            <a:srgbClr val="0000FF"/>
                          </a:solidFill>
                          <a:effectLst/>
                        </a:rPr>
                        <a:t> </a:t>
                      </a:r>
                      <a:endParaRPr lang="es-ES" sz="120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r h="204451">
                <a:tc gridSpan="2">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hMerge="1">
                  <a:txBody>
                    <a:bodyPr/>
                    <a:lstStyle/>
                    <a:p>
                      <a:endParaRPr lang="es-ES"/>
                    </a:p>
                  </a:txBody>
                  <a:tcPr/>
                </a:tc>
                <a:tc>
                  <a:txBody>
                    <a:bodyPr/>
                    <a:lstStyle/>
                    <a:p>
                      <a:pPr algn="ctr">
                        <a:spcAft>
                          <a:spcPts val="0"/>
                        </a:spcAft>
                      </a:pPr>
                      <a:r>
                        <a:rPr lang="es-ES" sz="1200" dirty="0">
                          <a:solidFill>
                            <a:srgbClr val="0000FF"/>
                          </a:solidFill>
                          <a:effectLst/>
                        </a:rPr>
                        <a:t>Promedio</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c>
                  <a:txBody>
                    <a:bodyPr/>
                    <a:lstStyle/>
                    <a:p>
                      <a:pPr algn="just">
                        <a:spcAft>
                          <a:spcPts val="0"/>
                        </a:spcAft>
                      </a:pPr>
                      <a:r>
                        <a:rPr lang="es-ES" sz="1200" dirty="0">
                          <a:solidFill>
                            <a:srgbClr val="0000FF"/>
                          </a:solidFill>
                          <a:effectLst/>
                        </a:rPr>
                        <a:t> </a:t>
                      </a:r>
                      <a:endParaRPr lang="es-ES" sz="1200" dirty="0">
                        <a:solidFill>
                          <a:srgbClr val="0000FF"/>
                        </a:solidFill>
                        <a:effectLst/>
                        <a:latin typeface="Times New Roman" panose="02020603050405020304" pitchFamily="18" charset="0"/>
                        <a:ea typeface="Times New Roman" panose="02020603050405020304" pitchFamily="18" charset="0"/>
                      </a:endParaRPr>
                    </a:p>
                  </a:txBody>
                  <a:tcPr marL="45720" marR="45720" marT="0" marB="0">
                    <a:solidFill>
                      <a:srgbClr val="002060">
                        <a:alpha val="22000"/>
                      </a:srgbClr>
                    </a:solidFill>
                  </a:tcPr>
                </a:tc>
              </a:tr>
            </a:tbl>
          </a:graphicData>
        </a:graphic>
      </p:graphicFrame>
      <p:graphicFrame>
        <p:nvGraphicFramePr>
          <p:cNvPr id="8" name="Objeto 7"/>
          <p:cNvGraphicFramePr>
            <a:graphicFrameLocks noChangeAspect="1"/>
          </p:cNvGraphicFramePr>
          <p:nvPr>
            <p:extLst>
              <p:ext uri="{D42A27DB-BD31-4B8C-83A1-F6EECF244321}">
                <p14:modId xmlns="" xmlns:p14="http://schemas.microsoft.com/office/powerpoint/2010/main" val="3693735099"/>
              </p:ext>
            </p:extLst>
          </p:nvPr>
        </p:nvGraphicFramePr>
        <p:xfrm>
          <a:off x="4592711" y="4783956"/>
          <a:ext cx="796925" cy="395288"/>
        </p:xfrm>
        <a:graphic>
          <a:graphicData uri="http://schemas.openxmlformats.org/presentationml/2006/ole">
            <p:oleObj spid="_x0000_s5128" name="Ecuación" r:id="rId4" imgW="787320" imgH="393480" progId="Equation.3">
              <p:embed/>
            </p:oleObj>
          </a:graphicData>
        </a:graphic>
      </p:graphicFrame>
    </p:spTree>
    <p:extLst>
      <p:ext uri="{BB962C8B-B14F-4D97-AF65-F5344CB8AC3E}">
        <p14:creationId xmlns="" xmlns:p14="http://schemas.microsoft.com/office/powerpoint/2010/main" val="48519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876300"/>
            <a:ext cx="9144000" cy="914400"/>
          </a:xfrm>
        </p:spPr>
        <p:txBody>
          <a:bodyPr/>
          <a:lstStyle/>
          <a:p>
            <a:r>
              <a:rPr lang="en-US" dirty="0" smtClean="0">
                <a:solidFill>
                  <a:srgbClr val="002060"/>
                </a:solidFill>
                <a:latin typeface="Impact" panose="020B0806030902050204" pitchFamily="34" charset="0"/>
              </a:rPr>
              <a:t>Conclusiones</a:t>
            </a:r>
            <a:endParaRPr lang="en-US" dirty="0">
              <a:solidFill>
                <a:srgbClr val="002060"/>
              </a:solidFill>
              <a:latin typeface="Impact" panose="020B0806030902050204" pitchFamily="34" charset="0"/>
            </a:endParaRPr>
          </a:p>
        </p:txBody>
      </p:sp>
      <p:sp>
        <p:nvSpPr>
          <p:cNvPr id="22531" name="Rectangle 3"/>
          <p:cNvSpPr>
            <a:spLocks noGrp="1" noChangeArrowheads="1"/>
          </p:cNvSpPr>
          <p:nvPr>
            <p:ph type="body" idx="1"/>
          </p:nvPr>
        </p:nvSpPr>
        <p:spPr>
          <a:xfrm>
            <a:off x="1066800" y="2343150"/>
            <a:ext cx="7105600" cy="2454002"/>
          </a:xfrm>
        </p:spPr>
        <p:txBody>
          <a:bodyPr/>
          <a:lstStyle/>
          <a:p>
            <a:pPr marL="114300" lvl="1" indent="0" algn="l">
              <a:buFont typeface="Wingdings" pitchFamily="2" charset="2"/>
              <a:buNone/>
            </a:pPr>
            <a:endParaRPr lang="en-US" sz="1900" b="1" dirty="0" smtClean="0">
              <a:solidFill>
                <a:srgbClr val="0066FF"/>
              </a:solidFill>
            </a:endParaRPr>
          </a:p>
          <a:p>
            <a:pPr marL="114300" lvl="1" indent="0" algn="l">
              <a:buNone/>
            </a:pPr>
            <a:r>
              <a:rPr lang="en-US" sz="1900" b="1" dirty="0" smtClean="0">
                <a:solidFill>
                  <a:srgbClr val="0000FF"/>
                </a:solidFill>
              </a:rPr>
              <a:t>¿Por qué motivo se toman mediciones ascendentes y descendentes?</a:t>
            </a:r>
            <a:endParaRPr lang="en-US" sz="1900" b="1" dirty="0">
              <a:solidFill>
                <a:srgbClr val="0000FF"/>
              </a:solidFill>
            </a:endParaRPr>
          </a:p>
          <a:p>
            <a:pPr marL="114300" lvl="1" indent="0" algn="l">
              <a:buFont typeface="Wingdings" pitchFamily="2" charset="2"/>
              <a:buNone/>
            </a:pPr>
            <a:r>
              <a:rPr lang="en-US" sz="1900" b="1" dirty="0" smtClean="0">
                <a:solidFill>
                  <a:srgbClr val="0000FF"/>
                </a:solidFill>
              </a:rPr>
              <a:t>¿A qué se deben las diferencias entre ambas medidas?</a:t>
            </a:r>
          </a:p>
          <a:p>
            <a:pPr marL="114300" lvl="1" indent="0" algn="l">
              <a:buFont typeface="Wingdings" pitchFamily="2" charset="2"/>
              <a:buNone/>
            </a:pPr>
            <a:r>
              <a:rPr lang="en-US" sz="1900" b="1" dirty="0" smtClean="0">
                <a:solidFill>
                  <a:srgbClr val="0000FF"/>
                </a:solidFill>
              </a:rPr>
              <a:t>¿Qué puede inferirse si las relaciones de transformación de chapa difieren de la calculada en base a los valores medidos?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circle(in)">
                                      <p:cBhvr>
                                        <p:cTn id="7" dur="2000"/>
                                        <p:tgtEl>
                                          <p:spTgt spid="22531">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circle(in)">
                                      <p:cBhvr>
                                        <p:cTn id="10" dur="2000"/>
                                        <p:tgtEl>
                                          <p:spTgt spid="22531">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circle(in)">
                                      <p:cBhvr>
                                        <p:cTn id="13" dur="20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Documents and Settings\Admin\Mis documentos\Downloads\IMG_20210511_091211594.jpg"/>
          <p:cNvPicPr>
            <a:picLocks noChangeAspect="1" noChangeArrowheads="1"/>
          </p:cNvPicPr>
          <p:nvPr/>
        </p:nvPicPr>
        <p:blipFill>
          <a:blip r:embed="rId2" cstate="print"/>
          <a:srcRect/>
          <a:stretch>
            <a:fillRect/>
          </a:stretch>
        </p:blipFill>
        <p:spPr bwMode="auto">
          <a:xfrm>
            <a:off x="3635896" y="582482"/>
            <a:ext cx="4032448" cy="5376597"/>
          </a:xfrm>
          <a:prstGeom prst="rect">
            <a:avLst/>
          </a:prstGeom>
          <a:noFill/>
        </p:spPr>
      </p:pic>
      <p:pic>
        <p:nvPicPr>
          <p:cNvPr id="2" name="Picture 2" descr="D:\Documents and Settings\Admin\Mis documentos\Downloads\IMG_20170426_150737590.jpg"/>
          <p:cNvPicPr>
            <a:picLocks noChangeAspect="1" noChangeArrowheads="1"/>
          </p:cNvPicPr>
          <p:nvPr/>
        </p:nvPicPr>
        <p:blipFill>
          <a:blip r:embed="rId3" cstate="print"/>
          <a:srcRect/>
          <a:stretch>
            <a:fillRect/>
          </a:stretch>
        </p:blipFill>
        <p:spPr bwMode="auto">
          <a:xfrm>
            <a:off x="686104" y="1196752"/>
            <a:ext cx="2733768" cy="364502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D:\Documents and Settings\Admin\Mis documentos\Downloads\IMG_20210511_091227406.jpg"/>
          <p:cNvPicPr>
            <a:picLocks noChangeAspect="1" noChangeArrowheads="1"/>
          </p:cNvPicPr>
          <p:nvPr/>
        </p:nvPicPr>
        <p:blipFill>
          <a:blip r:embed="rId2" cstate="print"/>
          <a:srcRect/>
          <a:stretch>
            <a:fillRect/>
          </a:stretch>
        </p:blipFill>
        <p:spPr bwMode="auto">
          <a:xfrm>
            <a:off x="2440922" y="620688"/>
            <a:ext cx="4147302" cy="552973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D:\Documents and Settings\Admin\Mis documentos\Downloads\IMG_20210511_091306197.jpg"/>
          <p:cNvPicPr>
            <a:picLocks noChangeAspect="1" noChangeArrowheads="1"/>
          </p:cNvPicPr>
          <p:nvPr/>
        </p:nvPicPr>
        <p:blipFill>
          <a:blip r:embed="rId2" cstate="print"/>
          <a:srcRect/>
          <a:stretch>
            <a:fillRect/>
          </a:stretch>
        </p:blipFill>
        <p:spPr bwMode="auto">
          <a:xfrm>
            <a:off x="2242392" y="404664"/>
            <a:ext cx="4417840" cy="589045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smtClean="0">
                <a:solidFill>
                  <a:srgbClr val="002060"/>
                </a:solidFill>
                <a:latin typeface="+mn-lt"/>
              </a:rPr>
              <a:t>Fundamento teórico</a:t>
            </a:r>
            <a:endParaRPr lang="es-ES" sz="4000" dirty="0">
              <a:solidFill>
                <a:srgbClr val="002060"/>
              </a:solidFill>
              <a:latin typeface="+mn-lt"/>
            </a:endParaRPr>
          </a:p>
        </p:txBody>
      </p:sp>
      <p:sp>
        <p:nvSpPr>
          <p:cNvPr id="16" name="Rectangle 14"/>
          <p:cNvSpPr>
            <a:spLocks noChangeArrowheads="1"/>
          </p:cNvSpPr>
          <p:nvPr/>
        </p:nvSpPr>
        <p:spPr bwMode="auto">
          <a:xfrm rot="10800000" flipV="1">
            <a:off x="1007096" y="1752600"/>
            <a:ext cx="8136904"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49263">
              <a:tabLst>
                <a:tab pos="228600" algn="l"/>
              </a:tabLst>
              <a:defRPr>
                <a:solidFill>
                  <a:schemeClr val="tx1"/>
                </a:solidFill>
                <a:latin typeface="Arial" panose="020B0604020202020204" pitchFamily="34" charset="0"/>
              </a:defRPr>
            </a:lvl1pPr>
            <a:lvl2pPr>
              <a:tabLst>
                <a:tab pos="228600" algn="l"/>
              </a:tabLst>
              <a:defRPr>
                <a:solidFill>
                  <a:schemeClr val="tx1"/>
                </a:solidFill>
                <a:latin typeface="Arial" panose="020B0604020202020204" pitchFamily="34" charset="0"/>
              </a:defRPr>
            </a:lvl2pPr>
            <a:lvl3pPr>
              <a:tabLst>
                <a:tab pos="228600" algn="l"/>
              </a:tabLst>
              <a:defRPr>
                <a:solidFill>
                  <a:schemeClr val="tx1"/>
                </a:solidFill>
                <a:latin typeface="Arial" panose="020B0604020202020204" pitchFamily="34" charset="0"/>
              </a:defRPr>
            </a:lvl3pPr>
            <a:lvl4pPr>
              <a:tabLst>
                <a:tab pos="228600" algn="l"/>
              </a:tabLst>
              <a:defRPr>
                <a:solidFill>
                  <a:schemeClr val="tx1"/>
                </a:solidFill>
                <a:latin typeface="Arial" panose="020B0604020202020204" pitchFamily="34" charset="0"/>
              </a:defRPr>
            </a:lvl4pPr>
            <a:lvl5pPr>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indent="0" algn="just">
              <a:tabLst>
                <a:tab pos="0" algn="l"/>
              </a:tabLst>
            </a:pPr>
            <a:r>
              <a:rPr kumimoji="0" lang="es-ES" sz="1400" b="1" i="0" u="none" strike="noStrike" cap="none" normalizeH="0" baseline="0" dirty="0" smtClean="0">
                <a:ln>
                  <a:noFill/>
                </a:ln>
                <a:solidFill>
                  <a:srgbClr val="FF0000"/>
                </a:solidFill>
                <a:effectLst/>
                <a:latin typeface="Tahoma" panose="020B0604030504040204" pitchFamily="34" charset="0"/>
                <a:ea typeface="Times New Roman" panose="02020603050405020304" pitchFamily="18" charset="0"/>
                <a:cs typeface="Tahoma" panose="020B0604030504040204" pitchFamily="34" charset="0"/>
              </a:rPr>
              <a:t>	</a:t>
            </a:r>
            <a:r>
              <a:rPr lang="es-ES" sz="2000" b="1" dirty="0">
                <a:solidFill>
                  <a:srgbClr val="FF3399"/>
                </a:solidFill>
              </a:rPr>
              <a:t>Parte A.-RESISTENCIA DE LOS DEVANADOS</a:t>
            </a:r>
            <a:endParaRPr kumimoji="0" lang="es-ES" sz="1400" b="0" i="0" u="none" strike="noStrike" cap="none" normalizeH="0" baseline="0" dirty="0" smtClean="0">
              <a:ln>
                <a:noFill/>
              </a:ln>
              <a:solidFill>
                <a:srgbClr val="FF3399"/>
              </a:solidFill>
              <a:effectLst/>
            </a:endParaRPr>
          </a:p>
          <a:p>
            <a:pPr marL="0" marR="0" lvl="0" indent="449263" algn="just" defTabSz="914400" rtl="0" eaLnBrk="0" fontAlgn="base" latinLnBrk="0" hangingPunct="0">
              <a:lnSpc>
                <a:spcPct val="100000"/>
              </a:lnSpc>
              <a:spcBef>
                <a:spcPct val="0"/>
              </a:spcBef>
              <a:spcAft>
                <a:spcPct val="0"/>
              </a:spcAft>
              <a:buClrTx/>
              <a:buSzTx/>
              <a:buFontTx/>
              <a:buNone/>
              <a:tabLst>
                <a:tab pos="228600" algn="l"/>
              </a:tabLst>
            </a:pPr>
            <a:endParaRPr kumimoji="0" lang="es-ES" b="0" i="0" u="none" strike="noStrike" cap="none" normalizeH="0" baseline="0" dirty="0" smtClean="0">
              <a:ln>
                <a:noFill/>
              </a:ln>
              <a:solidFill>
                <a:srgbClr val="0000FF"/>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5" name="Rectangle 26"/>
          <p:cNvSpPr>
            <a:spLocks noChangeArrowheads="1"/>
          </p:cNvSpPr>
          <p:nvPr/>
        </p:nvSpPr>
        <p:spPr bwMode="auto">
          <a:xfrm>
            <a:off x="173980" y="-1190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Rectángulo 2"/>
          <p:cNvSpPr/>
          <p:nvPr/>
        </p:nvSpPr>
        <p:spPr>
          <a:xfrm>
            <a:off x="467544" y="2156109"/>
            <a:ext cx="7293130" cy="3139321"/>
          </a:xfrm>
          <a:prstGeom prst="rect">
            <a:avLst/>
          </a:prstGeom>
        </p:spPr>
        <p:txBody>
          <a:bodyPr wrap="square">
            <a:spAutoFit/>
          </a:bodyPr>
          <a:lstStyle/>
          <a:p>
            <a:pPr lvl="0" algn="just">
              <a:spcAft>
                <a:spcPts val="0"/>
              </a:spcAft>
            </a:pPr>
            <a:r>
              <a:rPr lang="es-MX" b="1" dirty="0">
                <a:solidFill>
                  <a:srgbClr val="FF3399"/>
                </a:solidFill>
                <a:latin typeface="Tahoma" panose="020B0604030504040204" pitchFamily="34" charset="0"/>
                <a:ea typeface="Times New Roman" panose="02020603050405020304" pitchFamily="18" charset="0"/>
              </a:rPr>
              <a:t>Introducción:</a:t>
            </a:r>
            <a:endParaRPr lang="es-ES" dirty="0">
              <a:solidFill>
                <a:srgbClr val="FF3399"/>
              </a:solidFill>
              <a:latin typeface="Times New Roman" panose="02020603050405020304" pitchFamily="18" charset="0"/>
              <a:ea typeface="Times New Roman" panose="02020603050405020304" pitchFamily="18" charset="0"/>
            </a:endParaRPr>
          </a:p>
          <a:p>
            <a:pPr algn="just">
              <a:spcAft>
                <a:spcPts val="0"/>
              </a:spcAft>
            </a:pP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Este ensayo se realiza según lo establecido en la Norma IRAM 2018. La medición se efectúa sobre todos los arrollamientos y en todas las tomas para los distintos números de espiras del bobinado.</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Los métodos empleados son los </a:t>
            </a:r>
            <a:r>
              <a:rPr lang="es-MX"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siguientes:</a:t>
            </a:r>
          </a:p>
          <a:p>
            <a:pPr algn="just">
              <a:spcAft>
                <a:spcPts val="0"/>
              </a:spcAft>
            </a:pPr>
            <a:r>
              <a:rPr lang="es-MX" b="1" dirty="0" smtClean="0">
                <a:solidFill>
                  <a:srgbClr val="FF3399"/>
                </a:solidFill>
                <a:latin typeface="Tahoma" panose="020B0604030504040204" pitchFamily="34" charset="0"/>
                <a:ea typeface="Times New Roman" panose="02020603050405020304" pitchFamily="18" charset="0"/>
              </a:rPr>
              <a:t>1. </a:t>
            </a:r>
            <a:r>
              <a:rPr lang="es-MX" b="1" dirty="0">
                <a:solidFill>
                  <a:srgbClr val="FF3399"/>
                </a:solidFill>
                <a:latin typeface="Tahoma" panose="020B0604030504040204" pitchFamily="34" charset="0"/>
                <a:ea typeface="Times New Roman" panose="02020603050405020304" pitchFamily="18" charset="0"/>
              </a:rPr>
              <a:t>Método de caída de </a:t>
            </a:r>
            <a:r>
              <a:rPr lang="es-MX" b="1" dirty="0" smtClean="0">
                <a:solidFill>
                  <a:srgbClr val="FF3399"/>
                </a:solidFill>
                <a:latin typeface="Tahoma" panose="020B0604030504040204" pitchFamily="34" charset="0"/>
                <a:ea typeface="Times New Roman" panose="02020603050405020304" pitchFamily="18" charset="0"/>
              </a:rPr>
              <a:t>tensión:</a:t>
            </a:r>
            <a:endParaRPr lang="es-ES" b="1" dirty="0">
              <a:solidFill>
                <a:srgbClr val="FF3399"/>
              </a:solidFill>
              <a:latin typeface="Tahoma" panose="020B0604030504040204" pitchFamily="34" charset="0"/>
              <a:ea typeface="Times New Roman" panose="02020603050405020304" pitchFamily="18" charset="0"/>
            </a:endParaRPr>
          </a:p>
          <a:p>
            <a:pPr algn="just">
              <a:spcAft>
                <a:spcPts val="0"/>
              </a:spcAft>
            </a:pPr>
            <a:r>
              <a:rPr lang="es-ES_tradnl"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rPr>
              <a:t>Se </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rPr>
              <a:t>Utiliza una fuente de corriente continua, empleando voltímetro y amperímetro que se conectan como se indica en el esquema (conexión corta, adecuada para la medición de resistencias pequeñas).</a:t>
            </a:r>
          </a:p>
          <a:p>
            <a:pPr algn="just"/>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ES" dirty="0">
              <a:solidFill>
                <a:srgbClr val="0000CC"/>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6385" name="Picture 1"/>
          <p:cNvPicPr>
            <a:picLocks noChangeAspect="1" noChangeArrowheads="1"/>
          </p:cNvPicPr>
          <p:nvPr/>
        </p:nvPicPr>
        <p:blipFill>
          <a:blip r:embed="rId3" cstate="print"/>
          <a:srcRect/>
          <a:stretch>
            <a:fillRect/>
          </a:stretch>
        </p:blipFill>
        <p:spPr bwMode="auto">
          <a:xfrm>
            <a:off x="2051720" y="4797152"/>
            <a:ext cx="4564757" cy="1814711"/>
          </a:xfrm>
          <a:prstGeom prst="rect">
            <a:avLst/>
          </a:prstGeom>
          <a:noFill/>
          <a:ln w="9525">
            <a:noFill/>
            <a:miter lim="800000"/>
            <a:headEnd/>
            <a:tailEnd/>
          </a:ln>
        </p:spPr>
      </p:pic>
    </p:spTree>
    <p:extLst>
      <p:ext uri="{BB962C8B-B14F-4D97-AF65-F5344CB8AC3E}">
        <p14:creationId xmlns="" xmlns:p14="http://schemas.microsoft.com/office/powerpoint/2010/main" val="61750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C:\Documents and Settings\Admin\Escritorio\laboratorio\6-ENSAYO-VACIO-TRAFO-tp-6\IMG_1142.JPG"/>
          <p:cNvPicPr>
            <a:picLocks noChangeAspect="1" noChangeArrowheads="1"/>
          </p:cNvPicPr>
          <p:nvPr/>
        </p:nvPicPr>
        <p:blipFill>
          <a:blip r:embed="rId2" cstate="print"/>
          <a:srcRect/>
          <a:stretch>
            <a:fillRect/>
          </a:stretch>
        </p:blipFill>
        <p:spPr bwMode="auto">
          <a:xfrm>
            <a:off x="3923928" y="332656"/>
            <a:ext cx="4104456" cy="3078342"/>
          </a:xfrm>
          <a:prstGeom prst="rect">
            <a:avLst/>
          </a:prstGeom>
          <a:noFill/>
        </p:spPr>
      </p:pic>
      <p:pic>
        <p:nvPicPr>
          <p:cNvPr id="30725" name="Picture 5" descr="C:\Documents and Settings\Admin\Escritorio\laboratorio\6-ENSAYO-VACIO-TRAFO-tp-6\IMG_1147.JPG"/>
          <p:cNvPicPr>
            <a:picLocks noChangeAspect="1" noChangeArrowheads="1"/>
          </p:cNvPicPr>
          <p:nvPr/>
        </p:nvPicPr>
        <p:blipFill>
          <a:blip r:embed="rId3" cstate="print"/>
          <a:srcRect/>
          <a:stretch>
            <a:fillRect/>
          </a:stretch>
        </p:blipFill>
        <p:spPr bwMode="auto">
          <a:xfrm>
            <a:off x="3923928" y="3501008"/>
            <a:ext cx="4176464" cy="3132348"/>
          </a:xfrm>
          <a:prstGeom prst="rect">
            <a:avLst/>
          </a:prstGeom>
          <a:noFill/>
        </p:spPr>
      </p:pic>
      <p:pic>
        <p:nvPicPr>
          <p:cNvPr id="30726" name="Picture 6" descr="C:\Documents and Settings\Admin\Escritorio\laboratorio\5-MEDICION R-TRAFO-tp5\IMG_1121.JPG"/>
          <p:cNvPicPr>
            <a:picLocks noChangeAspect="1" noChangeArrowheads="1"/>
          </p:cNvPicPr>
          <p:nvPr/>
        </p:nvPicPr>
        <p:blipFill>
          <a:blip r:embed="rId4" cstate="print"/>
          <a:srcRect/>
          <a:stretch>
            <a:fillRect/>
          </a:stretch>
        </p:blipFill>
        <p:spPr bwMode="auto">
          <a:xfrm>
            <a:off x="227517" y="3284984"/>
            <a:ext cx="3456385" cy="2592288"/>
          </a:xfrm>
          <a:prstGeom prst="rect">
            <a:avLst/>
          </a:prstGeom>
          <a:noFill/>
        </p:spPr>
      </p:pic>
      <p:pic>
        <p:nvPicPr>
          <p:cNvPr id="13313" name="Picture 1" descr="C:\Documents and Settings\Admin\Escritorio\laboratorio\5-MEDICION R-TRAFO-tp5\IMG_1123.JPG"/>
          <p:cNvPicPr>
            <a:picLocks noChangeAspect="1" noChangeArrowheads="1"/>
          </p:cNvPicPr>
          <p:nvPr/>
        </p:nvPicPr>
        <p:blipFill>
          <a:blip r:embed="rId5" cstate="print"/>
          <a:srcRect/>
          <a:stretch>
            <a:fillRect/>
          </a:stretch>
        </p:blipFill>
        <p:spPr bwMode="auto">
          <a:xfrm>
            <a:off x="251520" y="332656"/>
            <a:ext cx="3744416" cy="28083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Documents and Settings\Admin\Mis documentos\Downloads\IMG_20170426_150737590.jpg"/>
          <p:cNvPicPr>
            <a:picLocks noChangeAspect="1" noChangeArrowheads="1"/>
          </p:cNvPicPr>
          <p:nvPr/>
        </p:nvPicPr>
        <p:blipFill>
          <a:blip r:embed="rId2" cstate="print"/>
          <a:srcRect/>
          <a:stretch>
            <a:fillRect/>
          </a:stretch>
        </p:blipFill>
        <p:spPr bwMode="auto">
          <a:xfrm>
            <a:off x="2699792" y="548680"/>
            <a:ext cx="4464496" cy="59526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a:solidFill>
                  <a:srgbClr val="002060"/>
                </a:solidFill>
                <a:latin typeface="+mn-lt"/>
              </a:rPr>
              <a:t>Fundamento teórico</a:t>
            </a:r>
            <a:endParaRPr lang="es-ES" sz="4000" dirty="0">
              <a:solidFill>
                <a:srgbClr val="002060"/>
              </a:solidFill>
              <a:latin typeface="+mn-lt"/>
            </a:endParaRPr>
          </a:p>
        </p:txBody>
      </p:sp>
      <p:sp>
        <p:nvSpPr>
          <p:cNvPr id="4" name="Rectángulo 3"/>
          <p:cNvSpPr/>
          <p:nvPr/>
        </p:nvSpPr>
        <p:spPr>
          <a:xfrm>
            <a:off x="310160" y="1976754"/>
            <a:ext cx="7848872" cy="923330"/>
          </a:xfrm>
          <a:prstGeom prst="rect">
            <a:avLst/>
          </a:prstGeom>
        </p:spPr>
        <p:txBody>
          <a:bodyPr wrap="square">
            <a:spAutoFit/>
          </a:bodyPr>
          <a:lstStyle/>
          <a:p>
            <a:pPr algn="just">
              <a:spcAft>
                <a:spcPts val="0"/>
              </a:spcAft>
            </a:pPr>
            <a:endParaRPr lang="es-ES" dirty="0" smtClean="0">
              <a:solidFill>
                <a:srgbClr val="0000FF"/>
              </a:solidFill>
              <a:latin typeface="Tahoma" panose="020B0604030504040204" pitchFamily="34" charset="0"/>
              <a:ea typeface="Tahoma" panose="020B0604030504040204" pitchFamily="34" charset="0"/>
              <a:cs typeface="Tahoma" panose="020B0604030504040204" pitchFamily="34" charset="0"/>
            </a:endParaRPr>
          </a:p>
          <a:p>
            <a:pPr algn="just">
              <a:spcAft>
                <a:spcPts val="0"/>
              </a:spcAft>
            </a:pPr>
            <a:endParaRPr lang="es-ES"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algn="just">
              <a:spcAft>
                <a:spcPts val="0"/>
              </a:spcAft>
            </a:pPr>
            <a:r>
              <a:rPr lang="es-ES" dirty="0">
                <a:latin typeface="Times New Roman" panose="02020603050405020304" pitchFamily="18" charset="0"/>
                <a:ea typeface="Times New Roman" panose="02020603050405020304" pitchFamily="18" charset="0"/>
              </a:rPr>
              <a:t> </a:t>
            </a:r>
            <a:endParaRPr lang="es-ES" dirty="0">
              <a:effectLst/>
              <a:latin typeface="Times New Roman" panose="02020603050405020304" pitchFamily="18" charset="0"/>
              <a:ea typeface="Times New Roman" panose="02020603050405020304" pitchFamily="18" charset="0"/>
            </a:endParaRPr>
          </a:p>
        </p:txBody>
      </p:sp>
      <p:sp>
        <p:nvSpPr>
          <p:cNvPr id="5" name="Rectangle 2"/>
          <p:cNvSpPr>
            <a:spLocks noChangeArrowheads="1"/>
          </p:cNvSpPr>
          <p:nvPr/>
        </p:nvSpPr>
        <p:spPr bwMode="auto">
          <a:xfrm>
            <a:off x="-180528"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Rectángulo 2"/>
          <p:cNvSpPr/>
          <p:nvPr/>
        </p:nvSpPr>
        <p:spPr>
          <a:xfrm>
            <a:off x="262762" y="1681916"/>
            <a:ext cx="8553578" cy="3139321"/>
          </a:xfrm>
          <a:prstGeom prst="rect">
            <a:avLst/>
          </a:prstGeom>
        </p:spPr>
        <p:txBody>
          <a:bodyPr wrap="square">
            <a:spAutoFit/>
          </a:bodyPr>
          <a:lstStyle/>
          <a:p>
            <a:pPr indent="449580" algn="just">
              <a:spcAft>
                <a:spcPts val="0"/>
              </a:spcAft>
            </a:pP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rPr>
              <a:t>La intensidad de la corriente no debe superar el 15% de la nominal del arrollamiento. Los conductores de unión del voltímetro deben ser independientes de los del circuito serie.</a:t>
            </a:r>
          </a:p>
          <a:p>
            <a:pPr indent="457200" algn="just">
              <a:spcAft>
                <a:spcPts val="0"/>
              </a:spcAft>
            </a:pP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La medición se realiza en forma simultánea en ambos instrumentos cuando se ha  alcanzado el régimen permanente, que en frío se aprecia por la estabilización del índice del instrumento. La resistencia se calcula por la ley de Ohm, adoptando el promedio de cuatro valores diferentes de la intensidad. </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indent="449580" algn="just">
              <a:spcAft>
                <a:spcPts val="0"/>
              </a:spcAft>
            </a:pP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La medición se considera satisfactoria cuando los valores extremos no difieren entre sí en más del 0.3%. La resistencia se calcula por la ley de Ohm, adoptando el promedio de cuatro valores diferentes de la intensidad.</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0"/>
              </a:spcAft>
            </a:pPr>
            <a:r>
              <a:rPr lang="es-MX" dirty="0">
                <a:latin typeface="Times New Roman" panose="02020603050405020304" pitchFamily="18" charset="0"/>
                <a:ea typeface="Times New Roman" panose="02020603050405020304" pitchFamily="18" charset="0"/>
              </a:rPr>
              <a:t> </a:t>
            </a:r>
            <a:endParaRPr lang="es-ES" dirty="0">
              <a:effectLst/>
              <a:latin typeface="Times New Roman" panose="02020603050405020304" pitchFamily="18" charset="0"/>
              <a:ea typeface="Times New Roman" panose="02020603050405020304" pitchFamily="18" charset="0"/>
            </a:endParaRPr>
          </a:p>
        </p:txBody>
      </p:sp>
      <p:sp>
        <p:nvSpPr>
          <p:cNvPr id="6" name="Rectangle 89"/>
          <p:cNvSpPr>
            <a:spLocks noChangeArrowheads="1"/>
          </p:cNvSpPr>
          <p:nvPr/>
        </p:nvSpPr>
        <p:spPr bwMode="auto">
          <a:xfrm>
            <a:off x="971600" y="472630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 xmlns:a14="http://schemas.microsoft.com/office/drawing/2010/main" Requires="a14">
          <p:sp>
            <p:nvSpPr>
              <p:cNvPr id="20" name="CuadroTexto 19"/>
              <p:cNvSpPr txBox="1"/>
              <p:nvPr/>
            </p:nvSpPr>
            <p:spPr>
              <a:xfrm>
                <a:off x="3360709" y="4821237"/>
                <a:ext cx="2678810" cy="7871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solidFill>
                            <a:schemeClr val="tx2"/>
                          </a:solidFill>
                          <a:latin typeface="Cambria Math" panose="02040503050406030204" pitchFamily="18" charset="0"/>
                        </a:rPr>
                        <m:t>𝑅</m:t>
                      </m:r>
                      <m:r>
                        <a:rPr lang="es-AR" b="0" i="1" smtClean="0">
                          <a:solidFill>
                            <a:schemeClr val="tx2"/>
                          </a:solidFill>
                          <a:latin typeface="Cambria Math" panose="02040503050406030204" pitchFamily="18" charset="0"/>
                        </a:rPr>
                        <m:t>=</m:t>
                      </m:r>
                      <m:f>
                        <m:fPr>
                          <m:ctrlPr>
                            <a:rPr lang="es-AR" b="0" i="1" smtClean="0">
                              <a:solidFill>
                                <a:schemeClr val="tx2"/>
                              </a:solidFill>
                              <a:latin typeface="Cambria Math" panose="02040503050406030204" pitchFamily="18" charset="0"/>
                            </a:rPr>
                          </m:ctrlPr>
                        </m:fPr>
                        <m:num>
                          <m:r>
                            <a:rPr lang="es-AR" b="0" i="1" smtClean="0">
                              <a:solidFill>
                                <a:schemeClr val="tx2"/>
                              </a:solidFill>
                              <a:latin typeface="Cambria Math" panose="02040503050406030204" pitchFamily="18" charset="0"/>
                            </a:rPr>
                            <m:t>𝑈</m:t>
                          </m:r>
                        </m:num>
                        <m:den>
                          <m:r>
                            <a:rPr lang="es-AR" b="0" i="1" smtClean="0">
                              <a:solidFill>
                                <a:schemeClr val="tx2"/>
                              </a:solidFill>
                              <a:latin typeface="Cambria Math" panose="02040503050406030204" pitchFamily="18" charset="0"/>
                            </a:rPr>
                            <m:t>𝐼</m:t>
                          </m:r>
                        </m:den>
                      </m:f>
                      <m:r>
                        <a:rPr lang="es-AR" b="0" i="1" smtClean="0">
                          <a:solidFill>
                            <a:schemeClr val="tx2"/>
                          </a:solidFill>
                          <a:latin typeface="Cambria Math" panose="02040503050406030204" pitchFamily="18" charset="0"/>
                        </a:rPr>
                        <m:t>=</m:t>
                      </m:r>
                      <m:f>
                        <m:fPr>
                          <m:ctrlPr>
                            <a:rPr lang="es-AR" b="0" i="1" smtClean="0">
                              <a:solidFill>
                                <a:schemeClr val="tx2"/>
                              </a:solidFill>
                              <a:latin typeface="Cambria Math" panose="02040503050406030204" pitchFamily="18" charset="0"/>
                            </a:rPr>
                          </m:ctrlPr>
                        </m:fPr>
                        <m:num>
                          <m:r>
                            <a:rPr lang="es-AR" b="0" i="1" smtClean="0">
                              <a:solidFill>
                                <a:schemeClr val="tx2"/>
                              </a:solidFill>
                              <a:latin typeface="Cambria Math" panose="02040503050406030204" pitchFamily="18" charset="0"/>
                            </a:rPr>
                            <m:t>𝑈</m:t>
                          </m:r>
                        </m:num>
                        <m:den>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𝐼</m:t>
                              </m:r>
                            </m:e>
                            <m:sub>
                              <m:r>
                                <a:rPr lang="es-AR" b="0" i="1" smtClean="0">
                                  <a:solidFill>
                                    <a:schemeClr val="tx2"/>
                                  </a:solidFill>
                                  <a:latin typeface="Cambria Math" panose="02040503050406030204" pitchFamily="18" charset="0"/>
                                </a:rPr>
                                <m:t>𝐴</m:t>
                              </m:r>
                            </m:sub>
                          </m:sSub>
                          <m:r>
                            <a:rPr lang="es-AR" b="0" i="1" smtClean="0">
                              <a:solidFill>
                                <a:schemeClr val="tx2"/>
                              </a:solidFill>
                              <a:latin typeface="Cambria Math" panose="02040503050406030204" pitchFamily="18" charset="0"/>
                            </a:rPr>
                            <m:t>−</m:t>
                          </m:r>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𝐼</m:t>
                              </m:r>
                            </m:e>
                            <m:sub>
                              <m:r>
                                <a:rPr lang="es-AR" b="0" i="1" smtClean="0">
                                  <a:solidFill>
                                    <a:schemeClr val="tx2"/>
                                  </a:solidFill>
                                  <a:latin typeface="Cambria Math" panose="02040503050406030204" pitchFamily="18" charset="0"/>
                                </a:rPr>
                                <m:t>𝑉</m:t>
                              </m:r>
                            </m:sub>
                          </m:sSub>
                        </m:den>
                      </m:f>
                      <m:r>
                        <a:rPr lang="es-AR" b="0" i="1" smtClean="0">
                          <a:solidFill>
                            <a:schemeClr val="tx2"/>
                          </a:solidFill>
                          <a:latin typeface="Cambria Math" panose="02040503050406030204" pitchFamily="18" charset="0"/>
                        </a:rPr>
                        <m:t>=</m:t>
                      </m:r>
                      <m:f>
                        <m:fPr>
                          <m:ctrlPr>
                            <a:rPr lang="es-AR" b="0" i="1" smtClean="0">
                              <a:solidFill>
                                <a:schemeClr val="tx2"/>
                              </a:solidFill>
                              <a:latin typeface="Cambria Math" panose="02040503050406030204" pitchFamily="18" charset="0"/>
                            </a:rPr>
                          </m:ctrlPr>
                        </m:fPr>
                        <m:num>
                          <m:r>
                            <a:rPr lang="es-AR" b="0" i="1" smtClean="0">
                              <a:solidFill>
                                <a:schemeClr val="tx2"/>
                              </a:solidFill>
                              <a:latin typeface="Cambria Math" panose="02040503050406030204" pitchFamily="18" charset="0"/>
                            </a:rPr>
                            <m:t>𝑈</m:t>
                          </m:r>
                        </m:num>
                        <m:den>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𝐼</m:t>
                              </m:r>
                            </m:e>
                            <m:sub>
                              <m:r>
                                <a:rPr lang="es-AR" b="0" i="1" smtClean="0">
                                  <a:solidFill>
                                    <a:schemeClr val="tx2"/>
                                  </a:solidFill>
                                  <a:latin typeface="Cambria Math" panose="02040503050406030204" pitchFamily="18" charset="0"/>
                                </a:rPr>
                                <m:t>𝐴</m:t>
                              </m:r>
                            </m:sub>
                          </m:sSub>
                          <m:r>
                            <a:rPr lang="es-AR" b="0" i="1" smtClean="0">
                              <a:solidFill>
                                <a:schemeClr val="tx2"/>
                              </a:solidFill>
                              <a:latin typeface="Cambria Math" panose="02040503050406030204" pitchFamily="18" charset="0"/>
                            </a:rPr>
                            <m:t>−</m:t>
                          </m:r>
                          <m:f>
                            <m:fPr>
                              <m:ctrlPr>
                                <a:rPr lang="es-AR" b="0" i="1" smtClean="0">
                                  <a:solidFill>
                                    <a:schemeClr val="tx2"/>
                                  </a:solidFill>
                                  <a:latin typeface="Cambria Math" panose="02040503050406030204" pitchFamily="18" charset="0"/>
                                </a:rPr>
                              </m:ctrlPr>
                            </m:fPr>
                            <m:num>
                              <m:r>
                                <a:rPr lang="es-AR" b="0" i="1" smtClean="0">
                                  <a:solidFill>
                                    <a:schemeClr val="tx2"/>
                                  </a:solidFill>
                                  <a:latin typeface="Cambria Math" panose="02040503050406030204" pitchFamily="18" charset="0"/>
                                </a:rPr>
                                <m:t>𝑈</m:t>
                              </m:r>
                            </m:num>
                            <m:den>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𝑉</m:t>
                                  </m:r>
                                </m:sub>
                              </m:sSub>
                            </m:den>
                          </m:f>
                        </m:den>
                      </m:f>
                    </m:oMath>
                  </m:oMathPara>
                </a14:m>
                <a:endParaRPr lang="es-ES" dirty="0"/>
              </a:p>
            </p:txBody>
          </p:sp>
        </mc:Choice>
        <mc:Fallback>
          <p:sp>
            <p:nvSpPr>
              <p:cNvPr id="20" name="CuadroTexto 19"/>
              <p:cNvSpPr txBox="1">
                <a:spLocks noRot="1" noChangeAspect="1" noMove="1" noResize="1" noEditPoints="1" noAdjustHandles="1" noChangeArrowheads="1" noChangeShapeType="1" noTextEdit="1"/>
              </p:cNvSpPr>
              <p:nvPr/>
            </p:nvSpPr>
            <p:spPr>
              <a:xfrm>
                <a:off x="3360709" y="4821237"/>
                <a:ext cx="2678810" cy="787139"/>
              </a:xfrm>
              <a:prstGeom prst="rect">
                <a:avLst/>
              </a:prstGeom>
              <a:blipFill rotWithShape="0">
                <a:blip r:embed="rId2" cstate="print"/>
                <a:stretch>
                  <a:fillRect/>
                </a:stretch>
              </a:blipFill>
            </p:spPr>
            <p:txBody>
              <a:bodyPr/>
              <a:lstStyle/>
              <a:p>
                <a:r>
                  <a:rPr lang="es-ES">
                    <a:noFill/>
                  </a:rPr>
                  <a:t> </a:t>
                </a:r>
              </a:p>
            </p:txBody>
          </p:sp>
        </mc:Fallback>
      </mc:AlternateContent>
      <p:sp>
        <p:nvSpPr>
          <p:cNvPr id="21" name="CuadroTexto 20"/>
          <p:cNvSpPr txBox="1"/>
          <p:nvPr/>
        </p:nvSpPr>
        <p:spPr>
          <a:xfrm>
            <a:off x="755576" y="5608376"/>
            <a:ext cx="8060764" cy="646331"/>
          </a:xfrm>
          <a:prstGeom prst="rect">
            <a:avLst/>
          </a:prstGeom>
          <a:noFill/>
        </p:spPr>
        <p:txBody>
          <a:bodyPr wrap="square" rtlCol="0">
            <a:spAutoFit/>
          </a:bodyPr>
          <a:lstStyle/>
          <a:p>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Este método se emplea para la medición de la resistencia de arrollamientos cuya intensidad nominal sea </a:t>
            </a:r>
            <a:r>
              <a:rPr lang="es-MX" dirty="0">
                <a:solidFill>
                  <a:srgbClr val="0000CC"/>
                </a:solidFill>
                <a:latin typeface="Tahoma" panose="020B0604030504040204" pitchFamily="34" charset="0"/>
                <a:ea typeface="Tahoma" panose="020B0604030504040204" pitchFamily="34" charset="0"/>
                <a:cs typeface="Tahoma" panose="020B0604030504040204" pitchFamily="34" charset="0"/>
              </a:rPr>
              <a:t>I</a:t>
            </a:r>
            <a:r>
              <a:rPr lang="es-MX" baseline="-25000" dirty="0">
                <a:solidFill>
                  <a:srgbClr val="0000CC"/>
                </a:solidFill>
                <a:latin typeface="Calibri" panose="020F0502020204030204" pitchFamily="34" charset="0"/>
                <a:ea typeface="Times New Roman" panose="02020603050405020304" pitchFamily="18" charset="0"/>
                <a:cs typeface="Calibri" panose="020F0502020204030204" pitchFamily="34" charset="0"/>
              </a:rPr>
              <a:t>N</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 </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 1 Amper.</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 xmlns:p14="http://schemas.microsoft.com/office/powerpoint/2010/main" val="2167018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a:solidFill>
                  <a:srgbClr val="0000FF"/>
                </a:solidFill>
                <a:latin typeface="+mn-lt"/>
              </a:rPr>
              <a:t>Fundamento teórico</a:t>
            </a:r>
            <a:endParaRPr lang="es-ES" sz="4000" dirty="0">
              <a:solidFill>
                <a:srgbClr val="0000FF"/>
              </a:solidFill>
              <a:latin typeface="+mn-lt"/>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Rectángulo 2"/>
          <p:cNvSpPr/>
          <p:nvPr/>
        </p:nvSpPr>
        <p:spPr>
          <a:xfrm>
            <a:off x="755576" y="1886517"/>
            <a:ext cx="6120680" cy="369332"/>
          </a:xfrm>
          <a:prstGeom prst="rect">
            <a:avLst/>
          </a:prstGeom>
        </p:spPr>
        <p:txBody>
          <a:bodyPr wrap="square">
            <a:spAutoFit/>
          </a:bodyPr>
          <a:lstStyle/>
          <a:p>
            <a:pPr lvl="0" algn="just">
              <a:spcAft>
                <a:spcPts val="0"/>
              </a:spcAft>
            </a:pPr>
            <a:r>
              <a:rPr lang="es-MX" b="1" dirty="0" smtClean="0">
                <a:solidFill>
                  <a:srgbClr val="FF3399"/>
                </a:solidFill>
                <a:latin typeface="Tahoma" panose="020B0604030504040204" pitchFamily="34" charset="0"/>
                <a:ea typeface="Times New Roman" panose="02020603050405020304" pitchFamily="18" charset="0"/>
              </a:rPr>
              <a:t>2. Método </a:t>
            </a:r>
            <a:r>
              <a:rPr lang="es-MX" b="1" dirty="0">
                <a:solidFill>
                  <a:srgbClr val="FF3399"/>
                </a:solidFill>
                <a:latin typeface="Tahoma" panose="020B0604030504040204" pitchFamily="34" charset="0"/>
                <a:ea typeface="Times New Roman" panose="02020603050405020304" pitchFamily="18" charset="0"/>
              </a:rPr>
              <a:t>del puente de </a:t>
            </a:r>
            <a:r>
              <a:rPr lang="es-MX" b="1" dirty="0" err="1">
                <a:solidFill>
                  <a:srgbClr val="FF3399"/>
                </a:solidFill>
                <a:latin typeface="Tahoma" panose="020B0604030504040204" pitchFamily="34" charset="0"/>
                <a:ea typeface="Times New Roman" panose="02020603050405020304" pitchFamily="18" charset="0"/>
              </a:rPr>
              <a:t>Wheathstone</a:t>
            </a:r>
            <a:r>
              <a:rPr lang="es-MX" b="1" dirty="0">
                <a:solidFill>
                  <a:srgbClr val="FF3399"/>
                </a:solidFill>
                <a:latin typeface="Tahoma" panose="020B0604030504040204" pitchFamily="34" charset="0"/>
                <a:ea typeface="Times New Roman" panose="02020603050405020304" pitchFamily="18" charset="0"/>
              </a:rPr>
              <a:t>:</a:t>
            </a:r>
            <a:endParaRPr lang="es-ES" b="1" dirty="0">
              <a:solidFill>
                <a:srgbClr val="FF3399"/>
              </a:solidFill>
              <a:latin typeface="Tahoma" panose="020B0604030504040204" pitchFamily="34" charset="0"/>
              <a:ea typeface="Times New Roman" panose="02020603050405020304" pitchFamily="18" charset="0"/>
            </a:endParaRPr>
          </a:p>
        </p:txBody>
      </p:sp>
      <p:sp>
        <p:nvSpPr>
          <p:cNvPr id="11" name="Rectangle 84"/>
          <p:cNvSpPr>
            <a:spLocks noChangeArrowheads="1"/>
          </p:cNvSpPr>
          <p:nvPr/>
        </p:nvSpPr>
        <p:spPr bwMode="auto">
          <a:xfrm>
            <a:off x="683568" y="2239825"/>
            <a:ext cx="7776864" cy="3416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rPr>
              <a:t>Se</a:t>
            </a:r>
            <a:r>
              <a:rPr kumimoji="0" lang="es-ES_tradnl"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rPr>
              <a:t>utiliza para bobinados con intensidad nominal menor de 1A, aunque también se utiliza cuando es mayor de 1 A. Se puede medir con precisión resistencias de valores comprendidos entre 1 Ω</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rPr>
              <a:t>  </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R </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rPr>
              <a:t>  </a:t>
            </a:r>
            <a:r>
              <a:rPr lang="es-ES_tradnl" dirty="0" smtClean="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1000Ω. Tiene </a:t>
            </a:r>
            <a:r>
              <a:rPr lang="es-ES_tradnl"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la ventaja que la medición es más rápida y precisa al obtenerse directamente el valor de la resistencia cuando se equilibra el puente.</a:t>
            </a:r>
            <a:endPar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endParaRPr>
          </a:p>
          <a:p>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La precisión requerida para las mediciones de resistencia determina que el error total no debe superar el 0,1 % y 0,01 %.</a:t>
            </a:r>
            <a:r>
              <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 </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Si es necesario efectuar la corrección por la resistencia de los terminales de conexión al arrollamiento y de los conductores, debe utilizarse el puente doble de Thompson.</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La determinación se realiza para todos los arrollamientos y en todas las tomas de conmutación, efectuando luego la referencia a 75</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C.</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endParaRPr>
          </a:p>
          <a:p>
            <a:r>
              <a:rPr lang="es-MX" dirty="0">
                <a:solidFill>
                  <a:srgbClr val="0000CC"/>
                </a:solidFill>
                <a:latin typeface="Calibri" panose="020F0502020204030204" pitchFamily="34" charset="0"/>
                <a:ea typeface="Times New Roman" panose="02020603050405020304" pitchFamily="18" charset="0"/>
                <a:cs typeface="Calibri" panose="020F0502020204030204" pitchFamily="34" charset="0"/>
              </a:rPr>
              <a:t>Es decir que se tendrá:</a:t>
            </a:r>
            <a:endParaRPr lang="es-ES" dirty="0">
              <a:solidFill>
                <a:srgbClr val="0000CC"/>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endParaRPr>
          </a:p>
        </p:txBody>
      </p:sp>
    </p:spTree>
    <p:extLst>
      <p:ext uri="{BB962C8B-B14F-4D97-AF65-F5344CB8AC3E}">
        <p14:creationId xmlns="" xmlns:p14="http://schemas.microsoft.com/office/powerpoint/2010/main" val="1478565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a:solidFill>
                  <a:srgbClr val="0000FF"/>
                </a:solidFill>
                <a:latin typeface="+mn-lt"/>
              </a:rPr>
              <a:t>Fundamento teórico</a:t>
            </a:r>
            <a:endParaRPr lang="es-ES" sz="4000" dirty="0">
              <a:solidFill>
                <a:srgbClr val="0000FF"/>
              </a:solidFill>
              <a:latin typeface="+mn-lt"/>
            </a:endParaRPr>
          </a:p>
        </p:txBody>
      </p:sp>
      <mc:AlternateContent xmlns:mc="http://schemas.openxmlformats.org/markup-compatibility/2006">
        <mc:Choice xmlns="" xmlns:a14="http://schemas.microsoft.com/office/drawing/2010/main" Requires="a14">
          <p:sp>
            <p:nvSpPr>
              <p:cNvPr id="3" name="Marcador de contenido 2"/>
              <p:cNvSpPr>
                <a:spLocks noGrp="1"/>
              </p:cNvSpPr>
              <p:nvPr>
                <p:ph idx="1"/>
              </p:nvPr>
            </p:nvSpPr>
            <p:spPr/>
            <p:txBody>
              <a:bodyPr/>
              <a:lstStyle/>
              <a:p>
                <a:r>
                  <a:rPr lang="es-MX" b="1" dirty="0" smtClean="0">
                    <a:solidFill>
                      <a:srgbClr val="FF3399"/>
                    </a:solidFill>
                  </a:rPr>
                  <a:t>Bobinado </a:t>
                </a:r>
                <a:r>
                  <a:rPr lang="es-MX" b="1" dirty="0">
                    <a:solidFill>
                      <a:srgbClr val="FF3399"/>
                    </a:solidFill>
                  </a:rPr>
                  <a:t>Primario</a:t>
                </a:r>
                <a:r>
                  <a:rPr lang="es-MX" b="1" dirty="0"/>
                  <a:t>				</a:t>
                </a:r>
                <a:r>
                  <a:rPr lang="es-MX" b="1" dirty="0">
                    <a:solidFill>
                      <a:srgbClr val="FF3399"/>
                    </a:solidFill>
                  </a:rPr>
                  <a:t>Bobinado </a:t>
                </a:r>
                <a:r>
                  <a:rPr lang="es-MX" b="1" dirty="0" smtClean="0">
                    <a:solidFill>
                      <a:srgbClr val="FF3399"/>
                    </a:solidFill>
                  </a:rPr>
                  <a:t>Secundario</a:t>
                </a:r>
              </a:p>
              <a:p>
                <a14:m>
                  <m:oMath xmlns:m="http://schemas.openxmlformats.org/officeDocument/2006/math">
                    <m:sSub>
                      <m:sSubPr>
                        <m:ctrlPr>
                          <a:rPr lang="es-ES"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1</m:t>
                        </m:r>
                        <m:r>
                          <a:rPr lang="es-AR" b="0" i="1" smtClean="0">
                            <a:solidFill>
                              <a:schemeClr val="tx2"/>
                            </a:solidFill>
                            <a:latin typeface="Cambria Math" panose="02040503050406030204" pitchFamily="18" charset="0"/>
                          </a:rPr>
                          <m:t>𝑡</m:t>
                        </m:r>
                        <m:r>
                          <a:rPr lang="es-AR" b="0" i="1" smtClean="0">
                            <a:solidFill>
                              <a:schemeClr val="tx2"/>
                            </a:solidFill>
                            <a:latin typeface="Cambria Math" panose="02040503050406030204" pitchFamily="18" charset="0"/>
                          </a:rPr>
                          <m:t>°</m:t>
                        </m:r>
                        <m:r>
                          <a:rPr lang="es-AR" b="0" i="1" smtClean="0">
                            <a:solidFill>
                              <a:schemeClr val="tx2"/>
                            </a:solidFill>
                            <a:latin typeface="Cambria Math" panose="02040503050406030204" pitchFamily="18" charset="0"/>
                          </a:rPr>
                          <m:t>𝐶</m:t>
                        </m:r>
                      </m:sub>
                    </m:sSub>
                    <m:r>
                      <a:rPr lang="es-AR" b="0" i="1" smtClean="0">
                        <a:solidFill>
                          <a:schemeClr val="tx2"/>
                        </a:solidFill>
                        <a:latin typeface="Cambria Math" panose="02040503050406030204" pitchFamily="18" charset="0"/>
                      </a:rPr>
                      <m:t>=</m:t>
                    </m:r>
                    <m:f>
                      <m:fPr>
                        <m:ctrlPr>
                          <a:rPr lang="es-AR" b="0" i="1" smtClean="0">
                            <a:solidFill>
                              <a:schemeClr val="tx2"/>
                            </a:solidFill>
                            <a:latin typeface="Cambria Math" panose="02040503050406030204" pitchFamily="18" charset="0"/>
                          </a:rPr>
                        </m:ctrlPr>
                      </m:fPr>
                      <m:num>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1</m:t>
                            </m:r>
                            <m:r>
                              <a:rPr lang="es-AR" b="0" i="1" smtClean="0">
                                <a:solidFill>
                                  <a:schemeClr val="tx2"/>
                                </a:solidFill>
                                <a:latin typeface="Cambria Math" panose="02040503050406030204" pitchFamily="18" charset="0"/>
                              </a:rPr>
                              <m:t>𝑈</m:t>
                            </m:r>
                          </m:sub>
                        </m:sSub>
                        <m:r>
                          <a:rPr lang="es-AR" b="0" i="1" smtClean="0">
                            <a:solidFill>
                              <a:schemeClr val="tx2"/>
                            </a:solidFill>
                            <a:latin typeface="Cambria Math" panose="02040503050406030204" pitchFamily="18" charset="0"/>
                          </a:rPr>
                          <m:t>+</m:t>
                        </m:r>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1</m:t>
                            </m:r>
                            <m:r>
                              <a:rPr lang="es-AR" b="0" i="1" smtClean="0">
                                <a:solidFill>
                                  <a:schemeClr val="tx2"/>
                                </a:solidFill>
                                <a:latin typeface="Cambria Math" panose="02040503050406030204" pitchFamily="18" charset="0"/>
                              </a:rPr>
                              <m:t>𝑉</m:t>
                            </m:r>
                          </m:sub>
                        </m:sSub>
                        <m:r>
                          <a:rPr lang="es-AR" b="0" i="1" smtClean="0">
                            <a:solidFill>
                              <a:schemeClr val="tx2"/>
                            </a:solidFill>
                            <a:latin typeface="Cambria Math" panose="02040503050406030204" pitchFamily="18" charset="0"/>
                          </a:rPr>
                          <m:t>+</m:t>
                        </m:r>
                        <m:sSub>
                          <m:sSubPr>
                            <m:ctrlPr>
                              <a:rPr lang="es-AR" b="0"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1</m:t>
                            </m:r>
                            <m:r>
                              <a:rPr lang="es-AR" b="0" i="1" smtClean="0">
                                <a:solidFill>
                                  <a:schemeClr val="tx2"/>
                                </a:solidFill>
                                <a:latin typeface="Cambria Math" panose="02040503050406030204" pitchFamily="18" charset="0"/>
                              </a:rPr>
                              <m:t>𝑊</m:t>
                            </m:r>
                          </m:sub>
                        </m:sSub>
                      </m:num>
                      <m:den>
                        <m:r>
                          <a:rPr lang="es-AR" b="0" i="1" smtClean="0">
                            <a:solidFill>
                              <a:schemeClr val="tx2"/>
                            </a:solidFill>
                            <a:latin typeface="Cambria Math" panose="02040503050406030204" pitchFamily="18" charset="0"/>
                          </a:rPr>
                          <m:t>3</m:t>
                        </m:r>
                      </m:den>
                    </m:f>
                    <m:r>
                      <a:rPr lang="es-AR" b="0"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                                                              </m:t>
                        </m:r>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𝑡</m:t>
                        </m:r>
                        <m:r>
                          <a:rPr lang="es-AR" i="1">
                            <a:solidFill>
                              <a:schemeClr val="tx2"/>
                            </a:solidFill>
                            <a:latin typeface="Cambria Math" panose="02040503050406030204" pitchFamily="18" charset="0"/>
                          </a:rPr>
                          <m:t>°</m:t>
                        </m:r>
                        <m:r>
                          <a:rPr lang="es-AR" i="1">
                            <a:solidFill>
                              <a:schemeClr val="tx2"/>
                            </a:solidFill>
                            <a:latin typeface="Cambria Math" panose="02040503050406030204" pitchFamily="18" charset="0"/>
                          </a:rPr>
                          <m:t>𝐶</m:t>
                        </m:r>
                      </m:sub>
                    </m:sSub>
                    <m:r>
                      <a:rPr lang="es-AR" i="1">
                        <a:solidFill>
                          <a:schemeClr val="tx2"/>
                        </a:solidFill>
                        <a:latin typeface="Cambria Math" panose="02040503050406030204" pitchFamily="18" charset="0"/>
                      </a:rPr>
                      <m:t>=</m:t>
                    </m:r>
                    <m:f>
                      <m:fPr>
                        <m:ctrlPr>
                          <a:rPr lang="es-AR" i="1">
                            <a:solidFill>
                              <a:schemeClr val="tx2"/>
                            </a:solidFill>
                            <a:latin typeface="Cambria Math" panose="02040503050406030204" pitchFamily="18" charset="0"/>
                          </a:rPr>
                        </m:ctrlPr>
                      </m:fPr>
                      <m:num>
                        <m:sSub>
                          <m:sSubPr>
                            <m:ctrlPr>
                              <a:rPr lang="es-AR" i="1">
                                <a:solidFill>
                                  <a:schemeClr val="tx2"/>
                                </a:solidFill>
                                <a:latin typeface="Cambria Math" panose="02040503050406030204" pitchFamily="18" charset="0"/>
                              </a:rPr>
                            </m:ctrlPr>
                          </m:sSubPr>
                          <m:e>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𝑈</m:t>
                            </m:r>
                          </m:sub>
                        </m:sSub>
                        <m:r>
                          <a:rPr lang="es-AR" i="1">
                            <a:solidFill>
                              <a:schemeClr val="tx2"/>
                            </a:solidFill>
                            <a:latin typeface="Cambria Math" panose="02040503050406030204" pitchFamily="18" charset="0"/>
                          </a:rPr>
                          <m:t>+</m:t>
                        </m:r>
                        <m:sSub>
                          <m:sSubPr>
                            <m:ctrlPr>
                              <a:rPr lang="es-AR" i="1">
                                <a:solidFill>
                                  <a:schemeClr val="tx2"/>
                                </a:solidFill>
                                <a:latin typeface="Cambria Math" panose="02040503050406030204" pitchFamily="18" charset="0"/>
                              </a:rPr>
                            </m:ctrlPr>
                          </m:sSubPr>
                          <m:e>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𝑉</m:t>
                            </m:r>
                          </m:sub>
                        </m:sSub>
                        <m:r>
                          <a:rPr lang="es-AR" i="1">
                            <a:solidFill>
                              <a:schemeClr val="tx2"/>
                            </a:solidFill>
                            <a:latin typeface="Cambria Math" panose="02040503050406030204" pitchFamily="18" charset="0"/>
                          </a:rPr>
                          <m:t>+</m:t>
                        </m:r>
                        <m:sSub>
                          <m:sSubPr>
                            <m:ctrlPr>
                              <a:rPr lang="es-AR" i="1">
                                <a:solidFill>
                                  <a:schemeClr val="tx2"/>
                                </a:solidFill>
                                <a:latin typeface="Cambria Math" panose="02040503050406030204" pitchFamily="18" charset="0"/>
                              </a:rPr>
                            </m:ctrlPr>
                          </m:sSubPr>
                          <m:e>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𝑊</m:t>
                            </m:r>
                          </m:sub>
                        </m:sSub>
                      </m:num>
                      <m:den>
                        <m:r>
                          <a:rPr lang="es-AR" i="1">
                            <a:solidFill>
                              <a:schemeClr val="tx2"/>
                            </a:solidFill>
                            <a:latin typeface="Cambria Math" panose="02040503050406030204" pitchFamily="18" charset="0"/>
                          </a:rPr>
                          <m:t>3</m:t>
                        </m:r>
                      </m:den>
                    </m:f>
                  </m:oMath>
                </a14:m>
                <a:endParaRPr lang="es-AR" dirty="0" smtClean="0">
                  <a:solidFill>
                    <a:srgbClr val="FF3399"/>
                  </a:solidFill>
                </a:endParaRPr>
              </a:p>
              <a:p>
                <a14:m>
                  <m:oMath xmlns:m="http://schemas.openxmlformats.org/officeDocument/2006/math">
                    <m:sSub>
                      <m:sSubPr>
                        <m:ctrlPr>
                          <a:rPr lang="es-ES" i="1" smtClean="0">
                            <a:solidFill>
                              <a:schemeClr val="tx2"/>
                            </a:solidFill>
                            <a:latin typeface="Cambria Math" panose="02040503050406030204" pitchFamily="18" charset="0"/>
                          </a:rPr>
                        </m:ctrlPr>
                      </m:sSubPr>
                      <m:e>
                        <m:r>
                          <a:rPr lang="es-AR" i="1">
                            <a:solidFill>
                              <a:schemeClr val="tx2"/>
                            </a:solidFill>
                            <a:latin typeface="Cambria Math" panose="02040503050406030204" pitchFamily="18" charset="0"/>
                          </a:rPr>
                          <m:t>𝑅</m:t>
                        </m:r>
                      </m:e>
                      <m:sub>
                        <m:r>
                          <a:rPr lang="es-AR" i="1">
                            <a:solidFill>
                              <a:schemeClr val="tx2"/>
                            </a:solidFill>
                            <a:latin typeface="Cambria Math" panose="02040503050406030204" pitchFamily="18" charset="0"/>
                          </a:rPr>
                          <m:t>1</m:t>
                        </m:r>
                        <m:r>
                          <a:rPr lang="es-AR" i="1">
                            <a:solidFill>
                              <a:schemeClr val="tx2"/>
                            </a:solidFill>
                            <a:latin typeface="Cambria Math" panose="02040503050406030204" pitchFamily="18" charset="0"/>
                          </a:rPr>
                          <m:t>𝑡</m:t>
                        </m:r>
                        <m:r>
                          <a:rPr lang="es-AR" i="1">
                            <a:solidFill>
                              <a:schemeClr val="tx2"/>
                            </a:solidFill>
                            <a:latin typeface="Cambria Math" panose="02040503050406030204" pitchFamily="18" charset="0"/>
                          </a:rPr>
                          <m:t>°</m:t>
                        </m:r>
                        <m:r>
                          <a:rPr lang="es-AR" i="1">
                            <a:solidFill>
                              <a:schemeClr val="tx2"/>
                            </a:solidFill>
                            <a:latin typeface="Cambria Math" panose="02040503050406030204" pitchFamily="18" charset="0"/>
                          </a:rPr>
                          <m:t>𝐶</m:t>
                        </m:r>
                      </m:sub>
                    </m:sSub>
                    <m:r>
                      <a:rPr lang="es-AR" i="1">
                        <a:solidFill>
                          <a:schemeClr val="tx2"/>
                        </a:solidFill>
                        <a:latin typeface="Cambria Math" panose="02040503050406030204" pitchFamily="18" charset="0"/>
                      </a:rPr>
                      <m:t>=</m:t>
                    </m:r>
                    <m:sSub>
                      <m:sSubPr>
                        <m:ctrlPr>
                          <a:rPr lang="es-AR"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1</m:t>
                        </m:r>
                        <m:r>
                          <a:rPr lang="es-AR" b="0" i="1" smtClean="0">
                            <a:solidFill>
                              <a:schemeClr val="tx2"/>
                            </a:solidFill>
                            <a:latin typeface="Cambria Math" panose="02040503050406030204" pitchFamily="18" charset="0"/>
                          </a:rPr>
                          <m:t>𝑡</m:t>
                        </m:r>
                        <m:r>
                          <a:rPr lang="es-AR" b="0" i="1" smtClean="0">
                            <a:solidFill>
                              <a:schemeClr val="tx2"/>
                            </a:solidFill>
                            <a:latin typeface="Cambria Math" panose="02040503050406030204" pitchFamily="18" charset="0"/>
                          </a:rPr>
                          <m:t>°</m:t>
                        </m:r>
                        <m:r>
                          <a:rPr lang="es-AR" b="0" i="1" smtClean="0">
                            <a:solidFill>
                              <a:schemeClr val="tx2"/>
                            </a:solidFill>
                            <a:latin typeface="Cambria Math" panose="02040503050406030204" pitchFamily="18" charset="0"/>
                          </a:rPr>
                          <m:t>𝐶</m:t>
                        </m:r>
                      </m:sub>
                    </m:sSub>
                    <m:r>
                      <a:rPr lang="es-AR" b="0" i="1" smtClean="0">
                        <a:solidFill>
                          <a:schemeClr val="tx2"/>
                        </a:solidFill>
                        <a:latin typeface="Cambria Math" panose="02040503050406030204" pitchFamily="18" charset="0"/>
                      </a:rPr>
                      <m:t>.</m:t>
                    </m:r>
                    <m:f>
                      <m:fPr>
                        <m:ctrlPr>
                          <a:rPr lang="es-AR" i="1">
                            <a:solidFill>
                              <a:schemeClr val="tx2"/>
                            </a:solidFill>
                            <a:latin typeface="Cambria Math" panose="02040503050406030204" pitchFamily="18" charset="0"/>
                          </a:rPr>
                        </m:ctrlPr>
                      </m:fPr>
                      <m:num>
                        <m:r>
                          <a:rPr lang="es-AR" b="0" i="1" smtClean="0">
                            <a:solidFill>
                              <a:schemeClr val="tx2"/>
                            </a:solidFill>
                            <a:latin typeface="Cambria Math" panose="02040503050406030204" pitchFamily="18" charset="0"/>
                          </a:rPr>
                          <m:t>235+75</m:t>
                        </m:r>
                      </m:num>
                      <m:den>
                        <m:r>
                          <a:rPr lang="es-AR" b="0" i="1" smtClean="0">
                            <a:solidFill>
                              <a:schemeClr val="tx2"/>
                            </a:solidFill>
                            <a:latin typeface="Cambria Math" panose="02040503050406030204" pitchFamily="18" charset="0"/>
                          </a:rPr>
                          <m:t>235+</m:t>
                        </m:r>
                        <m:sSup>
                          <m:sSupPr>
                            <m:ctrlPr>
                              <a:rPr lang="es-AR" b="0" i="1" smtClean="0">
                                <a:solidFill>
                                  <a:schemeClr val="tx2"/>
                                </a:solidFill>
                                <a:latin typeface="Cambria Math" panose="02040503050406030204" pitchFamily="18" charset="0"/>
                              </a:rPr>
                            </m:ctrlPr>
                          </m:sSupPr>
                          <m:e>
                            <m:r>
                              <a:rPr lang="es-AR" b="0" i="1" smtClean="0">
                                <a:solidFill>
                                  <a:schemeClr val="tx2"/>
                                </a:solidFill>
                                <a:latin typeface="Cambria Math" panose="02040503050406030204" pitchFamily="18" charset="0"/>
                              </a:rPr>
                              <m:t>𝑡</m:t>
                            </m:r>
                          </m:e>
                          <m:sup>
                            <m:r>
                              <a:rPr lang="es-AR" b="0" i="1" smtClean="0">
                                <a:solidFill>
                                  <a:schemeClr val="tx2"/>
                                </a:solidFill>
                                <a:latin typeface="Cambria Math" panose="02040503050406030204" pitchFamily="18" charset="0"/>
                              </a:rPr>
                              <m:t>°</m:t>
                            </m:r>
                          </m:sup>
                        </m:sSup>
                        <m:r>
                          <a:rPr lang="es-AR" b="0" i="1" smtClean="0">
                            <a:solidFill>
                              <a:schemeClr val="tx2"/>
                            </a:solidFill>
                            <a:latin typeface="Cambria Math" panose="02040503050406030204" pitchFamily="18" charset="0"/>
                          </a:rPr>
                          <m:t>𝐶</m:t>
                        </m:r>
                      </m:den>
                    </m:f>
                    <m:r>
                      <a:rPr lang="es-AR" b="0" i="1" smtClean="0">
                        <a:solidFill>
                          <a:schemeClr val="tx2"/>
                        </a:solidFill>
                        <a:latin typeface="Cambria Math" panose="02040503050406030204" pitchFamily="18" charset="0"/>
                      </a:rPr>
                      <m:t>;</m:t>
                    </m:r>
                    <m:sSub>
                      <m:sSubPr>
                        <m:ctrlPr>
                          <a:rPr lang="es-ES" i="1" smtClean="0">
                            <a:solidFill>
                              <a:schemeClr val="tx2"/>
                            </a:solidFill>
                            <a:latin typeface="Cambria Math" panose="02040503050406030204" pitchFamily="18" charset="0"/>
                          </a:rPr>
                        </m:ctrlPr>
                      </m:sSubPr>
                      <m:e>
                        <m:r>
                          <a:rPr lang="es-AR" b="0" i="1" smtClean="0">
                            <a:solidFill>
                              <a:schemeClr val="tx2"/>
                            </a:solidFill>
                            <a:latin typeface="Cambria Math" panose="02040503050406030204" pitchFamily="18" charset="0"/>
                          </a:rPr>
                          <m:t>                                                              </m:t>
                        </m:r>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𝑡</m:t>
                        </m:r>
                        <m:r>
                          <a:rPr lang="es-AR" i="1">
                            <a:solidFill>
                              <a:schemeClr val="tx2"/>
                            </a:solidFill>
                            <a:latin typeface="Cambria Math" panose="02040503050406030204" pitchFamily="18" charset="0"/>
                          </a:rPr>
                          <m:t>°</m:t>
                        </m:r>
                        <m:r>
                          <a:rPr lang="es-AR" i="1">
                            <a:solidFill>
                              <a:schemeClr val="tx2"/>
                            </a:solidFill>
                            <a:latin typeface="Cambria Math" panose="02040503050406030204" pitchFamily="18" charset="0"/>
                          </a:rPr>
                          <m:t>𝐶</m:t>
                        </m:r>
                      </m:sub>
                    </m:sSub>
                    <m:r>
                      <a:rPr lang="es-AR" i="1">
                        <a:solidFill>
                          <a:schemeClr val="tx2"/>
                        </a:solidFill>
                        <a:latin typeface="Cambria Math" panose="02040503050406030204" pitchFamily="18" charset="0"/>
                      </a:rPr>
                      <m:t>=</m:t>
                    </m:r>
                    <m:sSub>
                      <m:sSubPr>
                        <m:ctrlPr>
                          <a:rPr lang="es-AR" i="1">
                            <a:solidFill>
                              <a:schemeClr val="tx2"/>
                            </a:solidFill>
                            <a:latin typeface="Cambria Math" panose="02040503050406030204" pitchFamily="18" charset="0"/>
                          </a:rPr>
                        </m:ctrlPr>
                      </m:sSubPr>
                      <m:e>
                        <m:r>
                          <a:rPr lang="es-AR" i="1">
                            <a:solidFill>
                              <a:schemeClr val="tx2"/>
                            </a:solidFill>
                            <a:latin typeface="Cambria Math" panose="02040503050406030204" pitchFamily="18" charset="0"/>
                          </a:rPr>
                          <m:t>𝑅</m:t>
                        </m:r>
                      </m:e>
                      <m:sub>
                        <m:r>
                          <a:rPr lang="es-AR" b="0" i="1" smtClean="0">
                            <a:solidFill>
                              <a:schemeClr val="tx2"/>
                            </a:solidFill>
                            <a:latin typeface="Cambria Math" panose="02040503050406030204" pitchFamily="18" charset="0"/>
                          </a:rPr>
                          <m:t>2</m:t>
                        </m:r>
                        <m:r>
                          <a:rPr lang="es-AR" i="1">
                            <a:solidFill>
                              <a:schemeClr val="tx2"/>
                            </a:solidFill>
                            <a:latin typeface="Cambria Math" panose="02040503050406030204" pitchFamily="18" charset="0"/>
                          </a:rPr>
                          <m:t>𝑡</m:t>
                        </m:r>
                        <m:r>
                          <a:rPr lang="es-AR" i="1">
                            <a:solidFill>
                              <a:schemeClr val="tx2"/>
                            </a:solidFill>
                            <a:latin typeface="Cambria Math" panose="02040503050406030204" pitchFamily="18" charset="0"/>
                          </a:rPr>
                          <m:t>°</m:t>
                        </m:r>
                        <m:r>
                          <a:rPr lang="es-AR" i="1">
                            <a:solidFill>
                              <a:schemeClr val="tx2"/>
                            </a:solidFill>
                            <a:latin typeface="Cambria Math" panose="02040503050406030204" pitchFamily="18" charset="0"/>
                          </a:rPr>
                          <m:t>𝐶</m:t>
                        </m:r>
                      </m:sub>
                    </m:sSub>
                    <m:r>
                      <a:rPr lang="es-AR" i="1">
                        <a:solidFill>
                          <a:schemeClr val="tx2"/>
                        </a:solidFill>
                        <a:latin typeface="Cambria Math" panose="02040503050406030204" pitchFamily="18" charset="0"/>
                      </a:rPr>
                      <m:t>.</m:t>
                    </m:r>
                    <m:f>
                      <m:fPr>
                        <m:ctrlPr>
                          <a:rPr lang="es-AR" i="1">
                            <a:solidFill>
                              <a:schemeClr val="tx2"/>
                            </a:solidFill>
                            <a:latin typeface="Cambria Math" panose="02040503050406030204" pitchFamily="18" charset="0"/>
                          </a:rPr>
                        </m:ctrlPr>
                      </m:fPr>
                      <m:num>
                        <m:r>
                          <a:rPr lang="es-AR" i="1">
                            <a:solidFill>
                              <a:schemeClr val="tx2"/>
                            </a:solidFill>
                            <a:latin typeface="Cambria Math" panose="02040503050406030204" pitchFamily="18" charset="0"/>
                          </a:rPr>
                          <m:t>235+75</m:t>
                        </m:r>
                      </m:num>
                      <m:den>
                        <m:r>
                          <a:rPr lang="es-AR" i="1">
                            <a:solidFill>
                              <a:schemeClr val="tx2"/>
                            </a:solidFill>
                            <a:latin typeface="Cambria Math" panose="02040503050406030204" pitchFamily="18" charset="0"/>
                          </a:rPr>
                          <m:t>235+</m:t>
                        </m:r>
                        <m:sSup>
                          <m:sSupPr>
                            <m:ctrlPr>
                              <a:rPr lang="es-AR" i="1">
                                <a:solidFill>
                                  <a:schemeClr val="tx2"/>
                                </a:solidFill>
                                <a:latin typeface="Cambria Math" panose="02040503050406030204" pitchFamily="18" charset="0"/>
                              </a:rPr>
                            </m:ctrlPr>
                          </m:sSupPr>
                          <m:e>
                            <m:r>
                              <a:rPr lang="es-AR" i="1">
                                <a:solidFill>
                                  <a:schemeClr val="tx2"/>
                                </a:solidFill>
                                <a:latin typeface="Cambria Math" panose="02040503050406030204" pitchFamily="18" charset="0"/>
                              </a:rPr>
                              <m:t>𝑡</m:t>
                            </m:r>
                          </m:e>
                          <m:sup>
                            <m:r>
                              <a:rPr lang="es-AR" i="1">
                                <a:solidFill>
                                  <a:schemeClr val="tx2"/>
                                </a:solidFill>
                                <a:latin typeface="Cambria Math" panose="02040503050406030204" pitchFamily="18" charset="0"/>
                              </a:rPr>
                              <m:t>°</m:t>
                            </m:r>
                          </m:sup>
                        </m:sSup>
                        <m:r>
                          <a:rPr lang="es-AR" i="1">
                            <a:solidFill>
                              <a:schemeClr val="tx2"/>
                            </a:solidFill>
                            <a:latin typeface="Cambria Math" panose="02040503050406030204" pitchFamily="18" charset="0"/>
                          </a:rPr>
                          <m:t>𝐶</m:t>
                        </m:r>
                      </m:den>
                    </m:f>
                  </m:oMath>
                </a14:m>
                <a:endParaRPr lang="es-ES" dirty="0">
                  <a:solidFill>
                    <a:schemeClr val="tx2"/>
                  </a:solidFill>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cstate="print"/>
                <a:stretch>
                  <a:fillRect t="-1091"/>
                </a:stretch>
              </a:blipFill>
            </p:spPr>
            <p:txBody>
              <a:bodyPr/>
              <a:lstStyle/>
              <a:p>
                <a:r>
                  <a:rPr lang="es-ES">
                    <a:noFill/>
                  </a:rPr>
                  <a:t> </a:t>
                </a:r>
              </a:p>
            </p:txBody>
          </p:sp>
        </mc:Fallback>
      </mc:AlternateContent>
    </p:spTree>
    <p:extLst>
      <p:ext uri="{BB962C8B-B14F-4D97-AF65-F5344CB8AC3E}">
        <p14:creationId xmlns="" xmlns:p14="http://schemas.microsoft.com/office/powerpoint/2010/main" val="278681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0" y="663575"/>
            <a:ext cx="9144000" cy="1298575"/>
          </a:xfrm>
        </p:spPr>
        <p:txBody>
          <a:bodyPr/>
          <a:lstStyle/>
          <a:p>
            <a:pPr>
              <a:spcBef>
                <a:spcPts val="850"/>
              </a:spcBef>
            </a:pPr>
            <a:r>
              <a:rPr lang="es-ES" dirty="0">
                <a:solidFill>
                  <a:srgbClr val="002060"/>
                </a:solidFill>
                <a:latin typeface="Impact" panose="020B0806030902050204" pitchFamily="34" charset="0"/>
              </a:rPr>
              <a:t>MANIOBRA OPERATIVA</a:t>
            </a:r>
            <a:endParaRPr lang="es-ES" noProof="1">
              <a:solidFill>
                <a:srgbClr val="002060"/>
              </a:solidFill>
              <a:latin typeface="Impact" panose="020B0806030902050204" pitchFamily="34" charset="0"/>
            </a:endParaRPr>
          </a:p>
        </p:txBody>
      </p:sp>
      <p:sp>
        <p:nvSpPr>
          <p:cNvPr id="5125" name="Rectangle 5"/>
          <p:cNvSpPr>
            <a:spLocks noGrp="1" noChangeArrowheads="1"/>
          </p:cNvSpPr>
          <p:nvPr>
            <p:ph type="body" idx="1"/>
          </p:nvPr>
        </p:nvSpPr>
        <p:spPr>
          <a:xfrm>
            <a:off x="629816" y="2420888"/>
            <a:ext cx="7884368" cy="2952328"/>
          </a:xfrm>
        </p:spPr>
        <p:txBody>
          <a:bodyPr/>
          <a:lstStyle/>
          <a:p>
            <a:pPr marL="457200" indent="-457200" algn="just">
              <a:buFont typeface="+mj-lt"/>
              <a:buAutoNum type="arabicPeriod"/>
            </a:pPr>
            <a:r>
              <a:rPr lang="es-ES" sz="2400" dirty="0">
                <a:solidFill>
                  <a:srgbClr val="0000FF"/>
                </a:solidFill>
                <a:latin typeface="Calibri" panose="020F0502020204030204" pitchFamily="34" charset="0"/>
                <a:cs typeface="Calibri" panose="020F0502020204030204" pitchFamily="34" charset="0"/>
              </a:rPr>
              <a:t>Alimentar con una fuente de C.C. el primario del transformador.</a:t>
            </a: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Medir </a:t>
            </a:r>
            <a:r>
              <a:rPr lang="es-ES" sz="2400" dirty="0">
                <a:solidFill>
                  <a:srgbClr val="0000FF"/>
                </a:solidFill>
                <a:latin typeface="Calibri" panose="020F0502020204030204" pitchFamily="34" charset="0"/>
                <a:cs typeface="Calibri" panose="020F0502020204030204" pitchFamily="34" charset="0"/>
              </a:rPr>
              <a:t>la tensión aplicada.</a:t>
            </a: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Medir </a:t>
            </a:r>
            <a:r>
              <a:rPr lang="es-ES" sz="2400" dirty="0">
                <a:solidFill>
                  <a:srgbClr val="0000FF"/>
                </a:solidFill>
                <a:latin typeface="Calibri" panose="020F0502020204030204" pitchFamily="34" charset="0"/>
                <a:cs typeface="Calibri" panose="020F0502020204030204" pitchFamily="34" charset="0"/>
              </a:rPr>
              <a:t>la intensidad de corriente.</a:t>
            </a:r>
          </a:p>
          <a:p>
            <a:pPr marL="457200" indent="-457200" algn="just">
              <a:buFont typeface="+mj-lt"/>
              <a:buAutoNum type="arabicPeriod"/>
            </a:pPr>
            <a:r>
              <a:rPr lang="es-ES" sz="2400" dirty="0" smtClean="0">
                <a:solidFill>
                  <a:srgbClr val="0000FF"/>
                </a:solidFill>
                <a:latin typeface="Calibri" panose="020F0502020204030204" pitchFamily="34" charset="0"/>
                <a:cs typeface="Calibri" panose="020F0502020204030204" pitchFamily="34" charset="0"/>
              </a:rPr>
              <a:t>Calcular </a:t>
            </a:r>
            <a:r>
              <a:rPr lang="es-ES" sz="2400" dirty="0">
                <a:solidFill>
                  <a:srgbClr val="0000FF"/>
                </a:solidFill>
                <a:latin typeface="Calibri" panose="020F0502020204030204" pitchFamily="34" charset="0"/>
                <a:cs typeface="Calibri" panose="020F0502020204030204" pitchFamily="34" charset="0"/>
              </a:rPr>
              <a:t>la resistencia de los devanados.</a:t>
            </a:r>
            <a:endParaRPr lang="es-ES" sz="2400" b="1" dirty="0" smtClean="0">
              <a:solidFill>
                <a:srgbClr val="0000FF"/>
              </a:solidFill>
              <a:latin typeface="Calibri" panose="020F0502020204030204" pitchFamily="34" charset="0"/>
              <a:cs typeface="Calibri" panose="020F0502020204030204" pitchFamily="34" charset="0"/>
            </a:endParaRPr>
          </a:p>
        </p:txBody>
      </p:sp>
      <p:sp>
        <p:nvSpPr>
          <p:cNvPr id="2" name="Rectángulo 1"/>
          <p:cNvSpPr/>
          <p:nvPr/>
        </p:nvSpPr>
        <p:spPr>
          <a:xfrm>
            <a:off x="1733612" y="1822187"/>
            <a:ext cx="5934732" cy="461665"/>
          </a:xfrm>
          <a:prstGeom prst="rect">
            <a:avLst/>
          </a:prstGeom>
        </p:spPr>
        <p:txBody>
          <a:bodyPr wrap="square">
            <a:spAutoFit/>
          </a:bodyPr>
          <a:lstStyle/>
          <a:p>
            <a:pPr algn="just">
              <a:spcAft>
                <a:spcPts val="0"/>
              </a:spcAft>
            </a:pPr>
            <a:r>
              <a:rPr lang="es-ES" sz="2000" b="1" dirty="0">
                <a:solidFill>
                  <a:srgbClr val="FF3399"/>
                </a:solidFill>
                <a:latin typeface="+mn-lt"/>
                <a:ea typeface="Times New Roman" panose="02020603050405020304" pitchFamily="18" charset="0"/>
              </a:rPr>
              <a:t>A.-</a:t>
            </a:r>
            <a:r>
              <a:rPr lang="es-ES" sz="2400" b="1" dirty="0">
                <a:solidFill>
                  <a:srgbClr val="FF3399"/>
                </a:solidFill>
                <a:latin typeface="+mn-lt"/>
                <a:ea typeface="Times New Roman" panose="02020603050405020304" pitchFamily="18" charset="0"/>
              </a:rPr>
              <a:t>Método de la caída de tensión</a:t>
            </a:r>
            <a:endParaRPr lang="es-ES" sz="2400" dirty="0">
              <a:solidFill>
                <a:srgbClr val="FF3399"/>
              </a:solidFill>
              <a:effectLst/>
              <a:latin typeface="+mn-lt"/>
              <a:ea typeface="Times New Roman" panose="02020603050405020304" pitchFamily="18"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 calcmode="lin" valueType="num">
                                      <p:cBhvr>
                                        <p:cTn id="7" dur="1000" fill="hold"/>
                                        <p:tgtEl>
                                          <p:spTgt spid="512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2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2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1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125">
                                            <p:txEl>
                                              <p:pRg st="1" end="1"/>
                                            </p:txEl>
                                          </p:spTgt>
                                        </p:tgtEl>
                                        <p:attrNameLst>
                                          <p:attrName>style.visibility</p:attrName>
                                        </p:attrNameLst>
                                      </p:cBhvr>
                                      <p:to>
                                        <p:strVal val="visible"/>
                                      </p:to>
                                    </p:set>
                                    <p:anim calcmode="lin" valueType="num">
                                      <p:cBhvr>
                                        <p:cTn id="15" dur="1000" fill="hold"/>
                                        <p:tgtEl>
                                          <p:spTgt spid="512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12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12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51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125">
                                            <p:txEl>
                                              <p:pRg st="2" end="2"/>
                                            </p:txEl>
                                          </p:spTgt>
                                        </p:tgtEl>
                                        <p:attrNameLst>
                                          <p:attrName>style.visibility</p:attrName>
                                        </p:attrNameLst>
                                      </p:cBhvr>
                                      <p:to>
                                        <p:strVal val="visible"/>
                                      </p:to>
                                    </p:set>
                                    <p:anim calcmode="lin" valueType="num">
                                      <p:cBhvr>
                                        <p:cTn id="23" dur="1000" fill="hold"/>
                                        <p:tgtEl>
                                          <p:spTgt spid="512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12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12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512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125">
                                            <p:txEl>
                                              <p:pRg st="3" end="3"/>
                                            </p:txEl>
                                          </p:spTgt>
                                        </p:tgtEl>
                                        <p:attrNameLst>
                                          <p:attrName>style.visibility</p:attrName>
                                        </p:attrNameLst>
                                      </p:cBhvr>
                                      <p:to>
                                        <p:strVal val="visible"/>
                                      </p:to>
                                    </p:set>
                                    <p:anim calcmode="lin" valueType="num">
                                      <p:cBhvr>
                                        <p:cTn id="31" dur="1000" fill="hold"/>
                                        <p:tgtEl>
                                          <p:spTgt spid="512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512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512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512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dirty="0">
                <a:solidFill>
                  <a:srgbClr val="002060"/>
                </a:solidFill>
                <a:latin typeface="Impact" panose="020B0806030902050204" pitchFamily="34" charset="0"/>
              </a:rPr>
              <a:t>VALORES OBTENIDOS</a:t>
            </a:r>
          </a:p>
        </p:txBody>
      </p:sp>
      <p:graphicFrame>
        <p:nvGraphicFramePr>
          <p:cNvPr id="6" name="Tabla 5"/>
          <p:cNvGraphicFramePr>
            <a:graphicFrameLocks noGrp="1"/>
          </p:cNvGraphicFramePr>
          <p:nvPr>
            <p:extLst>
              <p:ext uri="{D42A27DB-BD31-4B8C-83A1-F6EECF244321}">
                <p14:modId xmlns="" xmlns:p14="http://schemas.microsoft.com/office/powerpoint/2010/main" val="348392588"/>
              </p:ext>
            </p:extLst>
          </p:nvPr>
        </p:nvGraphicFramePr>
        <p:xfrm>
          <a:off x="755576" y="2564904"/>
          <a:ext cx="3456384" cy="2651760"/>
        </p:xfrm>
        <a:graphic>
          <a:graphicData uri="http://schemas.openxmlformats.org/drawingml/2006/table">
            <a:tbl>
              <a:tblPr firstRow="1" bandRow="1">
                <a:tableStyleId>{5C22544A-7EE6-4342-B048-85BDC9FD1C3A}</a:tableStyleId>
              </a:tblPr>
              <a:tblGrid>
                <a:gridCol w="774707"/>
                <a:gridCol w="1013078"/>
                <a:gridCol w="1668599"/>
              </a:tblGrid>
              <a:tr h="886939">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dirty="0" smtClean="0">
                          <a:solidFill>
                            <a:srgbClr val="0000FF"/>
                          </a:solidFill>
                          <a:effectLst/>
                        </a:rPr>
                        <a:t>Valores Obtenidos</a:t>
                      </a:r>
                      <a:endParaRPr lang="es-ES" sz="1800" dirty="0" smtClean="0">
                        <a:solidFill>
                          <a:srgbClr val="0000FF"/>
                        </a:solidFill>
                        <a:effectLst/>
                        <a:latin typeface="Times New Roman" panose="02020603050405020304" pitchFamily="18" charset="0"/>
                        <a:ea typeface="Times New Roman" panose="02020603050405020304" pitchFamily="18" charset="0"/>
                      </a:endParaRPr>
                    </a:p>
                    <a:p>
                      <a:pPr algn="ctr"/>
                      <a:endParaRPr lang="es-ES" dirty="0">
                        <a:solidFill>
                          <a:srgbClr val="0000FF"/>
                        </a:solidFill>
                      </a:endParaRPr>
                    </a:p>
                  </a:txBody>
                  <a:tcPr anchor="ctr">
                    <a:solidFill>
                      <a:srgbClr val="FFC000">
                        <a:alpha val="80000"/>
                      </a:srgbClr>
                    </a:solidFill>
                  </a:tcPr>
                </a:tc>
                <a:tc hMerge="1">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solidFill>
                            <a:srgbClr val="0000FF"/>
                          </a:solidFill>
                          <a:effectLst/>
                        </a:rPr>
                        <a:t>Valores calculados</a:t>
                      </a:r>
                      <a:endParaRPr lang="es-ES" sz="1800" dirty="0" smtClean="0">
                        <a:solidFill>
                          <a:srgbClr val="0000FF"/>
                        </a:solidFill>
                        <a:effectLst/>
                        <a:latin typeface="Times New Roman" panose="02020603050405020304" pitchFamily="18" charset="0"/>
                        <a:ea typeface="Times New Roman" panose="02020603050405020304" pitchFamily="18" charset="0"/>
                      </a:endParaRPr>
                    </a:p>
                    <a:p>
                      <a:endParaRPr lang="es-ES" dirty="0">
                        <a:solidFill>
                          <a:srgbClr val="0000FF"/>
                        </a:solidFill>
                      </a:endParaRPr>
                    </a:p>
                  </a:txBody>
                  <a:tcPr anchor="ctr">
                    <a:solidFill>
                      <a:srgbClr val="FFC000">
                        <a:alpha val="80000"/>
                      </a:srgbClr>
                    </a:solidFill>
                  </a:tcPr>
                </a:tc>
              </a:tr>
              <a:tr h="359703">
                <a:tc>
                  <a:txBody>
                    <a:bodyPr/>
                    <a:lstStyle/>
                    <a:p>
                      <a:pPr algn="ctr"/>
                      <a:r>
                        <a:rPr lang="es-AR" baseline="0" dirty="0" smtClean="0">
                          <a:solidFill>
                            <a:srgbClr val="0000FF"/>
                          </a:solidFill>
                        </a:rPr>
                        <a:t>U</a:t>
                      </a:r>
                      <a:r>
                        <a:rPr lang="es-AR" baseline="-25000" dirty="0" smtClean="0">
                          <a:solidFill>
                            <a:srgbClr val="0000FF"/>
                          </a:solidFill>
                        </a:rPr>
                        <a:t>1[V</a:t>
                      </a:r>
                      <a:r>
                        <a:rPr lang="es-AR" dirty="0" smtClean="0">
                          <a:solidFill>
                            <a:srgbClr val="0000FF"/>
                          </a:solidFill>
                        </a:rPr>
                        <a:t>]</a:t>
                      </a:r>
                      <a:endParaRPr lang="es-ES" dirty="0">
                        <a:solidFill>
                          <a:srgbClr val="0000FF"/>
                        </a:solidFill>
                      </a:endParaRPr>
                    </a:p>
                  </a:txBody>
                  <a:tcPr>
                    <a:solidFill>
                      <a:srgbClr val="7030A0">
                        <a:alpha val="37000"/>
                      </a:srgbClr>
                    </a:solidFill>
                  </a:tcPr>
                </a:tc>
                <a:tc>
                  <a:txBody>
                    <a:bodyPr/>
                    <a:lstStyle/>
                    <a:p>
                      <a:pPr algn="ctr"/>
                      <a:r>
                        <a:rPr lang="es-AR" baseline="0" dirty="0" smtClean="0">
                          <a:solidFill>
                            <a:srgbClr val="0000FF"/>
                          </a:solidFill>
                        </a:rPr>
                        <a:t>I</a:t>
                      </a:r>
                      <a:r>
                        <a:rPr lang="es-AR" baseline="-25000" dirty="0" smtClean="0">
                          <a:solidFill>
                            <a:srgbClr val="0000FF"/>
                          </a:solidFill>
                        </a:rPr>
                        <a:t>1[A</a:t>
                      </a:r>
                      <a:r>
                        <a:rPr lang="es-AR" dirty="0" smtClean="0">
                          <a:solidFill>
                            <a:srgbClr val="0000FF"/>
                          </a:solidFill>
                        </a:rPr>
                        <a:t>]</a:t>
                      </a:r>
                      <a:endParaRPr lang="es-ES" dirty="0">
                        <a:solidFill>
                          <a:srgbClr val="0000FF"/>
                        </a:solidFill>
                      </a:endParaRPr>
                    </a:p>
                  </a:txBody>
                  <a:tcPr>
                    <a:solidFill>
                      <a:srgbClr val="7030A0">
                        <a:alpha val="37000"/>
                      </a:srgbClr>
                    </a:solidFill>
                  </a:tcPr>
                </a:tc>
                <a:tc>
                  <a:txBody>
                    <a:bodyPr/>
                    <a:lstStyle/>
                    <a:p>
                      <a:pPr algn="ctr"/>
                      <a:r>
                        <a:rPr lang="es-AR" baseline="0" dirty="0" smtClean="0">
                          <a:solidFill>
                            <a:srgbClr val="0000FF"/>
                          </a:solidFill>
                        </a:rPr>
                        <a:t>R</a:t>
                      </a:r>
                      <a:r>
                        <a:rPr lang="es-AR" baseline="-25000" dirty="0" smtClean="0">
                          <a:solidFill>
                            <a:srgbClr val="0000FF"/>
                          </a:solidFill>
                        </a:rPr>
                        <a:t>1[</a:t>
                      </a:r>
                      <a:r>
                        <a:rPr lang="el-GR" dirty="0" smtClean="0">
                          <a:solidFill>
                            <a:srgbClr val="0000FF"/>
                          </a:solidFill>
                        </a:rPr>
                        <a:t>Ω</a:t>
                      </a:r>
                      <a:r>
                        <a:rPr lang="es-AR" dirty="0" smtClean="0">
                          <a:solidFill>
                            <a:srgbClr val="0000FF"/>
                          </a:solidFill>
                        </a:rPr>
                        <a:t>]</a:t>
                      </a:r>
                      <a:endParaRPr lang="es-ES" dirty="0">
                        <a:solidFill>
                          <a:srgbClr val="0000FF"/>
                        </a:solidFill>
                      </a:endParaRPr>
                    </a:p>
                  </a:txBody>
                  <a:tcPr>
                    <a:solidFill>
                      <a:srgbClr val="7030A0">
                        <a:alpha val="37000"/>
                      </a:srgbClr>
                    </a:solidFill>
                  </a:tcPr>
                </a:tc>
              </a:tr>
              <a:tr h="359703">
                <a:tc>
                  <a:txBody>
                    <a:bodyPr/>
                    <a:lstStyle/>
                    <a:p>
                      <a:endParaRPr lang="es-ES"/>
                    </a:p>
                  </a:txBody>
                  <a:tcPr>
                    <a:solidFill>
                      <a:srgbClr val="7030A0">
                        <a:alpha val="37000"/>
                      </a:srgbClr>
                    </a:solidFill>
                  </a:tcPr>
                </a:tc>
                <a:tc>
                  <a:txBody>
                    <a:bodyPr/>
                    <a:lstStyle/>
                    <a:p>
                      <a:endParaRPr lang="es-ES" dirty="0"/>
                    </a:p>
                  </a:txBody>
                  <a:tcPr>
                    <a:solidFill>
                      <a:srgbClr val="7030A0">
                        <a:alpha val="37000"/>
                      </a:srgbClr>
                    </a:solidFill>
                  </a:tcPr>
                </a:tc>
                <a:tc>
                  <a:txBody>
                    <a:bodyPr/>
                    <a:lstStyle/>
                    <a:p>
                      <a:endParaRPr lang="es-ES" dirty="0"/>
                    </a:p>
                  </a:txBody>
                  <a:tcPr>
                    <a:solidFill>
                      <a:srgbClr val="7030A0">
                        <a:alpha val="37000"/>
                      </a:srgbClr>
                    </a:solidFill>
                  </a:tcPr>
                </a:tc>
              </a:tr>
              <a:tr h="359703">
                <a:tc>
                  <a:txBody>
                    <a:bodyPr/>
                    <a:lstStyle/>
                    <a:p>
                      <a:endParaRPr lang="es-ES"/>
                    </a:p>
                  </a:txBody>
                  <a:tcPr>
                    <a:solidFill>
                      <a:srgbClr val="7030A0">
                        <a:alpha val="37000"/>
                      </a:srgbClr>
                    </a:solidFill>
                  </a:tcPr>
                </a:tc>
                <a:tc>
                  <a:txBody>
                    <a:bodyPr/>
                    <a:lstStyle/>
                    <a:p>
                      <a:endParaRPr lang="es-ES" dirty="0"/>
                    </a:p>
                  </a:txBody>
                  <a:tcPr>
                    <a:solidFill>
                      <a:srgbClr val="7030A0">
                        <a:alpha val="37000"/>
                      </a:srgbClr>
                    </a:solidFill>
                  </a:tcPr>
                </a:tc>
                <a:tc>
                  <a:txBody>
                    <a:bodyPr/>
                    <a:lstStyle/>
                    <a:p>
                      <a:endParaRPr lang="es-ES" dirty="0"/>
                    </a:p>
                  </a:txBody>
                  <a:tcPr>
                    <a:solidFill>
                      <a:srgbClr val="7030A0">
                        <a:alpha val="37000"/>
                      </a:srgbClr>
                    </a:solidFill>
                  </a:tcPr>
                </a:tc>
              </a:tr>
              <a:tr h="35970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solidFill>
                            <a:srgbClr val="0000FF"/>
                          </a:solidFill>
                        </a:rPr>
                        <a:t>R</a:t>
                      </a:r>
                      <a:r>
                        <a:rPr lang="es-AR" baseline="-25000" dirty="0" smtClean="0">
                          <a:solidFill>
                            <a:srgbClr val="0000FF"/>
                          </a:solidFill>
                        </a:rPr>
                        <a:t>prom</a:t>
                      </a:r>
                      <a:r>
                        <a:rPr lang="es-AR" baseline="0" dirty="0" smtClean="0">
                          <a:solidFill>
                            <a:srgbClr val="0000FF"/>
                          </a:solidFill>
                        </a:rPr>
                        <a:t> [</a:t>
                      </a:r>
                      <a:r>
                        <a:rPr lang="el-GR" dirty="0" smtClean="0">
                          <a:solidFill>
                            <a:srgbClr val="0000FF"/>
                          </a:solidFill>
                        </a:rPr>
                        <a:t>Ω</a:t>
                      </a:r>
                      <a:r>
                        <a:rPr lang="es-AR" dirty="0" smtClean="0">
                          <a:solidFill>
                            <a:srgbClr val="0000FF"/>
                          </a:solidFill>
                        </a:rPr>
                        <a:t>]</a:t>
                      </a:r>
                      <a:endParaRPr lang="es-ES" dirty="0" smtClean="0">
                        <a:solidFill>
                          <a:srgbClr val="0000FF"/>
                        </a:solidFill>
                      </a:endParaRPr>
                    </a:p>
                    <a:p>
                      <a:endParaRPr lang="es-ES" dirty="0"/>
                    </a:p>
                  </a:txBody>
                  <a:tcPr>
                    <a:solidFill>
                      <a:srgbClr val="7030A0">
                        <a:alpha val="37000"/>
                      </a:srgbClr>
                    </a:solidFill>
                  </a:tcPr>
                </a:tc>
                <a:tc hMerge="1">
                  <a:txBody>
                    <a:bodyPr/>
                    <a:lstStyle/>
                    <a:p>
                      <a:endParaRPr lang="es-ES" dirty="0"/>
                    </a:p>
                  </a:txBody>
                  <a:tcPr>
                    <a:solidFill>
                      <a:srgbClr val="7030A0">
                        <a:alpha val="37000"/>
                      </a:srgbClr>
                    </a:solidFill>
                  </a:tcPr>
                </a:tc>
                <a:tc>
                  <a:txBody>
                    <a:bodyPr/>
                    <a:lstStyle/>
                    <a:p>
                      <a:endParaRPr lang="es-ES" dirty="0"/>
                    </a:p>
                  </a:txBody>
                  <a:tcPr>
                    <a:solidFill>
                      <a:srgbClr val="7030A0">
                        <a:alpha val="37000"/>
                      </a:srgbClr>
                    </a:solidFill>
                  </a:tcPr>
                </a:tc>
              </a:tr>
            </a:tbl>
          </a:graphicData>
        </a:graphic>
      </p:graphicFrame>
      <p:graphicFrame>
        <p:nvGraphicFramePr>
          <p:cNvPr id="8" name="Tabla 7"/>
          <p:cNvGraphicFramePr>
            <a:graphicFrameLocks noGrp="1"/>
          </p:cNvGraphicFramePr>
          <p:nvPr>
            <p:extLst>
              <p:ext uri="{D42A27DB-BD31-4B8C-83A1-F6EECF244321}">
                <p14:modId xmlns="" xmlns:p14="http://schemas.microsoft.com/office/powerpoint/2010/main" val="2371582847"/>
              </p:ext>
            </p:extLst>
          </p:nvPr>
        </p:nvGraphicFramePr>
        <p:xfrm>
          <a:off x="4427984" y="2564904"/>
          <a:ext cx="3384375" cy="2664296"/>
        </p:xfrm>
        <a:graphic>
          <a:graphicData uri="http://schemas.openxmlformats.org/drawingml/2006/table">
            <a:tbl>
              <a:tblPr firstRow="1" bandRow="1">
                <a:tableStyleId>{5C22544A-7EE6-4342-B048-85BDC9FD1C3A}</a:tableStyleId>
              </a:tblPr>
              <a:tblGrid>
                <a:gridCol w="758567"/>
                <a:gridCol w="991972"/>
                <a:gridCol w="1633836"/>
              </a:tblGrid>
              <a:tr h="986408">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800" dirty="0" smtClean="0">
                          <a:solidFill>
                            <a:srgbClr val="0000FF"/>
                          </a:solidFill>
                          <a:effectLst/>
                        </a:rPr>
                        <a:t>Valores Obtenidos</a:t>
                      </a:r>
                      <a:endParaRPr lang="es-ES" sz="1800" dirty="0" smtClean="0">
                        <a:solidFill>
                          <a:srgbClr val="0000FF"/>
                        </a:solidFill>
                        <a:effectLst/>
                        <a:latin typeface="Times New Roman" panose="02020603050405020304" pitchFamily="18" charset="0"/>
                        <a:ea typeface="Times New Roman" panose="02020603050405020304" pitchFamily="18" charset="0"/>
                      </a:endParaRPr>
                    </a:p>
                    <a:p>
                      <a:pPr algn="ctr"/>
                      <a:endParaRPr lang="es-ES" dirty="0">
                        <a:solidFill>
                          <a:srgbClr val="0000FF"/>
                        </a:solidFill>
                      </a:endParaRPr>
                    </a:p>
                  </a:txBody>
                  <a:tcPr anchor="ctr">
                    <a:solidFill>
                      <a:srgbClr val="FFC000">
                        <a:alpha val="80000"/>
                      </a:srgbClr>
                    </a:solidFill>
                  </a:tcPr>
                </a:tc>
                <a:tc hMerge="1">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solidFill>
                            <a:srgbClr val="0000FF"/>
                          </a:solidFill>
                          <a:effectLst/>
                        </a:rPr>
                        <a:t>Valores calculados</a:t>
                      </a:r>
                      <a:endParaRPr lang="es-ES" sz="1800" dirty="0" smtClean="0">
                        <a:solidFill>
                          <a:srgbClr val="0000FF"/>
                        </a:solidFill>
                        <a:effectLst/>
                        <a:latin typeface="Times New Roman" panose="02020603050405020304" pitchFamily="18" charset="0"/>
                        <a:ea typeface="Times New Roman" panose="02020603050405020304" pitchFamily="18" charset="0"/>
                      </a:endParaRPr>
                    </a:p>
                    <a:p>
                      <a:endParaRPr lang="es-ES" dirty="0">
                        <a:solidFill>
                          <a:srgbClr val="0000FF"/>
                        </a:solidFill>
                      </a:endParaRPr>
                    </a:p>
                  </a:txBody>
                  <a:tcPr anchor="ctr">
                    <a:solidFill>
                      <a:srgbClr val="FFC000">
                        <a:alpha val="80000"/>
                      </a:srgbClr>
                    </a:solidFill>
                  </a:tcPr>
                </a:tc>
              </a:tr>
              <a:tr h="359703">
                <a:tc>
                  <a:txBody>
                    <a:bodyPr/>
                    <a:lstStyle/>
                    <a:p>
                      <a:pPr algn="ctr"/>
                      <a:r>
                        <a:rPr lang="es-AR" baseline="0" dirty="0" smtClean="0">
                          <a:solidFill>
                            <a:srgbClr val="0000FF"/>
                          </a:solidFill>
                        </a:rPr>
                        <a:t>U</a:t>
                      </a:r>
                      <a:r>
                        <a:rPr lang="es-AR" baseline="-25000" dirty="0" smtClean="0">
                          <a:solidFill>
                            <a:srgbClr val="0000FF"/>
                          </a:solidFill>
                        </a:rPr>
                        <a:t>2[V</a:t>
                      </a:r>
                      <a:r>
                        <a:rPr lang="es-AR" dirty="0" smtClean="0">
                          <a:solidFill>
                            <a:srgbClr val="0000FF"/>
                          </a:solidFill>
                        </a:rPr>
                        <a:t>]</a:t>
                      </a:r>
                      <a:endParaRPr lang="es-ES" dirty="0">
                        <a:solidFill>
                          <a:srgbClr val="0000FF"/>
                        </a:solidFill>
                      </a:endParaRPr>
                    </a:p>
                  </a:txBody>
                  <a:tcPr>
                    <a:solidFill>
                      <a:srgbClr val="7030A0">
                        <a:alpha val="37000"/>
                      </a:srgbClr>
                    </a:solidFill>
                  </a:tcPr>
                </a:tc>
                <a:tc>
                  <a:txBody>
                    <a:bodyPr/>
                    <a:lstStyle/>
                    <a:p>
                      <a:pPr algn="ctr"/>
                      <a:r>
                        <a:rPr lang="es-AR" baseline="0" dirty="0" smtClean="0">
                          <a:solidFill>
                            <a:srgbClr val="0000FF"/>
                          </a:solidFill>
                        </a:rPr>
                        <a:t>I</a:t>
                      </a:r>
                      <a:r>
                        <a:rPr lang="es-AR" baseline="-25000" dirty="0" smtClean="0">
                          <a:solidFill>
                            <a:srgbClr val="0000FF"/>
                          </a:solidFill>
                        </a:rPr>
                        <a:t>2[A</a:t>
                      </a:r>
                      <a:r>
                        <a:rPr lang="es-AR" dirty="0" smtClean="0">
                          <a:solidFill>
                            <a:srgbClr val="0000FF"/>
                          </a:solidFill>
                        </a:rPr>
                        <a:t>]</a:t>
                      </a:r>
                      <a:endParaRPr lang="es-ES" dirty="0">
                        <a:solidFill>
                          <a:srgbClr val="0000FF"/>
                        </a:solidFill>
                      </a:endParaRPr>
                    </a:p>
                  </a:txBody>
                  <a:tcPr>
                    <a:solidFill>
                      <a:srgbClr val="7030A0">
                        <a:alpha val="37000"/>
                      </a:srgbClr>
                    </a:solidFill>
                  </a:tcPr>
                </a:tc>
                <a:tc>
                  <a:txBody>
                    <a:bodyPr/>
                    <a:lstStyle/>
                    <a:p>
                      <a:pPr algn="ctr"/>
                      <a:r>
                        <a:rPr lang="es-AR" baseline="0" dirty="0" smtClean="0">
                          <a:solidFill>
                            <a:srgbClr val="0000FF"/>
                          </a:solidFill>
                        </a:rPr>
                        <a:t>R</a:t>
                      </a:r>
                      <a:r>
                        <a:rPr lang="es-AR" baseline="-25000" dirty="0" smtClean="0">
                          <a:solidFill>
                            <a:srgbClr val="0000FF"/>
                          </a:solidFill>
                        </a:rPr>
                        <a:t>2</a:t>
                      </a:r>
                      <a:r>
                        <a:rPr lang="es-AR" baseline="0" dirty="0" smtClean="0">
                          <a:solidFill>
                            <a:srgbClr val="0000FF"/>
                          </a:solidFill>
                        </a:rPr>
                        <a:t>[</a:t>
                      </a:r>
                      <a:r>
                        <a:rPr lang="el-GR" dirty="0" smtClean="0">
                          <a:solidFill>
                            <a:srgbClr val="0000FF"/>
                          </a:solidFill>
                        </a:rPr>
                        <a:t>Ω</a:t>
                      </a:r>
                      <a:r>
                        <a:rPr lang="es-AR" dirty="0" smtClean="0">
                          <a:solidFill>
                            <a:srgbClr val="0000FF"/>
                          </a:solidFill>
                        </a:rPr>
                        <a:t>]</a:t>
                      </a:r>
                      <a:endParaRPr lang="es-ES" dirty="0">
                        <a:solidFill>
                          <a:srgbClr val="0000FF"/>
                        </a:solidFill>
                      </a:endParaRPr>
                    </a:p>
                  </a:txBody>
                  <a:tcPr>
                    <a:solidFill>
                      <a:srgbClr val="7030A0">
                        <a:alpha val="37000"/>
                      </a:srgbClr>
                    </a:solidFill>
                  </a:tcPr>
                </a:tc>
              </a:tr>
              <a:tr h="359703">
                <a:tc>
                  <a:txBody>
                    <a:bodyPr/>
                    <a:lstStyle/>
                    <a:p>
                      <a:endParaRPr lang="es-ES" dirty="0"/>
                    </a:p>
                  </a:txBody>
                  <a:tcPr>
                    <a:solidFill>
                      <a:srgbClr val="7030A0">
                        <a:alpha val="37000"/>
                      </a:srgbClr>
                    </a:solidFill>
                  </a:tcPr>
                </a:tc>
                <a:tc>
                  <a:txBody>
                    <a:bodyPr/>
                    <a:lstStyle/>
                    <a:p>
                      <a:endParaRPr lang="es-ES"/>
                    </a:p>
                  </a:txBody>
                  <a:tcPr>
                    <a:solidFill>
                      <a:srgbClr val="7030A0">
                        <a:alpha val="37000"/>
                      </a:srgbClr>
                    </a:solidFill>
                  </a:tcPr>
                </a:tc>
                <a:tc>
                  <a:txBody>
                    <a:bodyPr/>
                    <a:lstStyle/>
                    <a:p>
                      <a:endParaRPr lang="es-ES" dirty="0"/>
                    </a:p>
                  </a:txBody>
                  <a:tcPr>
                    <a:solidFill>
                      <a:srgbClr val="7030A0">
                        <a:alpha val="37000"/>
                      </a:srgbClr>
                    </a:solidFill>
                  </a:tcPr>
                </a:tc>
              </a:tr>
              <a:tr h="359703">
                <a:tc>
                  <a:txBody>
                    <a:bodyPr/>
                    <a:lstStyle/>
                    <a:p>
                      <a:endParaRPr lang="es-ES"/>
                    </a:p>
                  </a:txBody>
                  <a:tcPr>
                    <a:solidFill>
                      <a:srgbClr val="7030A0">
                        <a:alpha val="37000"/>
                      </a:srgbClr>
                    </a:solidFill>
                  </a:tcPr>
                </a:tc>
                <a:tc>
                  <a:txBody>
                    <a:bodyPr/>
                    <a:lstStyle/>
                    <a:p>
                      <a:endParaRPr lang="es-ES" dirty="0"/>
                    </a:p>
                  </a:txBody>
                  <a:tcPr>
                    <a:solidFill>
                      <a:srgbClr val="7030A0">
                        <a:alpha val="37000"/>
                      </a:srgbClr>
                    </a:solidFill>
                  </a:tcPr>
                </a:tc>
                <a:tc>
                  <a:txBody>
                    <a:bodyPr/>
                    <a:lstStyle/>
                    <a:p>
                      <a:endParaRPr lang="es-ES" dirty="0"/>
                    </a:p>
                  </a:txBody>
                  <a:tcPr>
                    <a:solidFill>
                      <a:srgbClr val="7030A0">
                        <a:alpha val="37000"/>
                      </a:srgbClr>
                    </a:solidFill>
                  </a:tcPr>
                </a:tc>
              </a:tr>
              <a:tr h="58060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solidFill>
                            <a:srgbClr val="0000FF"/>
                          </a:solidFill>
                        </a:rPr>
                        <a:t>R</a:t>
                      </a:r>
                      <a:r>
                        <a:rPr lang="es-AR" baseline="-25000" dirty="0" smtClean="0">
                          <a:solidFill>
                            <a:srgbClr val="0000FF"/>
                          </a:solidFill>
                        </a:rPr>
                        <a:t>prom</a:t>
                      </a:r>
                      <a:r>
                        <a:rPr lang="es-AR" baseline="0" dirty="0" smtClean="0">
                          <a:solidFill>
                            <a:srgbClr val="0000FF"/>
                          </a:solidFill>
                        </a:rPr>
                        <a:t> [</a:t>
                      </a:r>
                      <a:r>
                        <a:rPr lang="el-GR" dirty="0" smtClean="0">
                          <a:solidFill>
                            <a:srgbClr val="0000FF"/>
                          </a:solidFill>
                        </a:rPr>
                        <a:t>Ω</a:t>
                      </a:r>
                      <a:r>
                        <a:rPr lang="es-AR" dirty="0" smtClean="0">
                          <a:solidFill>
                            <a:srgbClr val="0000FF"/>
                          </a:solidFill>
                        </a:rPr>
                        <a:t>]</a:t>
                      </a:r>
                      <a:endParaRPr lang="es-ES" dirty="0"/>
                    </a:p>
                  </a:txBody>
                  <a:tcPr>
                    <a:solidFill>
                      <a:srgbClr val="7030A0">
                        <a:alpha val="37000"/>
                      </a:srgbClr>
                    </a:solidFill>
                  </a:tcPr>
                </a:tc>
                <a:tc hMerge="1">
                  <a:txBody>
                    <a:bodyPr/>
                    <a:lstStyle/>
                    <a:p>
                      <a:endParaRPr lang="es-ES" dirty="0"/>
                    </a:p>
                  </a:txBody>
                  <a:tcPr>
                    <a:solidFill>
                      <a:srgbClr val="7030A0">
                        <a:alpha val="37000"/>
                      </a:srgbClr>
                    </a:solidFill>
                  </a:tcPr>
                </a:tc>
                <a:tc>
                  <a:txBody>
                    <a:bodyPr/>
                    <a:lstStyle/>
                    <a:p>
                      <a:endParaRPr lang="es-ES" dirty="0"/>
                    </a:p>
                  </a:txBody>
                  <a:tcPr>
                    <a:solidFill>
                      <a:srgbClr val="7030A0">
                        <a:alpha val="37000"/>
                      </a:srgbClr>
                    </a:solidFill>
                  </a:tcPr>
                </a:tc>
              </a:tr>
            </a:tbl>
          </a:graphicData>
        </a:graphic>
      </p:graphicFrame>
    </p:spTree>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1755C0-D1F0-4A62-9928-793AD9FBEE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para un proyecto de ciencias</Template>
  <TotalTime>1064</TotalTime>
  <Words>818</Words>
  <Application>Microsoft Office PowerPoint</Application>
  <PresentationFormat>Presentación en pantalla (4:3)</PresentationFormat>
  <Paragraphs>168</Paragraphs>
  <Slides>17</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19" baseType="lpstr">
      <vt:lpstr>Echo</vt:lpstr>
      <vt:lpstr>Ecuación</vt:lpstr>
      <vt:lpstr>ELECTROTECNIA Y MÁQUINAS ELÉCTRICAS</vt:lpstr>
      <vt:lpstr>Fundamento teórico</vt:lpstr>
      <vt:lpstr>Diapositiva 3</vt:lpstr>
      <vt:lpstr>Diapositiva 4</vt:lpstr>
      <vt:lpstr>Fundamento teórico</vt:lpstr>
      <vt:lpstr>Fundamento teórico</vt:lpstr>
      <vt:lpstr>Fundamento teórico</vt:lpstr>
      <vt:lpstr>MANIOBRA OPERATIVA</vt:lpstr>
      <vt:lpstr>VALORES OBTENIDOS</vt:lpstr>
      <vt:lpstr>Fundamento teórico</vt:lpstr>
      <vt:lpstr>Fundamento teórico</vt:lpstr>
      <vt:lpstr>MANIOBRA OPERATIVA</vt:lpstr>
      <vt:lpstr>VALORES OBTENIDOS</vt:lpstr>
      <vt:lpstr>Conclusiones</vt:lpstr>
      <vt:lpstr>Diapositiva 15</vt:lpstr>
      <vt:lpstr>Diapositiva 16</vt:lpstr>
      <vt:lpstr>Diapositiva 17</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ELECTROTECNIA Y MÁQUINAS ELÉCTRICAS</dc:title>
  <dc:subject/>
  <dc:creator>fara</dc:creator>
  <cp:keywords/>
  <dc:description/>
  <cp:lastModifiedBy>Admin</cp:lastModifiedBy>
  <cp:revision>87</cp:revision>
  <dcterms:created xsi:type="dcterms:W3CDTF">2018-09-28T11:47:40Z</dcterms:created>
  <dcterms:modified xsi:type="dcterms:W3CDTF">2021-05-11T21:33:11Z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TC010183733082</vt:lpwstr>
  </property>
</Properties>
</file>