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C38F4-A30F-4294-A148-90CC462CE43C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B7455-0BE9-4A94-9DB7-65B84099FE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04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B7455-0BE9-4A94-9DB7-65B84099FE2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27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8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7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90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4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800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38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01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7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22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81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89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1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9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26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9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4178-003F-431C-AC6F-70EF370B9DC7}" type="datetimeFigureOut">
              <a:rPr lang="es-ES" smtClean="0"/>
              <a:t>04/03/2020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D860E7-2FC4-4612-B8D9-2006A0882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07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2132856"/>
            <a:ext cx="6600451" cy="2262781"/>
          </a:xfrm>
        </p:spPr>
        <p:txBody>
          <a:bodyPr/>
          <a:lstStyle/>
          <a:p>
            <a:pPr algn="ctr"/>
            <a:r>
              <a:rPr lang="es-ES" dirty="0" smtClean="0"/>
              <a:t>MANTENIMIENTO INDUSTRIAL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7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Preventivo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700808"/>
            <a:ext cx="7418784" cy="4570454"/>
          </a:xfrm>
        </p:spPr>
        <p:txBody>
          <a:bodyPr>
            <a:noAutofit/>
          </a:bodyPr>
          <a:lstStyle/>
          <a:p>
            <a:r>
              <a:rPr lang="es-ES_tradnl" sz="2800" dirty="0"/>
              <a:t>Si lo que se desea es confiabilidad entre reparaciones, este período debe ser tan corto como el tiempo más corto entre fallas y esto llevaría a que un número innecesariamente grande de </a:t>
            </a:r>
            <a:r>
              <a:rPr lang="es-ES_tradnl" sz="2800" dirty="0" smtClean="0"/>
              <a:t>reparaciones.</a:t>
            </a:r>
          </a:p>
          <a:p>
            <a:r>
              <a:rPr lang="es-ES_tradnl" sz="2800" dirty="0" smtClean="0"/>
              <a:t>Se </a:t>
            </a:r>
            <a:r>
              <a:rPr lang="es-ES_tradnl" sz="2800" dirty="0"/>
              <a:t>lleva a cabo en máquinas que podrían haberse mantenido en operación por mucho más tiempo.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573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Preventivo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905000"/>
            <a:ext cx="7416823" cy="468052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Reparaciones caras</a:t>
            </a:r>
            <a:r>
              <a:rPr lang="es-ES_tradnl" sz="2800" dirty="0"/>
              <a:t>, en términos de repuestos, laboriosas y disminuyen </a:t>
            </a:r>
            <a:r>
              <a:rPr lang="es-ES_tradnl" sz="2800" dirty="0" smtClean="0"/>
              <a:t>los </a:t>
            </a:r>
            <a:r>
              <a:rPr lang="es-ES_tradnl" sz="2800" dirty="0"/>
              <a:t>períodos de producción.  </a:t>
            </a:r>
            <a:endParaRPr lang="es-ES_tradnl" sz="2800" dirty="0" smtClean="0"/>
          </a:p>
          <a:p>
            <a:r>
              <a:rPr lang="es-ES_tradnl" sz="2800" dirty="0" smtClean="0"/>
              <a:t>Incrementar </a:t>
            </a:r>
            <a:r>
              <a:rPr lang="es-ES_tradnl" sz="2800" dirty="0"/>
              <a:t>la frecuencia de paradas </a:t>
            </a:r>
            <a:r>
              <a:rPr lang="es-ES_tradnl" sz="2800" dirty="0" smtClean="0"/>
              <a:t>incrementa </a:t>
            </a:r>
            <a:r>
              <a:rPr lang="es-ES_tradnl" sz="2800" dirty="0"/>
              <a:t>la posibilidad de error humano durante el desmantelamiento, rearmado y arranque.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502786"/>
            <a:ext cx="8352928" cy="4680520"/>
          </a:xfrm>
        </p:spPr>
        <p:txBody>
          <a:bodyPr/>
          <a:lstStyle/>
          <a:p>
            <a:pPr marL="0" indent="0">
              <a:buNone/>
            </a:pPr>
            <a:r>
              <a:rPr lang="es-ES_tradnl" sz="3600" dirty="0">
                <a:solidFill>
                  <a:srgbClr val="C00000"/>
                </a:solidFill>
              </a:rPr>
              <a:t>De las desventajas de estos dos métodos de mantenimiento surge que el compromiso más aceptable es realizar mantenimiento preventivo en intervalos irregulares, determinados éstos por la condición real del equipo o de sus componentes.  </a:t>
            </a:r>
            <a:endParaRPr lang="es-ES" sz="3600" dirty="0">
              <a:solidFill>
                <a:srgbClr val="C00000"/>
              </a:solidFill>
            </a:endParaRPr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11560" y="1394774"/>
            <a:ext cx="8316416" cy="478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06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628800"/>
            <a:ext cx="8064895" cy="5040560"/>
          </a:xfrm>
        </p:spPr>
        <p:txBody>
          <a:bodyPr>
            <a:normAutofit/>
          </a:bodyPr>
          <a:lstStyle/>
          <a:p>
            <a:r>
              <a:rPr lang="es-ES_tradnl" sz="2800" dirty="0" smtClean="0"/>
              <a:t>Elimina </a:t>
            </a:r>
            <a:r>
              <a:rPr lang="es-ES_tradnl" sz="2800" dirty="0"/>
              <a:t>las fallas inesperadas y establece el mejor aprovechamiento de la planta</a:t>
            </a:r>
            <a:r>
              <a:rPr lang="es-ES_tradnl" sz="2800" dirty="0" smtClean="0"/>
              <a:t>.</a:t>
            </a:r>
          </a:p>
          <a:p>
            <a:r>
              <a:rPr lang="es-ES_tradnl" sz="2800" i="1" dirty="0" smtClean="0"/>
              <a:t>Se </a:t>
            </a:r>
            <a:r>
              <a:rPr lang="es-ES_tradnl" sz="2800" i="1" dirty="0"/>
              <a:t>encuentra subordinado a un monitoreo previo del equipo con instrumentos de control que nos permiten conocer su estado de degradación y establecer un diagnóstico con un análisis de la tendencia futura.</a:t>
            </a:r>
            <a:endParaRPr lang="es-ES" sz="2800" dirty="0"/>
          </a:p>
          <a:p>
            <a:r>
              <a:rPr lang="es-ES_tradnl" sz="2800" b="1" i="1" dirty="0" smtClean="0"/>
              <a:t>Permite </a:t>
            </a:r>
            <a:r>
              <a:rPr lang="es-ES_tradnl" sz="2800" b="1" i="1" dirty="0"/>
              <a:t>conocer el estado del equipamiento mientras continua en </a:t>
            </a:r>
            <a:r>
              <a:rPr lang="es-ES_tradnl" sz="2800" b="1" i="1" dirty="0" smtClean="0"/>
              <a:t>funcionamiento</a:t>
            </a:r>
            <a:endParaRPr lang="es-ES" sz="28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3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484784"/>
            <a:ext cx="7776863" cy="4608512"/>
          </a:xfrm>
        </p:spPr>
        <p:txBody>
          <a:bodyPr>
            <a:normAutofit/>
          </a:bodyPr>
          <a:lstStyle/>
          <a:p>
            <a:r>
              <a:rPr lang="es-ES" sz="2800" i="1" dirty="0"/>
              <a:t>La mayoría de los desgastes, averías y problemas de operación que sufre cualquier máquina, producen en funcionamiento, una alteración en ciertas variables. </a:t>
            </a:r>
            <a:endParaRPr lang="es-ES" sz="2800" i="1" dirty="0" smtClean="0"/>
          </a:p>
          <a:p>
            <a:r>
              <a:rPr lang="es-ES" sz="2800" i="1" dirty="0" smtClean="0"/>
              <a:t>La </a:t>
            </a:r>
            <a:r>
              <a:rPr lang="es-ES" sz="2800" i="1" dirty="0"/>
              <a:t>cuantificación y evaluación de esas variaciones permitirá conocer esos desgastes o problemas de operación, sin detener la máquina ni efectuar desarmes.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9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47665" y="1905000"/>
            <a:ext cx="7344816" cy="4188296"/>
          </a:xfrm>
        </p:spPr>
        <p:txBody>
          <a:bodyPr>
            <a:noAutofit/>
          </a:bodyPr>
          <a:lstStyle/>
          <a:p>
            <a:r>
              <a:rPr lang="es-ES_tradnl" sz="2400" dirty="0"/>
              <a:t>El accionar del mantenimiento predictivo consiste en: </a:t>
            </a:r>
            <a:endParaRPr lang="es-ES_tradnl" sz="2400" dirty="0" smtClean="0"/>
          </a:p>
          <a:p>
            <a:r>
              <a:rPr lang="es-ES_tradnl" sz="2400" dirty="0" smtClean="0"/>
              <a:t>Realizar </a:t>
            </a:r>
            <a:r>
              <a:rPr lang="es-ES_tradnl" sz="2400" dirty="0"/>
              <a:t>mediciones periódicas de las variables elegidas, </a:t>
            </a:r>
            <a:endParaRPr lang="es-ES_tradnl" sz="2400" dirty="0" smtClean="0"/>
          </a:p>
          <a:p>
            <a:r>
              <a:rPr lang="es-ES_tradnl" sz="2400" dirty="0" smtClean="0"/>
              <a:t>Efectuar </a:t>
            </a:r>
            <a:r>
              <a:rPr lang="es-ES_tradnl" sz="2400" dirty="0"/>
              <a:t>la comparación sistemática o seguimiento, </a:t>
            </a:r>
            <a:endParaRPr lang="es-ES_tradnl" sz="2400" dirty="0" smtClean="0"/>
          </a:p>
          <a:p>
            <a:r>
              <a:rPr lang="es-ES_tradnl" sz="2400" dirty="0" smtClean="0"/>
              <a:t>Determinar </a:t>
            </a:r>
            <a:r>
              <a:rPr lang="es-ES_tradnl" sz="2400" dirty="0"/>
              <a:t>en función de esa variación, el cambio de las condiciones mecánicas producidas en el lapso transcurrido.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30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1772816"/>
            <a:ext cx="7778824" cy="42824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_tradnl" sz="2800" dirty="0" smtClean="0"/>
              <a:t>Para que sea exitoso se necesita:</a:t>
            </a:r>
          </a:p>
          <a:p>
            <a:pPr lvl="0"/>
            <a:r>
              <a:rPr lang="es-ES_tradnl" sz="2800" dirty="0" smtClean="0"/>
              <a:t>Calidad </a:t>
            </a:r>
            <a:r>
              <a:rPr lang="es-ES_tradnl" sz="2800" dirty="0"/>
              <a:t>y cantidad de la información </a:t>
            </a:r>
            <a:r>
              <a:rPr lang="es-ES_tradnl" sz="2800" dirty="0" smtClean="0"/>
              <a:t>disponible.</a:t>
            </a:r>
            <a:endParaRPr lang="es-ES" sz="2800" dirty="0"/>
          </a:p>
          <a:p>
            <a:pPr lvl="0"/>
            <a:r>
              <a:rPr lang="es-ES_tradnl" sz="2800" dirty="0"/>
              <a:t>Adecuado manejo de esa </a:t>
            </a:r>
            <a:r>
              <a:rPr lang="es-ES_tradnl" sz="2800" dirty="0" smtClean="0"/>
              <a:t>información</a:t>
            </a:r>
          </a:p>
          <a:p>
            <a:pPr lvl="0"/>
            <a:r>
              <a:rPr lang="es-ES_tradnl" sz="2800" dirty="0" smtClean="0"/>
              <a:t>Posibilidad </a:t>
            </a:r>
            <a:r>
              <a:rPr lang="es-ES_tradnl" sz="2800" dirty="0"/>
              <a:t>de hacer las verificaciones de la forma y en el momento adecuado.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1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pPr algn="ctr"/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7848" y="1196752"/>
            <a:ext cx="8784976" cy="57606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9600" dirty="0" smtClean="0"/>
              <a:t>Ventajas:</a:t>
            </a:r>
          </a:p>
          <a:p>
            <a:pPr lvl="0"/>
            <a:r>
              <a:rPr lang="es-ES" sz="9600" dirty="0"/>
              <a:t>Hay información permanente sobre el estado de la unidad, la cual se puede recabar tan frecuentemente como se desee y es obtenida en marcha.  Es un verdadero seguimiento.</a:t>
            </a:r>
          </a:p>
          <a:p>
            <a:pPr lvl="0"/>
            <a:r>
              <a:rPr lang="es-ES_tradnl" sz="9600" dirty="0"/>
              <a:t>Evita desarmes innecesarios y cambio de repuestos a los que aún les queda vida</a:t>
            </a:r>
            <a:endParaRPr lang="es-ES" sz="9600" dirty="0"/>
          </a:p>
          <a:p>
            <a:pPr lvl="0"/>
            <a:r>
              <a:rPr lang="es-ES_tradnl" sz="9600" dirty="0"/>
              <a:t>Tiene un excelente seguro contra averías grandes e innecesarias.</a:t>
            </a:r>
            <a:endParaRPr lang="es-ES" sz="9600" dirty="0"/>
          </a:p>
          <a:p>
            <a:pPr lvl="0"/>
            <a:r>
              <a:rPr lang="es-ES_tradnl" sz="9600" dirty="0"/>
              <a:t>Correctamente implementado resulta muy económico</a:t>
            </a:r>
            <a:r>
              <a:rPr lang="es-ES_tradnl" sz="9600" dirty="0" smtClean="0"/>
              <a:t>.</a:t>
            </a:r>
          </a:p>
          <a:p>
            <a:pPr lvl="0"/>
            <a:r>
              <a:rPr lang="es-ES_tradnl" sz="9600" dirty="0"/>
              <a:t>Tecnifica la decisión (especialmente por ser un elemento objetivo de evaluación de la gravedad).</a:t>
            </a:r>
            <a:endParaRPr lang="es-ES" sz="9600" dirty="0"/>
          </a:p>
          <a:p>
            <a:pPr lvl="0"/>
            <a:r>
              <a:rPr lang="es-ES_tradnl" sz="9600" dirty="0"/>
              <a:t>Realimenta, con información rápida y razonable, las decisiones técnicas y de control.</a:t>
            </a:r>
            <a:endParaRPr lang="es-ES" sz="9600" dirty="0"/>
          </a:p>
          <a:p>
            <a:pPr lvl="0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9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556792"/>
            <a:ext cx="6591985" cy="4896544"/>
          </a:xfrm>
        </p:spPr>
        <p:txBody>
          <a:bodyPr>
            <a:normAutofit/>
          </a:bodyPr>
          <a:lstStyle/>
          <a:p>
            <a:r>
              <a:rPr lang="es-ES" sz="2400" b="1" u="sng" dirty="0"/>
              <a:t>Parámetros</a:t>
            </a:r>
          </a:p>
          <a:p>
            <a:pPr marL="0" indent="0">
              <a:buNone/>
            </a:pPr>
            <a:endParaRPr lang="es-ES" sz="2400" dirty="0"/>
          </a:p>
          <a:p>
            <a:pPr lvl="0"/>
            <a:r>
              <a:rPr lang="es-ES" sz="2400" dirty="0"/>
              <a:t>Vibraciones mecánicas.</a:t>
            </a:r>
          </a:p>
          <a:p>
            <a:pPr lvl="0"/>
            <a:r>
              <a:rPr lang="es-ES" sz="2400" dirty="0"/>
              <a:t>Temperatura.</a:t>
            </a:r>
          </a:p>
          <a:p>
            <a:pPr lvl="0"/>
            <a:r>
              <a:rPr lang="es-ES" sz="2400" dirty="0"/>
              <a:t>Ruidos.</a:t>
            </a:r>
          </a:p>
          <a:p>
            <a:pPr lvl="0"/>
            <a:r>
              <a:rPr lang="es-ES" sz="2400" dirty="0"/>
              <a:t>Ensayos no destructivos.</a:t>
            </a:r>
          </a:p>
          <a:p>
            <a:pPr lvl="0"/>
            <a:r>
              <a:rPr lang="es-ES" sz="2400" dirty="0"/>
              <a:t>Fugas eléctricas y de </a:t>
            </a:r>
            <a:r>
              <a:rPr lang="es-ES" sz="2400" dirty="0" smtClean="0"/>
              <a:t>fluidos.</a:t>
            </a:r>
            <a:endParaRPr lang="es-ES" sz="2400" dirty="0"/>
          </a:p>
          <a:p>
            <a:pPr lvl="0"/>
            <a:r>
              <a:rPr lang="es-ES" sz="2400" dirty="0"/>
              <a:t>Análisis físico/químicos.</a:t>
            </a:r>
          </a:p>
          <a:p>
            <a:pPr lvl="0"/>
            <a:r>
              <a:rPr lang="es-ES" sz="2400" dirty="0"/>
              <a:t>Mediciones físicas.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8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91680" y="16004"/>
            <a:ext cx="6589199" cy="676692"/>
          </a:xfrm>
        </p:spPr>
        <p:txBody>
          <a:bodyPr/>
          <a:lstStyle/>
          <a:p>
            <a:r>
              <a:rPr lang="es-ES" dirty="0" smtClean="0"/>
              <a:t>Mantenimiento Predictivo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42415" y="764704"/>
            <a:ext cx="6591985" cy="5760640"/>
          </a:xfrm>
        </p:spPr>
        <p:txBody>
          <a:bodyPr>
            <a:normAutofit lnSpcReduction="10000"/>
          </a:bodyPr>
          <a:lstStyle/>
          <a:p>
            <a:r>
              <a:rPr lang="es-ES_tradnl" sz="2600" b="1" u="sng" dirty="0"/>
              <a:t>Técnicas </a:t>
            </a:r>
            <a:r>
              <a:rPr lang="es-ES_tradnl" sz="2600" b="1" u="sng" dirty="0" smtClean="0"/>
              <a:t>asociadas</a:t>
            </a:r>
          </a:p>
          <a:p>
            <a:pPr marL="0" indent="0">
              <a:buNone/>
            </a:pPr>
            <a:endParaRPr lang="es-ES" sz="2600" dirty="0"/>
          </a:p>
          <a:p>
            <a:pPr lvl="0"/>
            <a:r>
              <a:rPr lang="es-ES_tradnl" sz="2600" i="1" dirty="0"/>
              <a:t>Análisis de vibraciones</a:t>
            </a:r>
            <a:endParaRPr lang="es-ES" sz="2600" i="1" dirty="0"/>
          </a:p>
          <a:p>
            <a:pPr lvl="0"/>
            <a:r>
              <a:rPr lang="es-ES_tradnl" sz="2600" i="1" dirty="0"/>
              <a:t>Análisis por ultrasonido</a:t>
            </a:r>
            <a:endParaRPr lang="es-ES" sz="2600" dirty="0"/>
          </a:p>
          <a:p>
            <a:pPr lvl="0"/>
            <a:r>
              <a:rPr lang="es-ES_tradnl" sz="2600" i="1" dirty="0"/>
              <a:t>Análisis de aceites </a:t>
            </a:r>
            <a:endParaRPr lang="es-ES" sz="2600" dirty="0"/>
          </a:p>
          <a:p>
            <a:pPr lvl="0"/>
            <a:r>
              <a:rPr lang="es-ES_tradnl" sz="2600" i="1" dirty="0"/>
              <a:t>Análisis por termografía</a:t>
            </a:r>
            <a:endParaRPr lang="es-ES" sz="2600" dirty="0"/>
          </a:p>
          <a:p>
            <a:pPr lvl="0"/>
            <a:r>
              <a:rPr lang="es-ES_tradnl" sz="2600" i="1" dirty="0"/>
              <a:t>Análisis por radiografía</a:t>
            </a:r>
            <a:endParaRPr lang="es-ES" sz="2600" dirty="0"/>
          </a:p>
          <a:p>
            <a:pPr lvl="0"/>
            <a:r>
              <a:rPr lang="es-ES_tradnl" sz="2600" i="1" dirty="0"/>
              <a:t>Análisis por tintas penetrantes</a:t>
            </a:r>
            <a:endParaRPr lang="es-ES" sz="2600" dirty="0"/>
          </a:p>
          <a:p>
            <a:pPr lvl="0"/>
            <a:r>
              <a:rPr lang="es-ES_tradnl" sz="2600" i="1" dirty="0"/>
              <a:t>Ensayos de pérdidas de fluidos en recipientes</a:t>
            </a:r>
            <a:endParaRPr lang="es-ES" sz="2600" dirty="0"/>
          </a:p>
          <a:p>
            <a:pPr lvl="0"/>
            <a:r>
              <a:rPr lang="es-ES_tradnl" sz="2600" i="1" dirty="0"/>
              <a:t>Ensayos de </a:t>
            </a:r>
            <a:r>
              <a:rPr lang="es-ES_tradnl" sz="2600" i="1" dirty="0" smtClean="0"/>
              <a:t>micro-dureza</a:t>
            </a:r>
            <a:endParaRPr lang="es-ES" sz="2600" dirty="0"/>
          </a:p>
          <a:p>
            <a:pPr lvl="0"/>
            <a:r>
              <a:rPr lang="es-ES_tradnl" sz="2600" i="1" dirty="0"/>
              <a:t>Análisis con partículas magnetizables</a:t>
            </a:r>
            <a:endParaRPr lang="es-ES" sz="2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PRINCIPAL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3" y="1700808"/>
            <a:ext cx="7634808" cy="4210414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M</a:t>
            </a:r>
            <a:r>
              <a:rPr lang="es-ES" sz="3600" dirty="0" smtClean="0"/>
              <a:t>antener </a:t>
            </a:r>
            <a:r>
              <a:rPr lang="es-ES" sz="3600" dirty="0" smtClean="0"/>
              <a:t>los equipos y la infraestructura </a:t>
            </a:r>
            <a:r>
              <a:rPr lang="es-ES" sz="3600" dirty="0"/>
              <a:t>en buenas condiciones con el fin de prevenir </a:t>
            </a:r>
            <a:r>
              <a:rPr lang="es-ES" sz="3600" dirty="0" smtClean="0"/>
              <a:t>fallas, </a:t>
            </a:r>
            <a:r>
              <a:rPr lang="es-ES" sz="3600" dirty="0"/>
              <a:t>con la consiguiente pérdida de producción, o la fabricación de productos de baja calidad.</a:t>
            </a:r>
          </a:p>
        </p:txBody>
      </p:sp>
    </p:spTree>
    <p:extLst>
      <p:ext uri="{BB962C8B-B14F-4D97-AF65-F5344CB8AC3E}">
        <p14:creationId xmlns:p14="http://schemas.microsoft.com/office/powerpoint/2010/main" val="14629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Secundario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 smtClean="0"/>
              <a:t>Organizar </a:t>
            </a:r>
            <a:r>
              <a:rPr lang="es-ES" sz="4000" dirty="0"/>
              <a:t>esas operaciones eficientemente al más bajo costo </a:t>
            </a:r>
            <a:r>
              <a:rPr lang="es-ES" sz="4000" dirty="0" smtClean="0"/>
              <a:t>posible.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3867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Definición según Normas </a:t>
            </a:r>
            <a:r>
              <a:rPr lang="es-ES_tradnl" b="1" dirty="0" smtClean="0"/>
              <a:t>AFNOR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772816"/>
            <a:ext cx="8280919" cy="4680520"/>
          </a:xfrm>
        </p:spPr>
        <p:txBody>
          <a:bodyPr>
            <a:normAutofit lnSpcReduction="10000"/>
          </a:bodyPr>
          <a:lstStyle/>
          <a:p>
            <a:r>
              <a:rPr lang="es-ES_tradnl" sz="2800" i="1" dirty="0" smtClean="0"/>
              <a:t>Conjunto </a:t>
            </a:r>
            <a:r>
              <a:rPr lang="es-ES_tradnl" sz="2800" i="1" dirty="0"/>
              <a:t>de acciones que </a:t>
            </a:r>
            <a:r>
              <a:rPr lang="es-ES_tradnl" sz="2800" i="1" dirty="0" smtClean="0"/>
              <a:t>permiten:</a:t>
            </a:r>
          </a:p>
          <a:p>
            <a:pPr lvl="1"/>
            <a:r>
              <a:rPr lang="es-ES_tradnl" sz="2800" dirty="0" smtClean="0"/>
              <a:t>Asegurar </a:t>
            </a:r>
            <a:r>
              <a:rPr lang="es-ES_tradnl" sz="2800" dirty="0"/>
              <a:t>el grado de disponibilidad de los equipos y/o instalaciones de producción.</a:t>
            </a:r>
            <a:endParaRPr lang="es-ES" sz="2800" dirty="0"/>
          </a:p>
          <a:p>
            <a:pPr lvl="1"/>
            <a:r>
              <a:rPr lang="es-ES_tradnl" sz="2800" dirty="0"/>
              <a:t>C</a:t>
            </a:r>
            <a:r>
              <a:rPr lang="es-ES_tradnl" sz="2800" dirty="0" smtClean="0"/>
              <a:t>ompetitividad </a:t>
            </a:r>
            <a:r>
              <a:rPr lang="es-ES_tradnl" sz="2800" dirty="0"/>
              <a:t>a tiempo completo y a un costo óptimo.</a:t>
            </a:r>
            <a:endParaRPr lang="es-ES" sz="2800" dirty="0"/>
          </a:p>
          <a:p>
            <a:pPr lvl="1"/>
            <a:r>
              <a:rPr lang="es-ES_tradnl" sz="2800" dirty="0"/>
              <a:t>Es el corazón de una política de calidad total. </a:t>
            </a:r>
            <a:endParaRPr lang="es-ES" sz="2800" dirty="0"/>
          </a:p>
          <a:p>
            <a:pPr lvl="1"/>
            <a:r>
              <a:rPr lang="es-ES_tradnl" sz="2800" dirty="0"/>
              <a:t>Soluciona los problemas técnicos desde el punto de vista más rentable para la empresa.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3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Mantenimiento</a:t>
            </a:r>
            <a:endParaRPr lang="es-E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52067" y="1634270"/>
            <a:ext cx="8808773" cy="5107098"/>
            <a:chOff x="2278" y="10462"/>
            <a:chExt cx="12480" cy="7236"/>
          </a:xfrm>
        </p:grpSpPr>
        <p:sp>
          <p:nvSpPr>
            <p:cNvPr id="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278" y="10462"/>
              <a:ext cx="12480" cy="7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5497" y="10462"/>
              <a:ext cx="6068" cy="124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6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MANTENIMIENTO</a:t>
              </a:r>
              <a:endParaRPr kumimoji="0" lang="es-ES_tradnl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9478" y="12190"/>
              <a:ext cx="4608" cy="1248"/>
            </a:xfrm>
            <a:prstGeom prst="ellipse">
              <a:avLst/>
            </a:prstGeom>
            <a:solidFill>
              <a:srgbClr val="003300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400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PREVENTIVO</a:t>
              </a:r>
              <a:endParaRPr kumimoji="0" lang="es-ES_tradnl" altLang="es-ES" sz="180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2566" y="12190"/>
              <a:ext cx="4608" cy="1248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CORRECTIVO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7726" y="16895"/>
              <a:ext cx="7031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Subordinado a un monitoreo del equipo</a:t>
              </a:r>
              <a:endParaRPr kumimoji="0" lang="es-ES_tradnl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( con diagnóstico y análisis de tendencia )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6118" y="11710"/>
              <a:ext cx="1464" cy="6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478" y="11710"/>
              <a:ext cx="920" cy="6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150" y="15646"/>
              <a:ext cx="4608" cy="1248"/>
            </a:xfrm>
            <a:prstGeom prst="ellipse">
              <a:avLst/>
            </a:prstGeom>
            <a:solidFill>
              <a:srgbClr val="333300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400" b="1" i="0" u="none" strike="noStrike" cap="none" normalizeH="0" baseline="0" smtClean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PREDICTIVO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5542" y="14686"/>
              <a:ext cx="4608" cy="1248"/>
            </a:xfrm>
            <a:prstGeom prst="ellipse">
              <a:avLst/>
            </a:prstGeom>
            <a:solidFill>
              <a:srgbClr val="003300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400" b="1" i="0" u="none" strike="noStrike" cap="none" normalizeH="0" baseline="0" smtClean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PERIODICO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10190" y="14302"/>
              <a:ext cx="1400" cy="8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1878" y="14398"/>
              <a:ext cx="512" cy="1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249" y="15928"/>
              <a:ext cx="3845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Realizado según </a:t>
              </a:r>
              <a:endParaRPr kumimoji="0" lang="es-ES_tradnl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Plazo predeterminado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2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" y="13054"/>
              <a:ext cx="1984" cy="1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8998" y="13438"/>
              <a:ext cx="5664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Realizado con la intención de prevenir y reducir la probabilidad de fallas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3622" y="13438"/>
              <a:ext cx="4544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vert="horz" wrap="square" lIns="52483" tIns="25781" rIns="52483" bIns="2578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Realizado después de </a:t>
              </a:r>
              <a:endParaRPr kumimoji="0" lang="es-ES_tradnl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una falla y ante la necesidad </a:t>
              </a:r>
              <a:endParaRPr kumimoji="0" lang="es-ES_tradnl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0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Times New Roman" pitchFamily="18" charset="0"/>
                  <a:cs typeface="Arial" pitchFamily="34" charset="0"/>
                </a:rPr>
                <a:t>de solucionar un problema</a:t>
              </a:r>
              <a:endParaRPr kumimoji="0" lang="es-ES_tradnl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9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44624"/>
            <a:ext cx="7499176" cy="936104"/>
          </a:xfrm>
        </p:spPr>
        <p:txBody>
          <a:bodyPr/>
          <a:lstStyle/>
          <a:p>
            <a:pPr algn="ctr"/>
            <a:r>
              <a:rPr lang="es-ES" dirty="0" smtClean="0"/>
              <a:t>Tipos de Mantenimiento</a:t>
            </a:r>
            <a:endParaRPr lang="es-E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73653"/>
              </p:ext>
            </p:extLst>
          </p:nvPr>
        </p:nvGraphicFramePr>
        <p:xfrm>
          <a:off x="467544" y="899858"/>
          <a:ext cx="8254307" cy="584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Hoja de cálculo" r:id="rId3" imgW="7000764" imgH="5372212" progId="Excel.Sheet.8">
                  <p:embed/>
                </p:oleObj>
              </mc:Choice>
              <mc:Fallback>
                <p:oleObj name="Hoja de cálculo" r:id="rId3" imgW="7000764" imgH="537221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99858"/>
                        <a:ext cx="8254307" cy="5841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2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s-ES_tradnl" b="1" dirty="0"/>
              <a:t>Comparación ventajas y </a:t>
            </a:r>
            <a:r>
              <a:rPr lang="es-ES_tradnl" b="1" dirty="0" smtClean="0"/>
              <a:t>desventajas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76415"/>
            <a:ext cx="7704856" cy="596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3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Correctivo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00808"/>
            <a:ext cx="7848872" cy="4724400"/>
          </a:xfrm>
        </p:spPr>
        <p:txBody>
          <a:bodyPr>
            <a:normAutofit/>
          </a:bodyPr>
          <a:lstStyle/>
          <a:p>
            <a:r>
              <a:rPr lang="es-ES_tradnl" sz="2800" dirty="0"/>
              <a:t>En industrias que trabajan con muchas máquinas relativamente baratas y que tengan duplicados los procesos más </a:t>
            </a:r>
            <a:r>
              <a:rPr lang="es-ES_tradnl" sz="2800" dirty="0" smtClean="0"/>
              <a:t>importantes.</a:t>
            </a:r>
          </a:p>
          <a:p>
            <a:r>
              <a:rPr lang="es-ES_tradnl" sz="2800" dirty="0" smtClean="0"/>
              <a:t>Se reemplaza la máquina averiada por otra, en un tiempo corto con poca pérdida de producción.</a:t>
            </a:r>
          </a:p>
          <a:p>
            <a:r>
              <a:rPr lang="es-ES_tradnl" sz="2800" dirty="0" smtClean="0"/>
              <a:t>Duplicación </a:t>
            </a:r>
            <a:r>
              <a:rPr lang="es-ES_tradnl" sz="2800" dirty="0"/>
              <a:t>de máquina </a:t>
            </a:r>
            <a:r>
              <a:rPr lang="es-ES_tradnl" sz="2800" dirty="0" smtClean="0"/>
              <a:t>requiere mucho capital invertido, como </a:t>
            </a:r>
            <a:r>
              <a:rPr lang="es-ES_tradnl" sz="2800" dirty="0"/>
              <a:t>espacio ocupado.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0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 Preventivo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7" y="1556792"/>
            <a:ext cx="7778824" cy="4354430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El </a:t>
            </a:r>
            <a:r>
              <a:rPr lang="es-ES_tradnl" sz="2800" dirty="0"/>
              <a:t>trabajo es realizado a intervalos fijos de </a:t>
            </a:r>
            <a:r>
              <a:rPr lang="es-ES_tradnl" sz="2800" dirty="0" smtClean="0"/>
              <a:t>tiempo.</a:t>
            </a:r>
          </a:p>
          <a:p>
            <a:r>
              <a:rPr lang="es-ES_tradnl" sz="2800" dirty="0" smtClean="0"/>
              <a:t>Estos </a:t>
            </a:r>
            <a:r>
              <a:rPr lang="es-ES_tradnl" sz="2800" dirty="0"/>
              <a:t>intervalos se determinan estadísticamente como el período en el cual no fallen más del 2% de las </a:t>
            </a:r>
            <a:r>
              <a:rPr lang="es-ES_tradnl" sz="2800" dirty="0" smtClean="0"/>
              <a:t>máquinas.</a:t>
            </a:r>
          </a:p>
          <a:p>
            <a:r>
              <a:rPr lang="es-ES_tradnl" sz="2800" dirty="0" smtClean="0"/>
              <a:t>Si aumenta las horas de trabajo, implica que aumenta la tasa de fallas.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315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739</Words>
  <Application>Microsoft Office PowerPoint</Application>
  <PresentationFormat>Presentación en pantalla (4:3)</PresentationFormat>
  <Paragraphs>90</Paragraphs>
  <Slides>19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Espiral</vt:lpstr>
      <vt:lpstr>Hoja de cálculo</vt:lpstr>
      <vt:lpstr>MANTENIMIENTO INDUSTRIAL</vt:lpstr>
      <vt:lpstr>OBJETIVO PRINCIPAL</vt:lpstr>
      <vt:lpstr>Objetivo Secundario</vt:lpstr>
      <vt:lpstr>Definición según Normas AFNOR</vt:lpstr>
      <vt:lpstr>Tipos de Mantenimiento</vt:lpstr>
      <vt:lpstr>Tipos de Mantenimiento</vt:lpstr>
      <vt:lpstr>Comparación ventajas y desventajas</vt:lpstr>
      <vt:lpstr>Mantenimiento Correctivo</vt:lpstr>
      <vt:lpstr>Mantenimiento Preventivo</vt:lpstr>
      <vt:lpstr>Mantenimiento Preventivo</vt:lpstr>
      <vt:lpstr>Mantenimiento Preventivo</vt:lpstr>
      <vt:lpstr>Presentación de PowerPoint</vt:lpstr>
      <vt:lpstr>Mantenimiento Predictivo</vt:lpstr>
      <vt:lpstr>Mantenimiento Predictivo</vt:lpstr>
      <vt:lpstr>Mantenimiento Predictivo</vt:lpstr>
      <vt:lpstr>Mantenimiento Predictivo</vt:lpstr>
      <vt:lpstr>Mantenimiento Predictivo</vt:lpstr>
      <vt:lpstr>Mantenimiento Predictivo</vt:lpstr>
      <vt:lpstr>Mantenimiento Predictivo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 INDUSTRIAL</dc:title>
  <dc:creator>Electrotecnia</dc:creator>
  <cp:lastModifiedBy>Dani</cp:lastModifiedBy>
  <cp:revision>11</cp:revision>
  <dcterms:created xsi:type="dcterms:W3CDTF">2020-02-26T19:32:33Z</dcterms:created>
  <dcterms:modified xsi:type="dcterms:W3CDTF">2020-03-04T23:09:08Z</dcterms:modified>
</cp:coreProperties>
</file>