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c8346186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c8346186e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c8346186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dc8346186e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c8346186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dc8346186e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2dcdd5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02dcdd5a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c8346186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c8346186e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2df548e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02df548e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2d66fda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02d66fdaf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2d66fdaf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02d66fdaf5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2d66fdaf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02d66fdaf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2d66fda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02d66fda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2d66fda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02d66fdaf5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2d66fda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02d66fdaf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2d90c5e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02d90c5ea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2d66fda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02d66fdaf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2d90c5e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02d90c5ea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Juan3bitas/PatronObserver.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refactoring.guru/es/design-patterns/observer" TargetMode="External"/><Relationship Id="rId4" Type="http://schemas.openxmlformats.org/officeDocument/2006/relationships/hyperlink" Target="https://www.youtube.com/watch?v=HFkZb1g8faA" TargetMode="External"/><Relationship Id="rId5" Type="http://schemas.openxmlformats.org/officeDocument/2006/relationships/hyperlink" Target="https://www.youtube.com/watch?v=JIN--0m_V7Q" TargetMode="External"/><Relationship Id="rId6" Type="http://schemas.openxmlformats.org/officeDocument/2006/relationships/hyperlink" Target="https://www.ionos.es/digitalguide/paginas-web/desarrollo-web/que-es-el-patron-observer/" TargetMode="External"/><Relationship Id="rId7" Type="http://schemas.openxmlformats.org/officeDocument/2006/relationships/hyperlink" Target="https://gustavopeiretti.com/patron-de-diseno-observer-en-java/" TargetMode="External"/><Relationship Id="rId8" Type="http://schemas.openxmlformats.org/officeDocument/2006/relationships/hyperlink" Target="https://www.youtube.com/watch?v=98DiwRp-KZ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javautodidacta.es/metodo-tostring-java/" TargetMode="External"/><Relationship Id="rId4" Type="http://schemas.openxmlformats.org/officeDocument/2006/relationships/hyperlink" Target="https://pixabay.com/vectors/magnifying-glass-looking-for-1083378/" TargetMode="External"/><Relationship Id="rId5" Type="http://schemas.openxmlformats.org/officeDocument/2006/relationships/hyperlink" Target="https://pixabay.com/vectors/list-icon-symbol-paper-sign-flat-2389219/" TargetMode="External"/><Relationship Id="rId6" Type="http://schemas.openxmlformats.org/officeDocument/2006/relationships/hyperlink" Target="https://pixabay.com/vectors/confusion-left-right-straight-311388/" TargetMode="External"/><Relationship Id="rId7" Type="http://schemas.openxmlformats.org/officeDocument/2006/relationships/hyperlink" Target="https://pixabay.com/vectors/news-headlines-newsletter-97862/" TargetMode="External"/><Relationship Id="rId8" Type="http://schemas.openxmlformats.org/officeDocument/2006/relationships/hyperlink" Target="https://researchgate.net/figure/Observer-pattern-class-diagram_fig6_31417521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3545000" y="3588373"/>
            <a:ext cx="6248400" cy="143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2000">
                <a:solidFill>
                  <a:srgbClr val="595959"/>
                </a:solidFill>
                <a:latin typeface="Roboto"/>
                <a:ea typeface="Roboto"/>
                <a:cs typeface="Roboto"/>
                <a:sym typeface="Roboto"/>
              </a:rPr>
              <a:t>Juan Esteban Cardona Rendón</a:t>
            </a:r>
            <a:endParaRPr sz="2000">
              <a:solidFill>
                <a:srgbClr val="595959"/>
              </a:solidFill>
              <a:latin typeface="Roboto"/>
              <a:ea typeface="Roboto"/>
              <a:cs typeface="Roboto"/>
              <a:sym typeface="Roboto"/>
            </a:endParaRPr>
          </a:p>
          <a:p>
            <a:pPr indent="0" lvl="0" marL="0" marR="0" rtl="0" algn="l">
              <a:spcBef>
                <a:spcPts val="0"/>
              </a:spcBef>
              <a:spcAft>
                <a:spcPts val="0"/>
              </a:spcAft>
              <a:buNone/>
            </a:pPr>
            <a:r>
              <a:rPr lang="es-CO" sz="2000">
                <a:solidFill>
                  <a:srgbClr val="595959"/>
                </a:solidFill>
                <a:latin typeface="Roboto"/>
                <a:ea typeface="Roboto"/>
                <a:cs typeface="Roboto"/>
                <a:sym typeface="Roboto"/>
              </a:rPr>
              <a:t>Karen Alexandra Lara Barrera</a:t>
            </a:r>
            <a:endParaRPr sz="2000">
              <a:solidFill>
                <a:srgbClr val="595959"/>
              </a:solidFill>
              <a:latin typeface="Roboto"/>
              <a:ea typeface="Roboto"/>
              <a:cs typeface="Roboto"/>
              <a:sym typeface="Roboto"/>
            </a:endParaRPr>
          </a:p>
          <a:p>
            <a:pPr indent="0" lvl="0" marL="0" marR="0" rtl="0" algn="l">
              <a:spcBef>
                <a:spcPts val="0"/>
              </a:spcBef>
              <a:spcAft>
                <a:spcPts val="0"/>
              </a:spcAft>
              <a:buNone/>
            </a:pPr>
            <a:r>
              <a:rPr lang="es-CO" sz="2000">
                <a:solidFill>
                  <a:srgbClr val="595959"/>
                </a:solidFill>
                <a:latin typeface="Roboto"/>
                <a:ea typeface="Roboto"/>
                <a:cs typeface="Roboto"/>
                <a:sym typeface="Roboto"/>
              </a:rPr>
              <a:t>Juan Sebastián Londoño Ramírez</a:t>
            </a:r>
            <a:endParaRPr sz="2000">
              <a:solidFill>
                <a:srgbClr val="595959"/>
              </a:solidFill>
              <a:latin typeface="Roboto"/>
              <a:ea typeface="Roboto"/>
              <a:cs typeface="Roboto"/>
              <a:sym typeface="Roboto"/>
            </a:endParaRPr>
          </a:p>
          <a:p>
            <a:pPr indent="0" lvl="0" marL="0" marR="0" rtl="0" algn="l">
              <a:spcBef>
                <a:spcPts val="0"/>
              </a:spcBef>
              <a:spcAft>
                <a:spcPts val="0"/>
              </a:spcAft>
              <a:buNone/>
            </a:pPr>
            <a:r>
              <a:rPr lang="es-CO" sz="2000">
                <a:solidFill>
                  <a:srgbClr val="595959"/>
                </a:solidFill>
                <a:latin typeface="Roboto"/>
                <a:ea typeface="Roboto"/>
                <a:cs typeface="Roboto"/>
                <a:sym typeface="Roboto"/>
              </a:rPr>
              <a:t>Yeraldy Preciado Castillo</a:t>
            </a:r>
            <a:endParaRPr sz="2000">
              <a:solidFill>
                <a:srgbClr val="595959"/>
              </a:solidFill>
              <a:latin typeface="Roboto"/>
              <a:ea typeface="Roboto"/>
              <a:cs typeface="Roboto"/>
              <a:sym typeface="Roboto"/>
            </a:endParaRPr>
          </a:p>
        </p:txBody>
      </p:sp>
      <p:sp>
        <p:nvSpPr>
          <p:cNvPr id="85" name="Google Shape;85;p13"/>
          <p:cNvSpPr txBox="1"/>
          <p:nvPr/>
        </p:nvSpPr>
        <p:spPr>
          <a:xfrm>
            <a:off x="5363700" y="1645652"/>
            <a:ext cx="6248400" cy="1165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6000">
                <a:solidFill>
                  <a:srgbClr val="595959"/>
                </a:solidFill>
                <a:latin typeface="Roboto"/>
                <a:ea typeface="Roboto"/>
                <a:cs typeface="Roboto"/>
                <a:sym typeface="Roboto"/>
              </a:rPr>
              <a:t>Patrón Observer</a:t>
            </a:r>
            <a:endParaRPr b="1" i="0" sz="60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Código. Enunciado.</a:t>
            </a:r>
            <a:endParaRPr/>
          </a:p>
        </p:txBody>
      </p:sp>
      <p:pic>
        <p:nvPicPr>
          <p:cNvPr id="150" name="Google Shape;150;p22"/>
          <p:cNvPicPr preferRelativeResize="0"/>
          <p:nvPr/>
        </p:nvPicPr>
        <p:blipFill>
          <a:blip r:embed="rId3">
            <a:alphaModFix/>
          </a:blip>
          <a:stretch>
            <a:fillRect/>
          </a:stretch>
        </p:blipFill>
        <p:spPr>
          <a:xfrm>
            <a:off x="217050" y="1602750"/>
            <a:ext cx="7697125" cy="407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Código. Enunciado.</a:t>
            </a:r>
            <a:endParaRPr/>
          </a:p>
        </p:txBody>
      </p:sp>
      <p:sp>
        <p:nvSpPr>
          <p:cNvPr id="156" name="Google Shape;156;p23"/>
          <p:cNvSpPr txBox="1"/>
          <p:nvPr/>
        </p:nvSpPr>
        <p:spPr>
          <a:xfrm>
            <a:off x="217050" y="1001550"/>
            <a:ext cx="5458200" cy="6012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s-CO" sz="1800">
                <a:solidFill>
                  <a:srgbClr val="595959"/>
                </a:solidFill>
                <a:latin typeface="Roboto"/>
                <a:ea typeface="Roboto"/>
                <a:cs typeface="Roboto"/>
                <a:sym typeface="Roboto"/>
              </a:rPr>
              <a:t>CanalYouTube</a:t>
            </a:r>
            <a:endParaRPr b="1" sz="1800">
              <a:solidFill>
                <a:srgbClr val="595959"/>
              </a:solidFill>
              <a:latin typeface="Roboto"/>
              <a:ea typeface="Roboto"/>
              <a:cs typeface="Roboto"/>
              <a:sym typeface="Roboto"/>
            </a:endParaRPr>
          </a:p>
        </p:txBody>
      </p:sp>
      <p:pic>
        <p:nvPicPr>
          <p:cNvPr id="157" name="Google Shape;157;p23"/>
          <p:cNvPicPr preferRelativeResize="0"/>
          <p:nvPr/>
        </p:nvPicPr>
        <p:blipFill>
          <a:blip r:embed="rId3">
            <a:alphaModFix/>
          </a:blip>
          <a:stretch>
            <a:fillRect/>
          </a:stretch>
        </p:blipFill>
        <p:spPr>
          <a:xfrm>
            <a:off x="217050" y="1450350"/>
            <a:ext cx="4948025" cy="2721425"/>
          </a:xfrm>
          <a:prstGeom prst="rect">
            <a:avLst/>
          </a:prstGeom>
          <a:noFill/>
          <a:ln>
            <a:noFill/>
          </a:ln>
        </p:spPr>
      </p:pic>
      <p:pic>
        <p:nvPicPr>
          <p:cNvPr id="158" name="Google Shape;158;p23"/>
          <p:cNvPicPr preferRelativeResize="0"/>
          <p:nvPr/>
        </p:nvPicPr>
        <p:blipFill>
          <a:blip r:embed="rId4">
            <a:alphaModFix/>
          </a:blip>
          <a:stretch>
            <a:fillRect/>
          </a:stretch>
        </p:blipFill>
        <p:spPr>
          <a:xfrm>
            <a:off x="619075" y="4171775"/>
            <a:ext cx="3283175" cy="2032450"/>
          </a:xfrm>
          <a:prstGeom prst="rect">
            <a:avLst/>
          </a:prstGeom>
          <a:noFill/>
          <a:ln>
            <a:noFill/>
          </a:ln>
        </p:spPr>
      </p:pic>
      <p:pic>
        <p:nvPicPr>
          <p:cNvPr id="159" name="Google Shape;159;p23"/>
          <p:cNvPicPr preferRelativeResize="0"/>
          <p:nvPr/>
        </p:nvPicPr>
        <p:blipFill>
          <a:blip r:embed="rId5">
            <a:alphaModFix/>
          </a:blip>
          <a:stretch>
            <a:fillRect/>
          </a:stretch>
        </p:blipFill>
        <p:spPr>
          <a:xfrm>
            <a:off x="5903850" y="1450350"/>
            <a:ext cx="5913590" cy="35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Código. Enunciado.</a:t>
            </a:r>
            <a:endParaRPr/>
          </a:p>
        </p:txBody>
      </p:sp>
      <p:pic>
        <p:nvPicPr>
          <p:cNvPr id="165" name="Google Shape;165;p24"/>
          <p:cNvPicPr preferRelativeResize="0"/>
          <p:nvPr/>
        </p:nvPicPr>
        <p:blipFill>
          <a:blip r:embed="rId3">
            <a:alphaModFix/>
          </a:blip>
          <a:stretch>
            <a:fillRect/>
          </a:stretch>
        </p:blipFill>
        <p:spPr>
          <a:xfrm>
            <a:off x="278150" y="1144713"/>
            <a:ext cx="7120075" cy="456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UML enunciado</a:t>
            </a:r>
            <a:endParaRPr i="1" sz="1800">
              <a:solidFill>
                <a:srgbClr val="3F3F3F"/>
              </a:solidFill>
              <a:latin typeface="Helvetica Neue"/>
              <a:ea typeface="Helvetica Neue"/>
              <a:cs typeface="Helvetica Neue"/>
              <a:sym typeface="Helvetica Neue"/>
            </a:endParaRPr>
          </a:p>
        </p:txBody>
      </p:sp>
      <p:pic>
        <p:nvPicPr>
          <p:cNvPr id="171" name="Google Shape;171;p25"/>
          <p:cNvPicPr preferRelativeResize="0"/>
          <p:nvPr/>
        </p:nvPicPr>
        <p:blipFill>
          <a:blip r:embed="rId3">
            <a:alphaModFix/>
          </a:blip>
          <a:stretch>
            <a:fillRect/>
          </a:stretch>
        </p:blipFill>
        <p:spPr>
          <a:xfrm>
            <a:off x="225350" y="1032587"/>
            <a:ext cx="8484424" cy="479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Repositorio.</a:t>
            </a:r>
            <a:endParaRPr/>
          </a:p>
        </p:txBody>
      </p:sp>
      <p:sp>
        <p:nvSpPr>
          <p:cNvPr id="177" name="Google Shape;177;p26"/>
          <p:cNvSpPr txBox="1"/>
          <p:nvPr/>
        </p:nvSpPr>
        <p:spPr>
          <a:xfrm>
            <a:off x="2773950" y="3088200"/>
            <a:ext cx="6644100" cy="681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rgbClr val="595959"/>
                </a:solidFill>
                <a:latin typeface="Roboto"/>
                <a:ea typeface="Roboto"/>
                <a:cs typeface="Roboto"/>
                <a:sym typeface="Roboto"/>
              </a:rPr>
              <a:t>Repositorio: </a:t>
            </a:r>
            <a:r>
              <a:rPr lang="es-CO" sz="1800" u="sng">
                <a:solidFill>
                  <a:schemeClr val="hlink"/>
                </a:solidFill>
                <a:latin typeface="Roboto"/>
                <a:ea typeface="Roboto"/>
                <a:cs typeface="Roboto"/>
                <a:sym typeface="Roboto"/>
                <a:hlinkClick r:id="rId3"/>
              </a:rPr>
              <a:t>https://github.com/Juan3bitas/PatronObserver.git</a:t>
            </a:r>
            <a:endParaRPr sz="1800">
              <a:solidFill>
                <a:srgbClr val="59595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kahoot.</a:t>
            </a:r>
            <a:endParaRPr/>
          </a:p>
        </p:txBody>
      </p:sp>
      <p:sp>
        <p:nvSpPr>
          <p:cNvPr id="183" name="Google Shape;183;p27"/>
          <p:cNvSpPr txBox="1"/>
          <p:nvPr/>
        </p:nvSpPr>
        <p:spPr>
          <a:xfrm>
            <a:off x="2773950" y="2055600"/>
            <a:ext cx="6644100" cy="274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rgbClr val="595959"/>
                </a:solidFill>
                <a:latin typeface="Roboto"/>
                <a:ea typeface="Roboto"/>
                <a:cs typeface="Roboto"/>
                <a:sym typeface="Roboto"/>
              </a:rPr>
              <a:t>Grupo 4: 5/5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9: </a:t>
            </a:r>
            <a:r>
              <a:rPr lang="es-CO" sz="1800">
                <a:solidFill>
                  <a:srgbClr val="595959"/>
                </a:solidFill>
                <a:latin typeface="Roboto"/>
                <a:ea typeface="Roboto"/>
                <a:cs typeface="Roboto"/>
                <a:sym typeface="Roboto"/>
              </a:rPr>
              <a:t>4/5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3: 5/5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5: </a:t>
            </a:r>
            <a:r>
              <a:rPr lang="es-CO" sz="1800">
                <a:solidFill>
                  <a:srgbClr val="595959"/>
                </a:solidFill>
                <a:latin typeface="Roboto"/>
                <a:ea typeface="Roboto"/>
                <a:cs typeface="Roboto"/>
                <a:sym typeface="Roboto"/>
              </a:rPr>
              <a:t>3/5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8: </a:t>
            </a:r>
            <a:r>
              <a:rPr lang="es-CO" sz="1800">
                <a:solidFill>
                  <a:srgbClr val="595959"/>
                </a:solidFill>
                <a:latin typeface="Roboto"/>
                <a:ea typeface="Roboto"/>
                <a:cs typeface="Roboto"/>
                <a:sym typeface="Roboto"/>
              </a:rPr>
              <a:t>3/5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11: </a:t>
            </a:r>
            <a:r>
              <a:rPr lang="es-CO" sz="1800">
                <a:solidFill>
                  <a:srgbClr val="595959"/>
                </a:solidFill>
                <a:latin typeface="Roboto"/>
                <a:ea typeface="Roboto"/>
                <a:cs typeface="Roboto"/>
                <a:sym typeface="Roboto"/>
              </a:rPr>
              <a:t>4/5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1: 4/5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7: 4/5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6: 3/5</a:t>
            </a:r>
            <a:endParaRPr sz="1800">
              <a:solidFill>
                <a:srgbClr val="595959"/>
              </a:solidFill>
              <a:latin typeface="Roboto"/>
              <a:ea typeface="Roboto"/>
              <a:cs typeface="Roboto"/>
              <a:sym typeface="Roboto"/>
            </a:endParaRPr>
          </a:p>
          <a:p>
            <a:pPr indent="0" lvl="0" marL="0" marR="0" rtl="0" algn="ctr">
              <a:spcBef>
                <a:spcPts val="0"/>
              </a:spcBef>
              <a:spcAft>
                <a:spcPts val="0"/>
              </a:spcAft>
              <a:buNone/>
            </a:pPr>
            <a:r>
              <a:rPr lang="es-CO" sz="1800">
                <a:solidFill>
                  <a:srgbClr val="595959"/>
                </a:solidFill>
                <a:latin typeface="Roboto"/>
                <a:ea typeface="Roboto"/>
                <a:cs typeface="Roboto"/>
                <a:sym typeface="Roboto"/>
              </a:rPr>
              <a:t>Grupo 2: 3/5</a:t>
            </a:r>
            <a:endParaRPr sz="1800">
              <a:solidFill>
                <a:srgbClr val="595959"/>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nvSpPr>
        <p:spPr>
          <a:xfrm>
            <a:off x="753600" y="1020950"/>
            <a:ext cx="10684800" cy="535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800">
                <a:solidFill>
                  <a:srgbClr val="595959"/>
                </a:solidFill>
                <a:latin typeface="Roboto"/>
                <a:ea typeface="Roboto"/>
                <a:cs typeface="Roboto"/>
                <a:sym typeface="Roboto"/>
              </a:rPr>
              <a:t>Referencias:</a:t>
            </a:r>
            <a:endParaRPr b="1"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Observer. </a:t>
            </a:r>
            <a:r>
              <a:rPr lang="es-CO" sz="1800" u="sng">
                <a:solidFill>
                  <a:schemeClr val="hlink"/>
                </a:solidFill>
                <a:latin typeface="Roboto"/>
                <a:ea typeface="Roboto"/>
                <a:cs typeface="Roboto"/>
                <a:sym typeface="Roboto"/>
                <a:hlinkClick r:id="rId3"/>
              </a:rPr>
              <a:t>https://refactoring.guru/es/design-patterns/observer</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BettaTech. OBSERVER (El PATRÓN que lo ve TODO) | PATRONES de DISEÑO. YouTube. septiembre 2020. </a:t>
            </a:r>
            <a:r>
              <a:rPr lang="es-CO" sz="1800" u="sng">
                <a:solidFill>
                  <a:schemeClr val="hlink"/>
                </a:solidFill>
                <a:latin typeface="Roboto"/>
                <a:ea typeface="Roboto"/>
                <a:cs typeface="Roboto"/>
                <a:sym typeface="Roboto"/>
                <a:hlinkClick r:id="rId4"/>
              </a:rPr>
              <a:t>https://www.youtube.com/watch?v=HFkZb1g8faA</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Programando en JAVA. PATRÓN de DISEÑO OBSERVER en JAVA - Tutorial Completo Fácil. YouTube. junio 2023. </a:t>
            </a:r>
            <a:r>
              <a:rPr lang="es-CO" sz="1800" u="sng">
                <a:solidFill>
                  <a:schemeClr val="hlink"/>
                </a:solidFill>
                <a:latin typeface="Roboto"/>
                <a:ea typeface="Roboto"/>
                <a:cs typeface="Roboto"/>
                <a:sym typeface="Roboto"/>
                <a:hlinkClick r:id="rId5"/>
              </a:rPr>
              <a:t>https://www.youtube.com/watch?v=JIN--0m_V7Q</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Equipo editorial de IONOS. Patrón Observer: ¿en qué consiste este patrón de diseño? IONOS Digital Guide.</a:t>
            </a:r>
            <a:r>
              <a:rPr lang="es-CO" sz="1800">
                <a:solidFill>
                  <a:srgbClr val="595959"/>
                </a:solidFill>
                <a:latin typeface="Roboto"/>
                <a:ea typeface="Roboto"/>
                <a:cs typeface="Roboto"/>
                <a:sym typeface="Roboto"/>
              </a:rPr>
              <a:t> </a:t>
            </a:r>
            <a:r>
              <a:rPr lang="es-CO" sz="1800" u="sng">
                <a:solidFill>
                  <a:schemeClr val="hlink"/>
                </a:solidFill>
                <a:latin typeface="Roboto"/>
                <a:ea typeface="Roboto"/>
                <a:cs typeface="Roboto"/>
                <a:sym typeface="Roboto"/>
                <a:hlinkClick r:id="rId6"/>
              </a:rPr>
              <a:t>https://www.ionos.es/digitalguide/paginas-web/desarrollo-web/que-es-el-patron-observer/</a:t>
            </a:r>
            <a:r>
              <a:rPr lang="es-CO" sz="1800">
                <a:solidFill>
                  <a:srgbClr val="595959"/>
                </a:solidFill>
                <a:latin typeface="Roboto"/>
                <a:ea typeface="Roboto"/>
                <a:cs typeface="Roboto"/>
                <a:sym typeface="Roboto"/>
              </a:rPr>
              <a:t>. Publicado el 19 de octubre de 2020.</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Gustavo. Patrón de diseño Observer en Java. Home. </a:t>
            </a:r>
            <a:r>
              <a:rPr lang="es-CO" sz="1800" u="sng">
                <a:solidFill>
                  <a:schemeClr val="hlink"/>
                </a:solidFill>
                <a:latin typeface="Roboto"/>
                <a:ea typeface="Roboto"/>
                <a:cs typeface="Roboto"/>
                <a:sym typeface="Roboto"/>
                <a:hlinkClick r:id="rId7"/>
              </a:rPr>
              <a:t>https://gustavopeiretti.com/patron-de-diseno-observer-en-java/</a:t>
            </a:r>
            <a:r>
              <a:rPr lang="es-CO" sz="1800">
                <a:solidFill>
                  <a:srgbClr val="595959"/>
                </a:solidFill>
                <a:latin typeface="Roboto"/>
                <a:ea typeface="Roboto"/>
                <a:cs typeface="Roboto"/>
                <a:sym typeface="Roboto"/>
              </a:rPr>
              <a:t>. Published 20 de junio de 2019.</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Telusko. Observer Design Pattern in Java. YouTube. julio 2019. </a:t>
            </a:r>
            <a:r>
              <a:rPr lang="es-CO" sz="1800" u="sng">
                <a:solidFill>
                  <a:schemeClr val="hlink"/>
                </a:solidFill>
                <a:latin typeface="Roboto"/>
                <a:ea typeface="Roboto"/>
                <a:cs typeface="Roboto"/>
                <a:sym typeface="Roboto"/>
                <a:hlinkClick r:id="rId8"/>
              </a:rPr>
              <a:t>https://www.youtube.com/watch?v=98DiwRp-KZk</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p:txBody>
      </p:sp>
      <p:sp>
        <p:nvSpPr>
          <p:cNvPr id="189" name="Google Shape;189;p28"/>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Referencias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753600" y="1020950"/>
            <a:ext cx="10684800" cy="4802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800">
                <a:solidFill>
                  <a:srgbClr val="595959"/>
                </a:solidFill>
                <a:latin typeface="Roboto"/>
                <a:ea typeface="Roboto"/>
                <a:cs typeface="Roboto"/>
                <a:sym typeface="Roboto"/>
              </a:rPr>
              <a:t>Referencias:</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rtl="0" algn="just">
              <a:spcBef>
                <a:spcPts val="0"/>
              </a:spcBef>
              <a:spcAft>
                <a:spcPts val="0"/>
              </a:spcAft>
              <a:buNone/>
            </a:pPr>
            <a:r>
              <a:rPr lang="es-CO" sz="1800">
                <a:solidFill>
                  <a:srgbClr val="595959"/>
                </a:solidFill>
                <a:latin typeface="Roboto"/>
                <a:ea typeface="Roboto"/>
                <a:cs typeface="Roboto"/>
                <a:sym typeface="Roboto"/>
              </a:rPr>
              <a:t>Berenguer MC, Berenguer MC. ▷ Aprende a utilizar el método toString() en Java. JavAutodidacta. marzo 2019. </a:t>
            </a:r>
            <a:r>
              <a:rPr lang="es-CO" sz="1800" u="sng">
                <a:solidFill>
                  <a:schemeClr val="hlink"/>
                </a:solidFill>
                <a:latin typeface="Roboto"/>
                <a:ea typeface="Roboto"/>
                <a:cs typeface="Roboto"/>
                <a:sym typeface="Roboto"/>
                <a:hlinkClick r:id="rId3"/>
              </a:rPr>
              <a:t>https://javautodidacta.es/metodo-tostring-java/</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rtl="0" algn="just">
              <a:spcBef>
                <a:spcPts val="0"/>
              </a:spcBef>
              <a:spcAft>
                <a:spcPts val="0"/>
              </a:spcAft>
              <a:buNone/>
            </a:pPr>
            <a:r>
              <a:t/>
            </a:r>
            <a:endParaRPr sz="1800">
              <a:solidFill>
                <a:srgbClr val="595959"/>
              </a:solidFill>
              <a:latin typeface="Roboto"/>
              <a:ea typeface="Roboto"/>
              <a:cs typeface="Roboto"/>
              <a:sym typeface="Roboto"/>
            </a:endParaRPr>
          </a:p>
          <a:p>
            <a:pPr indent="0" lvl="0" marL="0" rtl="0" algn="just">
              <a:spcBef>
                <a:spcPts val="0"/>
              </a:spcBef>
              <a:spcAft>
                <a:spcPts val="0"/>
              </a:spcAft>
              <a:buClr>
                <a:schemeClr val="dk1"/>
              </a:buClr>
              <a:buFont typeface="Arial"/>
              <a:buNone/>
            </a:pPr>
            <a:r>
              <a:rPr lang="es-CO" sz="1800">
                <a:solidFill>
                  <a:srgbClr val="595959"/>
                </a:solidFill>
                <a:latin typeface="Roboto"/>
                <a:ea typeface="Roboto"/>
                <a:cs typeface="Roboto"/>
                <a:sym typeface="Roboto"/>
              </a:rPr>
              <a:t>Figura 1. Lupa. </a:t>
            </a:r>
            <a:r>
              <a:rPr lang="es-CO" sz="1800" u="sng">
                <a:solidFill>
                  <a:schemeClr val="hlink"/>
                </a:solidFill>
                <a:latin typeface="Roboto"/>
                <a:ea typeface="Roboto"/>
                <a:cs typeface="Roboto"/>
                <a:sym typeface="Roboto"/>
                <a:hlinkClick r:id="rId4"/>
              </a:rPr>
              <a:t>https://pixabay.com/vectors/magnifying-glass-looking-for-1083378/</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rtl="0" algn="just">
              <a:spcBef>
                <a:spcPts val="0"/>
              </a:spcBef>
              <a:spcAft>
                <a:spcPts val="0"/>
              </a:spcAft>
              <a:buClr>
                <a:schemeClr val="dk1"/>
              </a:buClr>
              <a:buFont typeface="Arial"/>
              <a:buNone/>
            </a:pPr>
            <a:r>
              <a:t/>
            </a:r>
            <a:endParaRPr sz="1800">
              <a:solidFill>
                <a:srgbClr val="595959"/>
              </a:solidFill>
              <a:latin typeface="Roboto"/>
              <a:ea typeface="Roboto"/>
              <a:cs typeface="Roboto"/>
              <a:sym typeface="Roboto"/>
            </a:endParaRPr>
          </a:p>
          <a:p>
            <a:pPr indent="0" lvl="0" marL="0" rtl="0" algn="just">
              <a:spcBef>
                <a:spcPts val="0"/>
              </a:spcBef>
              <a:spcAft>
                <a:spcPts val="0"/>
              </a:spcAft>
              <a:buClr>
                <a:schemeClr val="dk1"/>
              </a:buClr>
              <a:buFont typeface="Arial"/>
              <a:buNone/>
            </a:pPr>
            <a:r>
              <a:rPr lang="es-CO" sz="1800">
                <a:solidFill>
                  <a:srgbClr val="595959"/>
                </a:solidFill>
                <a:latin typeface="Roboto"/>
                <a:ea typeface="Roboto"/>
                <a:cs typeface="Roboto"/>
                <a:sym typeface="Roboto"/>
              </a:rPr>
              <a:t>Figura 2. Lista. </a:t>
            </a:r>
            <a:r>
              <a:rPr lang="es-CO" sz="1800" u="sng">
                <a:solidFill>
                  <a:schemeClr val="hlink"/>
                </a:solidFill>
                <a:latin typeface="Roboto"/>
                <a:ea typeface="Roboto"/>
                <a:cs typeface="Roboto"/>
                <a:sym typeface="Roboto"/>
                <a:hlinkClick r:id="rId5"/>
              </a:rPr>
              <a:t>https://pixabay.com/vectors/list-icon-symbol-paper-sign-flat-2389219/</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rtl="0" algn="just">
              <a:spcBef>
                <a:spcPts val="0"/>
              </a:spcBef>
              <a:spcAft>
                <a:spcPts val="0"/>
              </a:spcAft>
              <a:buClr>
                <a:schemeClr val="dk1"/>
              </a:buClr>
              <a:buFont typeface="Arial"/>
              <a:buNone/>
            </a:pPr>
            <a:r>
              <a:t/>
            </a:r>
            <a:endParaRPr sz="1800">
              <a:solidFill>
                <a:srgbClr val="595959"/>
              </a:solidFill>
              <a:latin typeface="Roboto"/>
              <a:ea typeface="Roboto"/>
              <a:cs typeface="Roboto"/>
              <a:sym typeface="Roboto"/>
            </a:endParaRPr>
          </a:p>
          <a:p>
            <a:pPr indent="0" lvl="0" marL="0" rtl="0" algn="just">
              <a:spcBef>
                <a:spcPts val="0"/>
              </a:spcBef>
              <a:spcAft>
                <a:spcPts val="0"/>
              </a:spcAft>
              <a:buNone/>
            </a:pPr>
            <a:r>
              <a:rPr lang="es-CO" sz="1800">
                <a:solidFill>
                  <a:srgbClr val="595959"/>
                </a:solidFill>
                <a:latin typeface="Roboto"/>
                <a:ea typeface="Roboto"/>
                <a:cs typeface="Roboto"/>
                <a:sym typeface="Roboto"/>
              </a:rPr>
              <a:t>Figura 3. Confusion. </a:t>
            </a:r>
            <a:r>
              <a:rPr lang="es-CO" sz="1800" u="sng">
                <a:solidFill>
                  <a:schemeClr val="hlink"/>
                </a:solidFill>
                <a:latin typeface="Roboto"/>
                <a:ea typeface="Roboto"/>
                <a:cs typeface="Roboto"/>
                <a:sym typeface="Roboto"/>
                <a:hlinkClick r:id="rId6"/>
              </a:rPr>
              <a:t>https://pixabay.com/vectors/confusion-left-right-straight-311388/</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rtl="0" algn="just">
              <a:spcBef>
                <a:spcPts val="0"/>
              </a:spcBef>
              <a:spcAft>
                <a:spcPts val="0"/>
              </a:spcAft>
              <a:buClr>
                <a:schemeClr val="dk1"/>
              </a:buClr>
              <a:buFont typeface="Arial"/>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Figura 4. News. </a:t>
            </a:r>
            <a:r>
              <a:rPr lang="es-CO" sz="1800" u="sng">
                <a:solidFill>
                  <a:schemeClr val="hlink"/>
                </a:solidFill>
                <a:latin typeface="Roboto"/>
                <a:ea typeface="Roboto"/>
                <a:cs typeface="Roboto"/>
                <a:sym typeface="Roboto"/>
                <a:hlinkClick r:id="rId7"/>
              </a:rPr>
              <a:t>https://pixabay.com/vectors/news-headlines-newsletter-97862/</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Figura 5: Observer pattern class diagram. ResearchGate. </a:t>
            </a:r>
            <a:r>
              <a:rPr lang="es-CO" sz="1800" u="sng">
                <a:solidFill>
                  <a:schemeClr val="hlink"/>
                </a:solidFill>
                <a:latin typeface="Roboto"/>
                <a:ea typeface="Roboto"/>
                <a:cs typeface="Roboto"/>
                <a:sym typeface="Roboto"/>
                <a:hlinkClick r:id="rId8"/>
              </a:rPr>
              <a:t>https://researchgate.net/figure/Observer-pattern-class-diagram_fig6_314175216</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rtl="0" algn="just">
              <a:spcBef>
                <a:spcPts val="0"/>
              </a:spcBef>
              <a:spcAft>
                <a:spcPts val="0"/>
              </a:spcAft>
              <a:buSzPts val="1100"/>
              <a:buNone/>
            </a:pPr>
            <a:r>
              <a:rPr lang="es-CO" sz="1800">
                <a:solidFill>
                  <a:srgbClr val="595959"/>
                </a:solidFill>
                <a:latin typeface="Roboto"/>
                <a:ea typeface="Roboto"/>
                <a:cs typeface="Roboto"/>
                <a:sym typeface="Roboto"/>
              </a:rPr>
              <a:t>Figura 6. Ilustración del enunciado. Elaboración propia en Canva.</a:t>
            </a:r>
            <a:endParaRPr sz="1800">
              <a:solidFill>
                <a:srgbClr val="595959"/>
              </a:solidFill>
              <a:latin typeface="Roboto"/>
              <a:ea typeface="Roboto"/>
              <a:cs typeface="Roboto"/>
              <a:sym typeface="Roboto"/>
            </a:endParaRPr>
          </a:p>
        </p:txBody>
      </p:sp>
      <p:sp>
        <p:nvSpPr>
          <p:cNvPr id="195" name="Google Shape;195;p29"/>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Referencias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5436450" y="1858950"/>
            <a:ext cx="5884200" cy="3140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2200">
                <a:solidFill>
                  <a:srgbClr val="595959"/>
                </a:solidFill>
                <a:latin typeface="Roboto"/>
                <a:ea typeface="Roboto"/>
                <a:cs typeface="Roboto"/>
                <a:sym typeface="Roboto"/>
              </a:rPr>
              <a:t>El Patrón observer es un patrón de diseño de comportamiento que permite un mecanismo de suscripción para que un objeto pueda notificar a otros objetos sobre cualquier cambio a su estado.</a:t>
            </a:r>
            <a:endParaRPr sz="22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2200">
              <a:solidFill>
                <a:srgbClr val="595959"/>
              </a:solidFill>
              <a:latin typeface="Roboto"/>
              <a:ea typeface="Roboto"/>
              <a:cs typeface="Roboto"/>
              <a:sym typeface="Roboto"/>
            </a:endParaRPr>
          </a:p>
          <a:p>
            <a:pPr indent="0" lvl="0" marL="0" marR="0" rtl="0" algn="just">
              <a:spcBef>
                <a:spcPts val="0"/>
              </a:spcBef>
              <a:spcAft>
                <a:spcPts val="0"/>
              </a:spcAft>
              <a:buNone/>
            </a:pPr>
            <a:r>
              <a:rPr lang="es-CO" sz="2200">
                <a:solidFill>
                  <a:srgbClr val="595959"/>
                </a:solidFill>
                <a:latin typeface="Roboto"/>
                <a:ea typeface="Roboto"/>
                <a:cs typeface="Roboto"/>
                <a:sym typeface="Roboto"/>
              </a:rPr>
              <a:t>Su propósito en notificar a cada observador el cambio que tenga el observable cuando este quiera.</a:t>
            </a:r>
            <a:endParaRPr sz="2200">
              <a:solidFill>
                <a:srgbClr val="595959"/>
              </a:solidFill>
              <a:latin typeface="Roboto"/>
              <a:ea typeface="Roboto"/>
              <a:cs typeface="Roboto"/>
              <a:sym typeface="Roboto"/>
            </a:endParaRPr>
          </a:p>
        </p:txBody>
      </p:sp>
      <p:pic>
        <p:nvPicPr>
          <p:cNvPr id="91" name="Google Shape;91;p14"/>
          <p:cNvPicPr preferRelativeResize="0"/>
          <p:nvPr/>
        </p:nvPicPr>
        <p:blipFill>
          <a:blip r:embed="rId3">
            <a:alphaModFix/>
          </a:blip>
          <a:stretch>
            <a:fillRect/>
          </a:stretch>
        </p:blipFill>
        <p:spPr>
          <a:xfrm>
            <a:off x="171350" y="1825400"/>
            <a:ext cx="5131523" cy="3207202"/>
          </a:xfrm>
          <a:prstGeom prst="rect">
            <a:avLst/>
          </a:prstGeom>
          <a:noFill/>
          <a:ln>
            <a:noFill/>
          </a:ln>
        </p:spPr>
      </p:pic>
      <p:sp>
        <p:nvSpPr>
          <p:cNvPr id="92" name="Google Shape;92;p14"/>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i="1" lang="es-CO" sz="1800">
                <a:solidFill>
                  <a:srgbClr val="3F3F3F"/>
                </a:solidFill>
                <a:latin typeface="Helvetica Neue"/>
                <a:ea typeface="Helvetica Neue"/>
                <a:cs typeface="Helvetica Neue"/>
                <a:sym typeface="Helvetica Neue"/>
              </a:rPr>
              <a:t>Patrón Observer: Teoría.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5903851" y="248475"/>
            <a:ext cx="60312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Características del patrón.</a:t>
            </a:r>
            <a:endParaRPr/>
          </a:p>
        </p:txBody>
      </p:sp>
      <p:sp>
        <p:nvSpPr>
          <p:cNvPr id="98" name="Google Shape;98;p15"/>
          <p:cNvSpPr txBox="1"/>
          <p:nvPr/>
        </p:nvSpPr>
        <p:spPr>
          <a:xfrm>
            <a:off x="5512098" y="1720493"/>
            <a:ext cx="5755500" cy="3417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800">
                <a:solidFill>
                  <a:srgbClr val="595959"/>
                </a:solidFill>
                <a:latin typeface="Roboto"/>
                <a:ea typeface="Roboto"/>
                <a:cs typeface="Roboto"/>
                <a:sym typeface="Roboto"/>
              </a:rPr>
              <a:t>Características:</a:t>
            </a:r>
            <a:endParaRPr b="1"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b="1"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Permite observar los cambios producidos en un objeto.</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Permite observar los cambios de un objeto sin necesidad de solicitar actualizaciones acerca de su estado.</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La lista de suscripción es dinámica.</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Centraliza la idea de informar en manos del observable sin necesidad de que los observadores lo pidan.</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928300" y="1430325"/>
            <a:ext cx="3997350" cy="399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5436323" y="1995593"/>
            <a:ext cx="57555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595959"/>
                </a:solidFill>
                <a:latin typeface="Roboto"/>
                <a:ea typeface="Roboto"/>
                <a:cs typeface="Roboto"/>
                <a:sym typeface="Roboto"/>
              </a:rPr>
              <a:t>Casos en los que se puede aplicar el patrón observer:</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Cuando los cambios en el estado de un objeto puedan necesitar cambiar otros objetos.</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Implementación de clases con interfaz gráfica de usuario.</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Cuando alguno de los objetos deba observar a otros objetos por un tiempo limitado o específico.</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Si un objeto está sujeto a cambios constantes que afecten a otros objetos.</a:t>
            </a:r>
            <a:endParaRPr sz="1800">
              <a:solidFill>
                <a:srgbClr val="595959"/>
              </a:solidFill>
              <a:latin typeface="Roboto"/>
              <a:ea typeface="Roboto"/>
              <a:cs typeface="Roboto"/>
              <a:sym typeface="Roboto"/>
            </a:endParaRPr>
          </a:p>
        </p:txBody>
      </p:sp>
      <p:sp>
        <p:nvSpPr>
          <p:cNvPr id="105" name="Google Shape;105;p16"/>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i="1" lang="es-CO" sz="1800">
                <a:solidFill>
                  <a:srgbClr val="3F3F3F"/>
                </a:solidFill>
                <a:latin typeface="Helvetica Neue"/>
                <a:ea typeface="Helvetica Neue"/>
                <a:cs typeface="Helvetica Neue"/>
                <a:sym typeface="Helvetica Neue"/>
              </a:rPr>
              <a:t>Patrón Observer: Casos para utilizar el patrón.</a:t>
            </a:r>
            <a:endParaRPr/>
          </a:p>
        </p:txBody>
      </p:sp>
      <p:pic>
        <p:nvPicPr>
          <p:cNvPr id="106" name="Google Shape;106;p16"/>
          <p:cNvPicPr preferRelativeResize="0"/>
          <p:nvPr/>
        </p:nvPicPr>
        <p:blipFill>
          <a:blip r:embed="rId3">
            <a:alphaModFix/>
          </a:blip>
          <a:stretch>
            <a:fillRect/>
          </a:stretch>
        </p:blipFill>
        <p:spPr>
          <a:xfrm>
            <a:off x="1149600" y="1658925"/>
            <a:ext cx="3509501" cy="3509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5455248" y="1581893"/>
            <a:ext cx="5755500" cy="369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595959"/>
                </a:solidFill>
                <a:latin typeface="Roboto"/>
                <a:ea typeface="Roboto"/>
                <a:cs typeface="Roboto"/>
                <a:sym typeface="Roboto"/>
              </a:rPr>
              <a:t>Pros.</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Se pueden establecer relaciones entre objetos durante el tiempo de ejecución</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Cumple el Principio de Abierto/Cerrado. Se pueden incluir nuevas clases suscriptoras sin tener que cambiar el código de la clase notificadora.</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Contras.</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Las notificaciones a los suscriptores es en un orden aleatorio.</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Char char="●"/>
            </a:pPr>
            <a:r>
              <a:rPr lang="es-CO" sz="1800">
                <a:solidFill>
                  <a:srgbClr val="595959"/>
                </a:solidFill>
                <a:latin typeface="Roboto"/>
                <a:ea typeface="Roboto"/>
                <a:cs typeface="Roboto"/>
                <a:sym typeface="Roboto"/>
              </a:rPr>
              <a:t>Dependiendo de la ejecución, se puede violar el Principio de Inversión de Dependencias.</a:t>
            </a:r>
            <a:endParaRPr sz="1800">
              <a:solidFill>
                <a:srgbClr val="595959"/>
              </a:solidFill>
              <a:latin typeface="Roboto"/>
              <a:ea typeface="Roboto"/>
              <a:cs typeface="Roboto"/>
              <a:sym typeface="Roboto"/>
            </a:endParaRPr>
          </a:p>
        </p:txBody>
      </p:sp>
      <p:sp>
        <p:nvSpPr>
          <p:cNvPr id="112" name="Google Shape;112;p17"/>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Pros y contras.</a:t>
            </a:r>
            <a:endParaRPr/>
          </a:p>
        </p:txBody>
      </p:sp>
      <p:pic>
        <p:nvPicPr>
          <p:cNvPr id="113" name="Google Shape;113;p17"/>
          <p:cNvPicPr preferRelativeResize="0"/>
          <p:nvPr/>
        </p:nvPicPr>
        <p:blipFill>
          <a:blip r:embed="rId3">
            <a:alphaModFix/>
          </a:blip>
          <a:stretch>
            <a:fillRect/>
          </a:stretch>
        </p:blipFill>
        <p:spPr>
          <a:xfrm>
            <a:off x="606250" y="1538225"/>
            <a:ext cx="4275949" cy="3781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i="1" lang="es-CO" sz="1800">
                <a:solidFill>
                  <a:srgbClr val="3F3F3F"/>
                </a:solidFill>
                <a:latin typeface="Helvetica Neue"/>
                <a:ea typeface="Helvetica Neue"/>
                <a:cs typeface="Helvetica Neue"/>
                <a:sym typeface="Helvetica Neue"/>
              </a:rPr>
              <a:t>Patrón Observer: Ejemplos del patrón aplicado.</a:t>
            </a:r>
            <a:endParaRPr/>
          </a:p>
        </p:txBody>
      </p:sp>
      <p:sp>
        <p:nvSpPr>
          <p:cNvPr id="119" name="Google Shape;119;p18"/>
          <p:cNvSpPr txBox="1"/>
          <p:nvPr/>
        </p:nvSpPr>
        <p:spPr>
          <a:xfrm>
            <a:off x="5565148" y="1720493"/>
            <a:ext cx="5755500" cy="3417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595959"/>
                </a:solidFill>
                <a:latin typeface="Roboto"/>
                <a:ea typeface="Roboto"/>
                <a:cs typeface="Roboto"/>
                <a:sym typeface="Roboto"/>
              </a:rPr>
              <a:t>Un canal de YouTube publicó un video nuevo. YouTube manda una notificación a todos los suscriptores de ese canal recomendando el video.</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Observador: Suscriptores.</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Observable: Canal de YouTube</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Una revista electrónica le manda una notificación a sus suscriptores sobre su nueva publicación.</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Observador: Suscriptores.</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Observable: Revista.</a:t>
            </a:r>
            <a:endParaRPr sz="1800">
              <a:solidFill>
                <a:srgbClr val="595959"/>
              </a:solidFill>
              <a:latin typeface="Roboto"/>
              <a:ea typeface="Roboto"/>
              <a:cs typeface="Roboto"/>
              <a:sym typeface="Roboto"/>
            </a:endParaRPr>
          </a:p>
        </p:txBody>
      </p:sp>
      <p:pic>
        <p:nvPicPr>
          <p:cNvPr id="120" name="Google Shape;120;p18"/>
          <p:cNvPicPr preferRelativeResize="0"/>
          <p:nvPr/>
        </p:nvPicPr>
        <p:blipFill rotWithShape="1">
          <a:blip r:embed="rId3">
            <a:alphaModFix/>
          </a:blip>
          <a:srcRect b="6375" l="0" r="0" t="0"/>
          <a:stretch/>
        </p:blipFill>
        <p:spPr>
          <a:xfrm>
            <a:off x="512350" y="2107600"/>
            <a:ext cx="4527802" cy="26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i="1" lang="es-CO" sz="1800">
                <a:solidFill>
                  <a:srgbClr val="3F3F3F"/>
                </a:solidFill>
                <a:latin typeface="Helvetica Neue"/>
                <a:ea typeface="Helvetica Neue"/>
                <a:cs typeface="Helvetica Neue"/>
                <a:sym typeface="Helvetica Neue"/>
              </a:rPr>
              <a:t>Patrón Observer: Diagrama de clase.</a:t>
            </a:r>
            <a:endParaRPr/>
          </a:p>
        </p:txBody>
      </p:sp>
      <p:pic>
        <p:nvPicPr>
          <p:cNvPr id="126" name="Google Shape;126;p19"/>
          <p:cNvPicPr preferRelativeResize="0"/>
          <p:nvPr/>
        </p:nvPicPr>
        <p:blipFill rotWithShape="1">
          <a:blip r:embed="rId3">
            <a:alphaModFix/>
          </a:blip>
          <a:srcRect b="5064" l="0" r="0" t="7918"/>
          <a:stretch/>
        </p:blipFill>
        <p:spPr>
          <a:xfrm>
            <a:off x="1384487" y="995014"/>
            <a:ext cx="9423025" cy="502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Enunciado.</a:t>
            </a:r>
            <a:endParaRPr/>
          </a:p>
        </p:txBody>
      </p:sp>
      <p:pic>
        <p:nvPicPr>
          <p:cNvPr id="132" name="Google Shape;132;p20"/>
          <p:cNvPicPr preferRelativeResize="0"/>
          <p:nvPr/>
        </p:nvPicPr>
        <p:blipFill rotWithShape="1">
          <a:blip r:embed="rId3">
            <a:alphaModFix/>
          </a:blip>
          <a:srcRect b="0" l="0" r="0" t="0"/>
          <a:stretch/>
        </p:blipFill>
        <p:spPr>
          <a:xfrm>
            <a:off x="511500" y="1317661"/>
            <a:ext cx="4403275" cy="4222675"/>
          </a:xfrm>
          <a:prstGeom prst="rect">
            <a:avLst/>
          </a:prstGeom>
          <a:noFill/>
          <a:ln>
            <a:noFill/>
          </a:ln>
        </p:spPr>
      </p:pic>
      <p:sp>
        <p:nvSpPr>
          <p:cNvPr id="133" name="Google Shape;133;p20"/>
          <p:cNvSpPr txBox="1"/>
          <p:nvPr/>
        </p:nvSpPr>
        <p:spPr>
          <a:xfrm>
            <a:off x="5565150" y="1770450"/>
            <a:ext cx="5755500" cy="33171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s-CO" sz="1800">
                <a:solidFill>
                  <a:srgbClr val="595959"/>
                </a:solidFill>
                <a:latin typeface="Roboto"/>
                <a:ea typeface="Roboto"/>
                <a:cs typeface="Roboto"/>
                <a:sym typeface="Roboto"/>
              </a:rPr>
              <a:t>El</a:t>
            </a:r>
            <a:r>
              <a:rPr lang="es-CO" sz="1800">
                <a:solidFill>
                  <a:srgbClr val="595959"/>
                </a:solidFill>
                <a:latin typeface="Roboto"/>
                <a:ea typeface="Roboto"/>
                <a:cs typeface="Roboto"/>
                <a:sym typeface="Roboto"/>
              </a:rPr>
              <a:t> canal de YouTube </a:t>
            </a:r>
            <a:r>
              <a:rPr i="1" lang="es-CO" sz="1800">
                <a:solidFill>
                  <a:srgbClr val="595959"/>
                </a:solidFill>
                <a:latin typeface="Roboto"/>
                <a:ea typeface="Roboto"/>
                <a:cs typeface="Roboto"/>
                <a:sym typeface="Roboto"/>
              </a:rPr>
              <a:t>La Quinta Disciplina</a:t>
            </a:r>
            <a:r>
              <a:rPr lang="es-CO" sz="1800">
                <a:solidFill>
                  <a:srgbClr val="595959"/>
                </a:solidFill>
                <a:latin typeface="Roboto"/>
                <a:ea typeface="Roboto"/>
                <a:cs typeface="Roboto"/>
                <a:sym typeface="Roboto"/>
              </a:rPr>
              <a:t> tiene cierta cantidad de </a:t>
            </a:r>
            <a:r>
              <a:rPr lang="es-CO" sz="1800">
                <a:solidFill>
                  <a:srgbClr val="595959"/>
                </a:solidFill>
                <a:latin typeface="Roboto"/>
                <a:ea typeface="Roboto"/>
                <a:cs typeface="Roboto"/>
                <a:sym typeface="Roboto"/>
              </a:rPr>
              <a:t>vídeos</a:t>
            </a:r>
            <a:r>
              <a:rPr lang="es-CO" sz="1800">
                <a:solidFill>
                  <a:srgbClr val="595959"/>
                </a:solidFill>
                <a:latin typeface="Roboto"/>
                <a:ea typeface="Roboto"/>
                <a:cs typeface="Roboto"/>
                <a:sym typeface="Roboto"/>
              </a:rPr>
              <a:t> subidos en la plataforma. Los suscriptores reciben una notificación cada vez que sale un nuevo video. Pero hay muchos suscriptores que ya no quieren recibir estas notificaciones por diferentes motivos. ¿Cómo se puede solucionar este problema?</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br>
              <a:rPr lang="es-CO" sz="1800">
                <a:solidFill>
                  <a:srgbClr val="595959"/>
                </a:solidFill>
                <a:latin typeface="Roboto"/>
                <a:ea typeface="Roboto"/>
                <a:cs typeface="Roboto"/>
                <a:sym typeface="Roboto"/>
              </a:rPr>
            </a:br>
            <a:r>
              <a:rPr lang="es-CO" sz="1800">
                <a:solidFill>
                  <a:srgbClr val="595959"/>
                </a:solidFill>
                <a:latin typeface="Roboto"/>
                <a:ea typeface="Roboto"/>
                <a:cs typeface="Roboto"/>
                <a:sym typeface="Roboto"/>
              </a:rPr>
              <a:t>En este enunciado, se aplica el patrón observer porque en canal de YouTube cambia su estado, sube un nuevo video, y los suscriptores reciben una notificación sin necesidad de pedirlo.</a:t>
            </a:r>
            <a:endParaRPr sz="1800">
              <a:solidFill>
                <a:srgbClr val="59595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CO" sz="1800">
                <a:solidFill>
                  <a:srgbClr val="3F3F3F"/>
                </a:solidFill>
                <a:latin typeface="Helvetica Neue"/>
                <a:ea typeface="Helvetica Neue"/>
                <a:cs typeface="Helvetica Neue"/>
                <a:sym typeface="Helvetica Neue"/>
              </a:rPr>
              <a:t>Patrón Observer: Código. Enunciado.</a:t>
            </a:r>
            <a:endParaRPr/>
          </a:p>
        </p:txBody>
      </p:sp>
      <p:sp>
        <p:nvSpPr>
          <p:cNvPr id="139" name="Google Shape;139;p21"/>
          <p:cNvSpPr txBox="1"/>
          <p:nvPr/>
        </p:nvSpPr>
        <p:spPr>
          <a:xfrm>
            <a:off x="217050" y="1001550"/>
            <a:ext cx="5458200" cy="6012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s-CO" sz="1800">
                <a:solidFill>
                  <a:srgbClr val="595959"/>
                </a:solidFill>
                <a:latin typeface="Roboto"/>
                <a:ea typeface="Roboto"/>
                <a:cs typeface="Roboto"/>
                <a:sym typeface="Roboto"/>
              </a:rPr>
              <a:t>Observer</a:t>
            </a:r>
            <a:endParaRPr b="1" sz="1800">
              <a:solidFill>
                <a:srgbClr val="595959"/>
              </a:solidFill>
              <a:latin typeface="Roboto"/>
              <a:ea typeface="Roboto"/>
              <a:cs typeface="Roboto"/>
              <a:sym typeface="Roboto"/>
            </a:endParaRPr>
          </a:p>
        </p:txBody>
      </p:sp>
      <p:pic>
        <p:nvPicPr>
          <p:cNvPr id="140" name="Google Shape;140;p21"/>
          <p:cNvPicPr preferRelativeResize="0"/>
          <p:nvPr/>
        </p:nvPicPr>
        <p:blipFill>
          <a:blip r:embed="rId3">
            <a:alphaModFix/>
          </a:blip>
          <a:stretch>
            <a:fillRect/>
          </a:stretch>
        </p:blipFill>
        <p:spPr>
          <a:xfrm>
            <a:off x="217050" y="1704225"/>
            <a:ext cx="5458200" cy="1632359"/>
          </a:xfrm>
          <a:prstGeom prst="rect">
            <a:avLst/>
          </a:prstGeom>
          <a:noFill/>
          <a:ln>
            <a:noFill/>
          </a:ln>
        </p:spPr>
      </p:pic>
      <p:sp>
        <p:nvSpPr>
          <p:cNvPr id="141" name="Google Shape;141;p21"/>
          <p:cNvSpPr txBox="1"/>
          <p:nvPr/>
        </p:nvSpPr>
        <p:spPr>
          <a:xfrm>
            <a:off x="217050" y="3439950"/>
            <a:ext cx="5458200" cy="6012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s-CO" sz="1800">
                <a:solidFill>
                  <a:srgbClr val="595959"/>
                </a:solidFill>
                <a:latin typeface="Roboto"/>
                <a:ea typeface="Roboto"/>
                <a:cs typeface="Roboto"/>
                <a:sym typeface="Roboto"/>
              </a:rPr>
              <a:t>Suscriptor</a:t>
            </a:r>
            <a:endParaRPr b="1" sz="1800">
              <a:solidFill>
                <a:srgbClr val="595959"/>
              </a:solidFill>
              <a:latin typeface="Roboto"/>
              <a:ea typeface="Roboto"/>
              <a:cs typeface="Roboto"/>
              <a:sym typeface="Roboto"/>
            </a:endParaRPr>
          </a:p>
        </p:txBody>
      </p:sp>
      <p:pic>
        <p:nvPicPr>
          <p:cNvPr id="142" name="Google Shape;142;p21"/>
          <p:cNvPicPr preferRelativeResize="0"/>
          <p:nvPr/>
        </p:nvPicPr>
        <p:blipFill>
          <a:blip r:embed="rId4">
            <a:alphaModFix/>
          </a:blip>
          <a:stretch>
            <a:fillRect/>
          </a:stretch>
        </p:blipFill>
        <p:spPr>
          <a:xfrm>
            <a:off x="217050" y="4082273"/>
            <a:ext cx="5458200" cy="2110292"/>
          </a:xfrm>
          <a:prstGeom prst="rect">
            <a:avLst/>
          </a:prstGeom>
          <a:noFill/>
          <a:ln>
            <a:noFill/>
          </a:ln>
        </p:spPr>
      </p:pic>
      <p:pic>
        <p:nvPicPr>
          <p:cNvPr id="143" name="Google Shape;143;p21"/>
          <p:cNvPicPr preferRelativeResize="0"/>
          <p:nvPr/>
        </p:nvPicPr>
        <p:blipFill rotWithShape="1">
          <a:blip r:embed="rId5">
            <a:alphaModFix/>
          </a:blip>
          <a:srcRect b="64200" l="0" r="0" t="0"/>
          <a:stretch/>
        </p:blipFill>
        <p:spPr>
          <a:xfrm>
            <a:off x="6169800" y="1602750"/>
            <a:ext cx="5416800" cy="2452556"/>
          </a:xfrm>
          <a:prstGeom prst="rect">
            <a:avLst/>
          </a:prstGeom>
          <a:noFill/>
          <a:ln>
            <a:noFill/>
          </a:ln>
        </p:spPr>
      </p:pic>
      <p:pic>
        <p:nvPicPr>
          <p:cNvPr id="144" name="Google Shape;144;p21"/>
          <p:cNvPicPr preferRelativeResize="0"/>
          <p:nvPr/>
        </p:nvPicPr>
        <p:blipFill rotWithShape="1">
          <a:blip r:embed="rId5">
            <a:alphaModFix/>
          </a:blip>
          <a:srcRect b="29419" l="0" r="0" t="37527"/>
          <a:stretch/>
        </p:blipFill>
        <p:spPr>
          <a:xfrm>
            <a:off x="6169800" y="3979100"/>
            <a:ext cx="5866955" cy="245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