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1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EAB66-506D-F604-3929-75F20BF49609}" v="190" dt="2025-07-20T23:18:09.543"/>
    <p1510:client id="{80EF6919-8129-219E-62FD-DC1CFF2F1AE1}" v="119" dt="2025-07-20T23:29:02.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39A53-178A-CC45-904E-A737896C32E1}"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1803A-9A9A-A041-899F-6A20401CAC73}" type="slidenum">
              <a:rPr lang="en-US" smtClean="0"/>
              <a:t>‹#›</a:t>
            </a:fld>
            <a:endParaRPr lang="en-US"/>
          </a:p>
        </p:txBody>
      </p:sp>
    </p:spTree>
    <p:extLst>
      <p:ext uri="{BB962C8B-B14F-4D97-AF65-F5344CB8AC3E}">
        <p14:creationId xmlns:p14="http://schemas.microsoft.com/office/powerpoint/2010/main" val="2809593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31803A-9A9A-A041-899F-6A20401CAC73}" type="slidenum">
              <a:rPr lang="en-US" smtClean="0"/>
              <a:t>3</a:t>
            </a:fld>
            <a:endParaRPr lang="en-US"/>
          </a:p>
        </p:txBody>
      </p:sp>
    </p:spTree>
    <p:extLst>
      <p:ext uri="{BB962C8B-B14F-4D97-AF65-F5344CB8AC3E}">
        <p14:creationId xmlns:p14="http://schemas.microsoft.com/office/powerpoint/2010/main" val="362294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8674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85581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93819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646330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71580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20634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09269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67298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7620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4022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8904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7747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pPr/>
              <a:t>7/20/2025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39325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4120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178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3797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26951E3-958F-4611-B170-D081BA0250F9}" type="datetimeFigureOut">
              <a:rPr lang="en-US" smtClean="0"/>
              <a:t>7/20/2025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458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26951E3-958F-4611-B170-D081BA0250F9}" type="datetimeFigureOut">
              <a:rPr lang="en-US" smtClean="0"/>
              <a:pPr/>
              <a:t>7/20/2025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486194875"/>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9000-48C5-D7B9-87A0-C3B2018FCCC9}"/>
              </a:ext>
            </a:extLst>
          </p:cNvPr>
          <p:cNvSpPr>
            <a:spLocks noGrp="1"/>
          </p:cNvSpPr>
          <p:nvPr>
            <p:ph type="ctrTitle"/>
          </p:nvPr>
        </p:nvSpPr>
        <p:spPr>
          <a:xfrm>
            <a:off x="1757888" y="-296562"/>
            <a:ext cx="8676222" cy="2222157"/>
          </a:xfrm>
        </p:spPr>
        <p:txBody>
          <a:bodyPr>
            <a:normAutofit fontScale="90000"/>
          </a:bodyPr>
          <a:lstStyle/>
          <a:p>
            <a:r>
              <a:rPr lang="en-US" sz="5300" dirty="0">
                <a:solidFill>
                  <a:schemeClr val="accent3"/>
                </a:solidFill>
                <a:latin typeface="Garamond" panose="02020404030301010803" pitchFamily="18" charset="0"/>
              </a:rPr>
              <a:t>Bacchus wine case study</a:t>
            </a:r>
            <a:br>
              <a:rPr lang="en-US" dirty="0"/>
            </a:br>
            <a:endParaRPr lang="en-US" dirty="0"/>
          </a:p>
        </p:txBody>
      </p:sp>
      <p:sp>
        <p:nvSpPr>
          <p:cNvPr id="3" name="Subtitle 2">
            <a:extLst>
              <a:ext uri="{FF2B5EF4-FFF2-40B4-BE49-F238E27FC236}">
                <a16:creationId xmlns:a16="http://schemas.microsoft.com/office/drawing/2014/main" id="{9D0B7F42-8744-93C9-A70D-6F636EFB54D4}"/>
              </a:ext>
            </a:extLst>
          </p:cNvPr>
          <p:cNvSpPr>
            <a:spLocks noGrp="1"/>
          </p:cNvSpPr>
          <p:nvPr>
            <p:ph type="subTitle" idx="1"/>
          </p:nvPr>
        </p:nvSpPr>
        <p:spPr>
          <a:xfrm>
            <a:off x="383059" y="1501344"/>
            <a:ext cx="11425881" cy="2045043"/>
          </a:xfrm>
        </p:spPr>
        <p:txBody>
          <a:bodyPr>
            <a:normAutofit fontScale="92500" lnSpcReduction="10000"/>
          </a:bodyPr>
          <a:lstStyle/>
          <a:p>
            <a:r>
              <a:rPr lang="en-US" dirty="0"/>
              <a:t>The Best Group</a:t>
            </a:r>
          </a:p>
          <a:p>
            <a:r>
              <a:rPr lang="en-US">
                <a:gradFill flip="none">
                  <a:gsLst>
                    <a:gs pos="0">
                      <a:srgbClr val="FFFFFF"/>
                    </a:gs>
                    <a:gs pos="100000">
                      <a:srgbClr val="FFFFFF">
                        <a:lumMod val="75000"/>
                      </a:srgbClr>
                    </a:gs>
                  </a:gsLst>
                  <a:lin ang="5400000" scaled="0"/>
                  <a:tileRect/>
                </a:gradFill>
              </a:rPr>
              <a:t>Joel Atkinson, Zac Baker, Kyle Klausen, Juan Macias Vasquez</a:t>
            </a:r>
          </a:p>
          <a:p>
            <a:r>
              <a:rPr lang="en-US" dirty="0">
                <a:gradFill flip="none">
                  <a:gsLst>
                    <a:gs pos="0">
                      <a:srgbClr val="FFFFFF"/>
                    </a:gs>
                    <a:gs pos="100000">
                      <a:srgbClr val="FFFFFF">
                        <a:lumMod val="75000"/>
                      </a:srgbClr>
                    </a:gs>
                  </a:gsLst>
                  <a:lin ang="5400000" scaled="0"/>
                  <a:tileRect/>
                </a:gradFill>
              </a:rPr>
              <a:t>Bellevue University</a:t>
            </a:r>
            <a:endParaRPr lang="en-US" dirty="0">
              <a:gradFill flip="none">
                <a:gsLst>
                  <a:gs pos="0">
                    <a:srgbClr val="FFFFFF"/>
                  </a:gs>
                  <a:gs pos="100000">
                    <a:srgbClr val="FFFFFF">
                      <a:lumMod val="75000"/>
                    </a:srgbClr>
                  </a:gs>
                </a:gsLst>
                <a:lin ang="5400000" scaled="0"/>
                <a:tileRect/>
              </a:gradFill>
              <a:effectLst>
                <a:glow rad="38100">
                  <a:srgbClr val="000000">
                    <a:lumMod val="50000"/>
                    <a:lumOff val="50000"/>
                    <a:alpha val="20000"/>
                  </a:srgbClr>
                </a:glow>
                <a:outerShdw blurRad="44450" dist="12700" dir="13860000" algn="tl" rotWithShape="0">
                  <a:srgbClr val="000000">
                    <a:alpha val="20000"/>
                  </a:srgbClr>
                </a:outerShdw>
              </a:effectLst>
            </a:endParaRPr>
          </a:p>
          <a:p>
            <a:r>
              <a:rPr lang="en-US" dirty="0"/>
              <a:t>CSD310-H2323 Database Development &amp; Use (2255-DD)</a:t>
            </a:r>
          </a:p>
          <a:p>
            <a:r>
              <a:rPr lang="en-US" dirty="0"/>
              <a:t>July 16, 2025</a:t>
            </a:r>
          </a:p>
        </p:txBody>
      </p:sp>
      <p:pic>
        <p:nvPicPr>
          <p:cNvPr id="1026" name="Picture 2" descr="290+ California Winery Stock Illustrations, Royalty-Free Vector Graphics &amp; Clip  Art - iStock | Northern california winery, Napa california winery, Sonoma  california winery">
            <a:extLst>
              <a:ext uri="{FF2B5EF4-FFF2-40B4-BE49-F238E27FC236}">
                <a16:creationId xmlns:a16="http://schemas.microsoft.com/office/drawing/2014/main" id="{9E921961-67F8-F88D-E2CB-56CCC0582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627" y="3568009"/>
            <a:ext cx="4416744" cy="2959443"/>
          </a:xfrm>
          <a:prstGeom prst="rect">
            <a:avLst/>
          </a:prstGeom>
          <a:noFill/>
          <a:ln w="38100">
            <a:solidFill>
              <a:schemeClr val="accent3"/>
            </a:solidFill>
          </a:ln>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42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651A2-0489-7FA6-8A27-818186584843}"/>
              </a:ext>
            </a:extLst>
          </p:cNvPr>
          <p:cNvSpPr>
            <a:spLocks noGrp="1"/>
          </p:cNvSpPr>
          <p:nvPr>
            <p:ph type="title"/>
          </p:nvPr>
        </p:nvSpPr>
        <p:spPr>
          <a:xfrm>
            <a:off x="1141413" y="643467"/>
            <a:ext cx="7696199" cy="1079989"/>
          </a:xfrm>
        </p:spPr>
        <p:txBody>
          <a:bodyPr vert="horz" lIns="91440" tIns="45720" rIns="91440" bIns="45720" rtlCol="0" anchor="ctr">
            <a:normAutofit fontScale="90000"/>
          </a:bodyPr>
          <a:lstStyle/>
          <a:p>
            <a:r>
              <a:rPr lang="en-US" sz="3600" dirty="0">
                <a:gradFill flip="none">
                  <a:gsLst>
                    <a:gs pos="0">
                      <a:srgbClr val="FFFFFF"/>
                    </a:gs>
                    <a:gs pos="100000">
                      <a:srgbClr val="FFFFFF">
                        <a:lumMod val="65000"/>
                      </a:srgbClr>
                    </a:gs>
                  </a:gsLst>
                  <a:lin ang="5580000" scaled="0"/>
                  <a:tileRect/>
                </a:gradFill>
                <a:effectLst>
                  <a:glow rad="38100">
                    <a:srgbClr val="000000">
                      <a:lumMod val="65000"/>
                      <a:lumOff val="35000"/>
                      <a:alpha val="40000"/>
                    </a:srgbClr>
                  </a:glow>
                  <a:outerShdw blurRad="28575" dist="38100" dir="14040000" algn="tl" rotWithShape="0">
                    <a:srgbClr val="000000">
                      <a:alpha val="25000"/>
                    </a:srgbClr>
                  </a:outerShdw>
                </a:effectLst>
                <a:ea typeface="+mj-lt"/>
                <a:cs typeface="+mj-lt"/>
              </a:rPr>
              <a:t>Final Thoughts &amp; Key Takeaways</a:t>
            </a:r>
            <a:endParaRPr lang="en-US" dirty="0"/>
          </a:p>
        </p:txBody>
      </p:sp>
      <p:sp>
        <p:nvSpPr>
          <p:cNvPr id="3" name="Content Placeholder 2">
            <a:extLst>
              <a:ext uri="{FF2B5EF4-FFF2-40B4-BE49-F238E27FC236}">
                <a16:creationId xmlns:a16="http://schemas.microsoft.com/office/drawing/2014/main" id="{DC5A5C60-E15B-1853-1325-F84552473B3F}"/>
              </a:ext>
            </a:extLst>
          </p:cNvPr>
          <p:cNvSpPr>
            <a:spLocks noGrp="1"/>
          </p:cNvSpPr>
          <p:nvPr>
            <p:ph type="body" idx="1"/>
          </p:nvPr>
        </p:nvSpPr>
        <p:spPr>
          <a:xfrm>
            <a:off x="1141413" y="2374795"/>
            <a:ext cx="7696199" cy="3416406"/>
          </a:xfrm>
        </p:spPr>
        <p:txBody>
          <a:bodyPr vert="horz" lIns="91440" tIns="45720" rIns="91440" bIns="45720" rtlCol="0" anchor="ctr">
            <a:normAutofit lnSpcReduction="10000"/>
          </a:bodyPr>
          <a:lstStyle/>
          <a:p>
            <a:r>
              <a:rPr lang="en-US"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a typeface="+mn-lt"/>
                <a:cs typeface="+mn-lt"/>
              </a:rPr>
              <a:t>This case study gave our team a better understanding of how real-world challenges are handled through thoughtful planning and teamwork. As we worked on our project, we saw clear connections between the case and our own process—especially in how important communication and adaptability are. When we hit roadblocks, we looked back at the case to guide our decisions and keep us aligned. The biggest takeaway for us is that successful outcomes depend on collaboration, flexibility, and learning from real examples. This experience helped us grow and gave us a better grasp of what teamwork looks like in practice.</a:t>
            </a:r>
            <a:endParaRPr lang="en-US"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buFont typeface="Arial"/>
              <a:buChar char="•"/>
            </a:pPr>
            <a:endParaRPr lang="en-US" dirty="0">
              <a:gradFill flip="none">
                <a:gsLst>
                  <a:gs pos="0">
                    <a:srgbClr val="FFFFFF"/>
                  </a:gs>
                  <a:gs pos="100000">
                    <a:srgbClr val="FFFFFF">
                      <a:lumMod val="75000"/>
                    </a:srgbClr>
                  </a:gs>
                </a:gsLst>
                <a:lin ang="5580000" scaled="0"/>
                <a:tileRect/>
              </a:gradFill>
              <a:effectLst>
                <a:glow rad="38100">
                  <a:srgbClr val="000000">
                    <a:lumMod val="50000"/>
                    <a:lumOff val="50000"/>
                    <a:alpha val="20000"/>
                  </a:srgb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4901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63" name="Picture 15" descr="10,666 Computer Code White Background Stock Photos - Free &amp; Royalty-Free  Stock Photos from Dreamstime">
            <a:extLst>
              <a:ext uri="{FF2B5EF4-FFF2-40B4-BE49-F238E27FC236}">
                <a16:creationId xmlns:a16="http://schemas.microsoft.com/office/drawing/2014/main" id="{B5A4B9E4-1C3D-9753-EE73-F25EB8982B2A}"/>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7130" y="0"/>
            <a:ext cx="4433453"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2061" name="Picture 13" descr="Bellevue University - Best Choice Schools">
            <a:extLst>
              <a:ext uri="{FF2B5EF4-FFF2-40B4-BE49-F238E27FC236}">
                <a16:creationId xmlns:a16="http://schemas.microsoft.com/office/drawing/2014/main" id="{A5A22D0A-B9DC-24AB-D588-11901D830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038" y="1875493"/>
            <a:ext cx="3971636" cy="8163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640DC6F-481A-051E-8F98-793D1E7577C7}"/>
              </a:ext>
            </a:extLst>
          </p:cNvPr>
          <p:cNvSpPr txBox="1"/>
          <p:nvPr/>
        </p:nvSpPr>
        <p:spPr>
          <a:xfrm>
            <a:off x="110423" y="3307081"/>
            <a:ext cx="4433454" cy="646331"/>
          </a:xfrm>
          <a:prstGeom prst="rect">
            <a:avLst/>
          </a:prstGeom>
          <a:noFill/>
        </p:spPr>
        <p:txBody>
          <a:bodyPr wrap="square" rtlCol="0">
            <a:spAutoFit/>
          </a:bodyPr>
          <a:lstStyle/>
          <a:p>
            <a:pPr algn="ctr"/>
            <a:r>
              <a:rPr lang="en-US" sz="3600" dirty="0">
                <a:solidFill>
                  <a:srgbClr val="421578"/>
                </a:solidFill>
                <a:latin typeface="Garamond" panose="02020404030301010803" pitchFamily="18" charset="0"/>
              </a:rPr>
              <a:t>Software Development</a:t>
            </a:r>
          </a:p>
        </p:txBody>
      </p:sp>
      <p:sp>
        <p:nvSpPr>
          <p:cNvPr id="11" name="TextBox 10">
            <a:extLst>
              <a:ext uri="{FF2B5EF4-FFF2-40B4-BE49-F238E27FC236}">
                <a16:creationId xmlns:a16="http://schemas.microsoft.com/office/drawing/2014/main" id="{03616D08-BABF-DD3B-2F3A-E4A36E4152B8}"/>
              </a:ext>
            </a:extLst>
          </p:cNvPr>
          <p:cNvSpPr txBox="1"/>
          <p:nvPr/>
        </p:nvSpPr>
        <p:spPr>
          <a:xfrm>
            <a:off x="4996873" y="304800"/>
            <a:ext cx="6844145" cy="6401753"/>
          </a:xfrm>
          <a:prstGeom prst="rect">
            <a:avLst/>
          </a:prstGeom>
          <a:noFill/>
        </p:spPr>
        <p:txBody>
          <a:bodyPr wrap="square" lIns="91440" tIns="45720" rIns="91440" bIns="45720" rtlCol="0" anchor="t">
            <a:spAutoFit/>
          </a:bodyPr>
          <a:lstStyle/>
          <a:p>
            <a:r>
              <a:rPr lang="en-US" sz="3600" b="1" dirty="0">
                <a:solidFill>
                  <a:schemeClr val="accent3"/>
                </a:solidFill>
                <a:latin typeface="Garamond" panose="02020404030301010803" pitchFamily="18" charset="0"/>
              </a:rPr>
              <a:t>Introduction</a:t>
            </a:r>
          </a:p>
          <a:p>
            <a:endParaRPr lang="en-US" sz="1400" b="1" dirty="0">
              <a:solidFill>
                <a:schemeClr val="accent3"/>
              </a:solidFill>
              <a:latin typeface="Garamond" panose="02020404030301010803" pitchFamily="18" charset="0"/>
            </a:endParaRPr>
          </a:p>
          <a:p>
            <a:endParaRPr lang="en-US" sz="2000" dirty="0"/>
          </a:p>
          <a:p>
            <a:r>
              <a:rPr lang="en-US" sz="2000" dirty="0"/>
              <a:t>We are a committed team of four software development students from Bellevue University, brought together by our shared interest in improving our skillsets in not only database design, but software development as a whole. For our course case study, we’ve worked remotely from different regions of the country, combining our unique backgrounds and view points in order to come together as a team, and build off each others’ abilities. Our team includes Joel, Zac, Juan, and Kyle. We each add our own strengths and feedback to the milestones, which has allowed us to collectively design and create a fantastic solution to the updated database needs presented to us in the ”Bacchus Winery” case study that we are all proud of, and excited to present.</a:t>
            </a:r>
            <a:endParaRPr lang="en-US" sz="2000" dirty="0">
              <a:solidFill>
                <a:srgbClr val="000000"/>
              </a:solidFill>
            </a:endParaRPr>
          </a:p>
          <a:p>
            <a:endParaRPr lang="en-US" sz="2000" dirty="0">
              <a:solidFill>
                <a:srgbClr val="FFFFFF"/>
              </a:solidFill>
              <a:latin typeface="Century Gothic"/>
            </a:endParaRPr>
          </a:p>
        </p:txBody>
      </p:sp>
    </p:spTree>
    <p:extLst>
      <p:ext uri="{BB962C8B-B14F-4D97-AF65-F5344CB8AC3E}">
        <p14:creationId xmlns:p14="http://schemas.microsoft.com/office/powerpoint/2010/main" val="374294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Dompeyreton | Our Vineyard">
            <a:extLst>
              <a:ext uri="{FF2B5EF4-FFF2-40B4-BE49-F238E27FC236}">
                <a16:creationId xmlns:a16="http://schemas.microsoft.com/office/drawing/2014/main" id="{21F3BF19-A57E-7BAA-320C-71D79EA5C966}"/>
              </a:ext>
            </a:extLst>
          </p:cNvPr>
          <p:cNvPicPr>
            <a:picLocks noChangeAspect="1" noChangeArrowheads="1"/>
          </p:cNvPicPr>
          <p:nvPr/>
        </p:nvPicPr>
        <p:blipFill>
          <a:blip r:embed="rId4">
            <a:alphaModFix amt="35000"/>
            <a:grayscl/>
            <a:extLst>
              <a:ext uri="{28A0092B-C50C-407E-A947-70E740481C1C}">
                <a14:useLocalDpi xmlns:a14="http://schemas.microsoft.com/office/drawing/2010/main" val="0"/>
              </a:ext>
            </a:extLst>
          </a:blip>
          <a:srcRect/>
          <a:stretch>
            <a:fillRect/>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EE8CF4-6E56-E043-BBFC-006C0C9FB599}"/>
              </a:ext>
            </a:extLst>
          </p:cNvPr>
          <p:cNvSpPr txBox="1"/>
          <p:nvPr/>
        </p:nvSpPr>
        <p:spPr>
          <a:xfrm>
            <a:off x="378691" y="221673"/>
            <a:ext cx="11268364" cy="5816977"/>
          </a:xfrm>
          <a:prstGeom prst="rect">
            <a:avLst/>
          </a:prstGeom>
          <a:noFill/>
        </p:spPr>
        <p:txBody>
          <a:bodyPr wrap="square" lIns="91440" tIns="45720" rIns="91440" bIns="45720" rtlCol="0" anchor="t">
            <a:spAutoFit/>
          </a:bodyPr>
          <a:lstStyle/>
          <a:p>
            <a:r>
              <a:rPr lang="en-US" sz="4800" dirty="0">
                <a:solidFill>
                  <a:schemeClr val="accent3"/>
                </a:solidFill>
                <a:latin typeface="Garamond" panose="02020404030301010803" pitchFamily="18" charset="0"/>
              </a:rPr>
              <a:t>Case Study</a:t>
            </a:r>
          </a:p>
          <a:p>
            <a:endParaRPr lang="en-US" sz="1600" dirty="0"/>
          </a:p>
          <a:p>
            <a:endParaRPr lang="en-US" sz="1600" dirty="0"/>
          </a:p>
          <a:p>
            <a:endParaRPr lang="en-US" sz="1600" dirty="0"/>
          </a:p>
          <a:p>
            <a:r>
              <a:rPr lang="en-US" sz="1600" dirty="0"/>
              <a:t>Bacchus Winery, a family-owned business inherited by brothers Stan and Davis Bacchus three years ago from their father, George, is looking to modernize its operations. The winery, which produces Merlot, </a:t>
            </a:r>
            <a:r>
              <a:rPr lang="en-US" sz="1600" dirty="0" err="1"/>
              <a:t>Cabernet,Chablis</a:t>
            </a:r>
            <a:r>
              <a:rPr lang="en-US" sz="1600" dirty="0"/>
              <a:t>, and Chardonnay, currently relies on a team including Janet Collins (finances and payroll), Roz </a:t>
            </a:r>
            <a:r>
              <a:rPr lang="en-US" sz="1600" dirty="0" err="1"/>
              <a:t>Murphyand</a:t>
            </a:r>
            <a:r>
              <a:rPr lang="en-US" sz="1600" dirty="0"/>
              <a:t> her assistant Bob Ulrich (marketing), Henry Doyle (production with 20 employees), and Maria Costanza(distribution). They seek efficient methods to track and order supplies which include bottles and corks from one supplier, labels and boxes from another, and vats and tubing from a third. Maria also wants distributors to order online and track shipments. With the yearly business snapshot due soon, Stan and Davis need updated data to provide more accurate insights to a number of topics. Are suppliers delivering on time with any significant gaps between expected and actual delivery? How are wines selling, and which distributor carries which wine? (With emphasis on those wines not performing well). Additionally, they require data on employee hours worked over the last four quarters. For each of these topics, the goal is to output monthly reports in order to accurately update Stan and Davis with accurate data regarding their business's performance. To address these needs, our team has created a list of business rules and assumptions for the updated database, have created a detailed ERD that mapped out the database tables and required connections to display how the database will work together and pull the necessary data, coded the database tables into a new MySQL database and imported that database to a Python program that pulls and displays the data as well as the required monthly reports. </a:t>
            </a:r>
            <a:endParaRPr lang="en-US" dirty="0"/>
          </a:p>
          <a:p>
            <a:endParaRPr lang="en-US" sz="2000" dirty="0">
              <a:solidFill>
                <a:schemeClr val="accent3"/>
              </a:solidFill>
              <a:latin typeface="Garamond" panose="02020404030301010803" pitchFamily="18" charset="0"/>
            </a:endParaRPr>
          </a:p>
        </p:txBody>
      </p:sp>
    </p:spTree>
    <p:extLst>
      <p:ext uri="{BB962C8B-B14F-4D97-AF65-F5344CB8AC3E}">
        <p14:creationId xmlns:p14="http://schemas.microsoft.com/office/powerpoint/2010/main" val="14979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TextBox 3">
            <a:extLst>
              <a:ext uri="{FF2B5EF4-FFF2-40B4-BE49-F238E27FC236}">
                <a16:creationId xmlns:a16="http://schemas.microsoft.com/office/drawing/2014/main" id="{9827C65E-17D6-0BBE-FD4D-84678699FD98}"/>
              </a:ext>
            </a:extLst>
          </p:cNvPr>
          <p:cNvSpPr txBox="1"/>
          <p:nvPr/>
        </p:nvSpPr>
        <p:spPr>
          <a:xfrm>
            <a:off x="254765" y="153099"/>
            <a:ext cx="4026715" cy="6401753"/>
          </a:xfrm>
          <a:prstGeom prst="rect">
            <a:avLst/>
          </a:prstGeom>
          <a:noFill/>
        </p:spPr>
        <p:txBody>
          <a:bodyPr wrap="square" lIns="91440" tIns="45720" rIns="91440" bIns="45720" rtlCol="0" anchor="t">
            <a:spAutoFit/>
          </a:bodyPr>
          <a:lstStyle/>
          <a:p>
            <a:r>
              <a:rPr lang="en-US" sz="4000" dirty="0">
                <a:solidFill>
                  <a:schemeClr val="accent3"/>
                </a:solidFill>
                <a:latin typeface="Garamond"/>
              </a:rPr>
              <a:t>Our ERD</a:t>
            </a:r>
          </a:p>
          <a:p>
            <a:r>
              <a:rPr lang="en-US" sz="1600" dirty="0">
                <a:latin typeface="Garamond"/>
              </a:rPr>
              <a:t>Our</a:t>
            </a:r>
            <a:r>
              <a:rPr lang="en-US" sz="1600" dirty="0"/>
              <a:t> ERD provided is a visual representation of the database design for Bacchus Winery, outlining the relationships between key entities involved in the winery's operations. It maps out tables such as supplier, </a:t>
            </a:r>
            <a:r>
              <a:rPr lang="en-US" sz="1600" dirty="0" err="1"/>
              <a:t>supply_item</a:t>
            </a:r>
            <a:r>
              <a:rPr lang="en-US" sz="1600" dirty="0"/>
              <a:t>, </a:t>
            </a:r>
            <a:r>
              <a:rPr lang="en-US" sz="1600" dirty="0" err="1"/>
              <a:t>supply_inventory,supply_order</a:t>
            </a:r>
            <a:r>
              <a:rPr lang="en-US" sz="1600" dirty="0"/>
              <a:t>, wine, </a:t>
            </a:r>
            <a:r>
              <a:rPr lang="en-US" sz="1600" dirty="0" err="1"/>
              <a:t>forecasted_sales,distributor</a:t>
            </a:r>
            <a:r>
              <a:rPr lang="en-US" sz="1600" dirty="0"/>
              <a:t>, </a:t>
            </a:r>
            <a:r>
              <a:rPr lang="en-US" sz="1600" dirty="0" err="1"/>
              <a:t>wine_order</a:t>
            </a:r>
            <a:r>
              <a:rPr lang="en-US" sz="1600" dirty="0"/>
              <a:t>, </a:t>
            </a:r>
            <a:r>
              <a:rPr lang="en-US" sz="1600" dirty="0" err="1"/>
              <a:t>wineOrder_details</a:t>
            </a:r>
            <a:r>
              <a:rPr lang="en-US" sz="1600" dirty="0"/>
              <a:t>, </a:t>
            </a:r>
            <a:r>
              <a:rPr lang="en-US" sz="1600" dirty="0" err="1"/>
              <a:t>wine_shipment</a:t>
            </a:r>
            <a:r>
              <a:rPr lang="en-US" sz="1600" dirty="0"/>
              <a:t>, employees, and </a:t>
            </a:r>
            <a:r>
              <a:rPr lang="en-US" sz="1600" dirty="0" err="1"/>
              <a:t>employee_hours,each</a:t>
            </a:r>
            <a:r>
              <a:rPr lang="en-US" sz="1600" dirty="0"/>
              <a:t> with clearly defined primary keys (in bold) and foreign keys (in italics or bold italics for primary/foreign keys). This structure connects suppliers to inventory and orders, links wines to distributors and sales forecasts, and tracks employee hours, effectively addressing the case study’s needs for monitoring supplier deliveries, wine distribution, and employee time across the last four quarters.</a:t>
            </a:r>
            <a:endParaRPr lang="en-US"/>
          </a:p>
          <a:p>
            <a:endParaRPr lang="en-US" dirty="0">
              <a:latin typeface="Garamond" panose="02020404030301010803" pitchFamily="18" charset="0"/>
            </a:endParaRPr>
          </a:p>
        </p:txBody>
      </p:sp>
      <p:pic>
        <p:nvPicPr>
          <p:cNvPr id="6" name="Picture 5" descr="A diagram of a company's company&#10;&#10;AI-generated content may be incorrect.">
            <a:extLst>
              <a:ext uri="{FF2B5EF4-FFF2-40B4-BE49-F238E27FC236}">
                <a16:creationId xmlns:a16="http://schemas.microsoft.com/office/drawing/2014/main" id="{DCB9BB57-A666-4756-B493-655C3A85F512}"/>
              </a:ext>
            </a:extLst>
          </p:cNvPr>
          <p:cNvPicPr>
            <a:picLocks noChangeAspect="1"/>
          </p:cNvPicPr>
          <p:nvPr/>
        </p:nvPicPr>
        <p:blipFill>
          <a:blip r:embed="rId3"/>
          <a:stretch>
            <a:fillRect/>
          </a:stretch>
        </p:blipFill>
        <p:spPr>
          <a:xfrm>
            <a:off x="5523345" y="153099"/>
            <a:ext cx="6178799" cy="6487846"/>
          </a:xfrm>
          <a:prstGeom prst="rect">
            <a:avLst/>
          </a:prstGeom>
        </p:spPr>
      </p:pic>
    </p:spTree>
    <p:extLst>
      <p:ext uri="{BB962C8B-B14F-4D97-AF65-F5344CB8AC3E}">
        <p14:creationId xmlns:p14="http://schemas.microsoft.com/office/powerpoint/2010/main" val="271865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8519-3DAF-D711-B3AD-4D8DF9A4D7EF}"/>
              </a:ext>
            </a:extLst>
          </p:cNvPr>
          <p:cNvSpPr>
            <a:spLocks noGrp="1"/>
          </p:cNvSpPr>
          <p:nvPr>
            <p:ph type="title"/>
          </p:nvPr>
        </p:nvSpPr>
        <p:spPr>
          <a:xfrm>
            <a:off x="5522109" y="773860"/>
            <a:ext cx="5707335" cy="1553414"/>
          </a:xfrm>
        </p:spPr>
        <p:txBody>
          <a:bodyPr vert="horz" lIns="91440" tIns="45720" rIns="91440" bIns="45720" rtlCol="0" anchor="ctr">
            <a:normAutofit/>
          </a:bodyPr>
          <a:lstStyle/>
          <a:p>
            <a:r>
              <a:rPr lang="en-US" sz="2800"/>
              <a:t>Supplier delivery reports</a:t>
            </a:r>
          </a:p>
        </p:txBody>
      </p:sp>
      <p:sp>
        <p:nvSpPr>
          <p:cNvPr id="4" name="Text Placeholder 3">
            <a:extLst>
              <a:ext uri="{FF2B5EF4-FFF2-40B4-BE49-F238E27FC236}">
                <a16:creationId xmlns:a16="http://schemas.microsoft.com/office/drawing/2014/main" id="{57F96BBB-6160-24C8-4D3B-1F76C507D38B}"/>
              </a:ext>
            </a:extLst>
          </p:cNvPr>
          <p:cNvSpPr>
            <a:spLocks noGrp="1"/>
          </p:cNvSpPr>
          <p:nvPr>
            <p:ph type="body" sz="half" idx="2"/>
          </p:nvPr>
        </p:nvSpPr>
        <p:spPr>
          <a:xfrm>
            <a:off x="4962902" y="2329612"/>
            <a:ext cx="6828142" cy="3353365"/>
          </a:xfrm>
        </p:spPr>
        <p:txBody>
          <a:bodyPr vert="horz" lIns="91440" tIns="45720" rIns="91440" bIns="45720" rtlCol="0" anchor="ctr">
            <a:normAutofit/>
          </a:bodyPr>
          <a:lstStyle/>
          <a:p>
            <a:pPr>
              <a:buFont typeface="Arial"/>
              <a:buChar char="•"/>
            </a:pPr>
            <a:r>
              <a:rPr lang="en-US" sz="1800" dirty="0">
                <a:solidFill>
                  <a:schemeClr val="tx1"/>
                </a:solidFill>
              </a:rPr>
              <a:t>This report tracks how often suppliers deliver on time and calculates the average delay in days when they’re late. We used the expected and actual delivery dates from each supply order to figure out how reliable each supplier is. The data is broken down by month and by supplier, so it’s easier to spot patterns—like whether certain suppliers tend to be late or if delays happen more often in specific months. This kind of report helps flag problem areas early so they can be addressed before they become bigger issues.</a:t>
            </a:r>
            <a:endParaRPr lang="en-US" sz="18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p:txBody>
      </p:sp>
      <p:pic>
        <p:nvPicPr>
          <p:cNvPr id="5" name="Content Placeholder 4" descr="A screen shot of a computer&#10;&#10;AI-generated content may be incorrect.">
            <a:extLst>
              <a:ext uri="{FF2B5EF4-FFF2-40B4-BE49-F238E27FC236}">
                <a16:creationId xmlns:a16="http://schemas.microsoft.com/office/drawing/2014/main" id="{3D4327FF-F23F-F076-1472-BC3B0E0AA6FB}"/>
              </a:ext>
            </a:extLst>
          </p:cNvPr>
          <p:cNvPicPr>
            <a:picLocks noGrp="1" noChangeAspect="1"/>
          </p:cNvPicPr>
          <p:nvPr>
            <p:ph idx="1"/>
          </p:nvPr>
        </p:nvPicPr>
        <p:blipFill>
          <a:blip r:embed="rId3"/>
          <a:stretch>
            <a:fillRect/>
          </a:stretch>
        </p:blipFill>
        <p:spPr>
          <a:xfrm>
            <a:off x="407842" y="2466980"/>
            <a:ext cx="4308883" cy="164787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923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E691-91ED-028A-BCD6-C41B600D929A}"/>
              </a:ext>
            </a:extLst>
          </p:cNvPr>
          <p:cNvSpPr>
            <a:spLocks noGrp="1"/>
          </p:cNvSpPr>
          <p:nvPr>
            <p:ph type="title"/>
          </p:nvPr>
        </p:nvSpPr>
        <p:spPr>
          <a:xfrm>
            <a:off x="6210026" y="-961805"/>
            <a:ext cx="3431919" cy="5215247"/>
          </a:xfrm>
        </p:spPr>
        <p:txBody>
          <a:bodyPr vert="horz" lIns="91440" tIns="45720" rIns="91440" bIns="45720" rtlCol="0" anchor="ctr">
            <a:normAutofit/>
          </a:bodyPr>
          <a:lstStyle/>
          <a:p>
            <a:r>
              <a:rPr lang="en-US"/>
              <a:t>Wine distribution</a:t>
            </a:r>
          </a:p>
        </p:txBody>
      </p:sp>
      <p:sp>
        <p:nvSpPr>
          <p:cNvPr id="4" name="Text Placeholder 3">
            <a:extLst>
              <a:ext uri="{FF2B5EF4-FFF2-40B4-BE49-F238E27FC236}">
                <a16:creationId xmlns:a16="http://schemas.microsoft.com/office/drawing/2014/main" id="{5C28F513-0945-6C6D-59D0-58A570CEA473}"/>
              </a:ext>
            </a:extLst>
          </p:cNvPr>
          <p:cNvSpPr>
            <a:spLocks noGrp="1"/>
          </p:cNvSpPr>
          <p:nvPr>
            <p:ph type="body" sz="half" idx="2"/>
          </p:nvPr>
        </p:nvSpPr>
        <p:spPr>
          <a:xfrm>
            <a:off x="4814735" y="2223780"/>
            <a:ext cx="6828142" cy="3353365"/>
          </a:xfrm>
        </p:spPr>
        <p:txBody>
          <a:bodyPr vert="horz" lIns="91440" tIns="45720" rIns="91440" bIns="45720" rtlCol="0" anchor="ctr">
            <a:normAutofit/>
          </a:bodyPr>
          <a:lstStyle/>
          <a:p>
            <a:pPr>
              <a:buFont typeface="Arial"/>
              <a:buChar char="•"/>
            </a:pPr>
            <a:r>
              <a:rPr lang="en-US" dirty="0">
                <a:solidFill>
                  <a:schemeClr val="tx1"/>
                </a:solidFill>
              </a:rPr>
              <a:t>This report shows which distributor is handling which wines. It helps organize and visualize distribution channels, showing whether a wine is being distributed by one company or multiple. In this case, </a:t>
            </a:r>
            <a:r>
              <a:rPr lang="en-US" err="1">
                <a:solidFill>
                  <a:schemeClr val="tx1"/>
                </a:solidFill>
              </a:rPr>
              <a:t>GoldenDistribution</a:t>
            </a:r>
            <a:r>
              <a:rPr lang="en-US" dirty="0">
                <a:solidFill>
                  <a:schemeClr val="tx1"/>
                </a:solidFill>
              </a:rPr>
              <a:t> handles all Cabernet, </a:t>
            </a:r>
            <a:r>
              <a:rPr lang="en-US" err="1">
                <a:solidFill>
                  <a:schemeClr val="tx1"/>
                </a:solidFill>
              </a:rPr>
              <a:t>QualityWine</a:t>
            </a:r>
            <a:r>
              <a:rPr lang="en-US" dirty="0">
                <a:solidFill>
                  <a:schemeClr val="tx1"/>
                </a:solidFill>
              </a:rPr>
              <a:t> handles all Chardonnay, and </a:t>
            </a:r>
            <a:r>
              <a:rPr lang="en-US" err="1">
                <a:solidFill>
                  <a:schemeClr val="tx1"/>
                </a:solidFill>
              </a:rPr>
              <a:t>WineBrothers</a:t>
            </a:r>
            <a:r>
              <a:rPr lang="en-US" dirty="0">
                <a:solidFill>
                  <a:schemeClr val="tx1"/>
                </a:solidFill>
              </a:rPr>
              <a:t> is responsible for Merlot. This setup gives a clearer picture of distributor responsibility.</a:t>
            </a:r>
            <a:endParaRPr lang="en-US"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p:txBody>
      </p:sp>
      <p:pic>
        <p:nvPicPr>
          <p:cNvPr id="5" name="Picture 4" descr="A screenshot of a computer program&#10;&#10;AI-generated content may be incorrect.">
            <a:extLst>
              <a:ext uri="{FF2B5EF4-FFF2-40B4-BE49-F238E27FC236}">
                <a16:creationId xmlns:a16="http://schemas.microsoft.com/office/drawing/2014/main" id="{0EF5674C-DDA2-6EFA-E657-3B5586AB52F9}"/>
              </a:ext>
            </a:extLst>
          </p:cNvPr>
          <p:cNvPicPr>
            <a:picLocks noChangeAspect="1"/>
          </p:cNvPicPr>
          <p:nvPr/>
        </p:nvPicPr>
        <p:blipFill>
          <a:blip r:embed="rId3"/>
          <a:stretch>
            <a:fillRect/>
          </a:stretch>
        </p:blipFill>
        <p:spPr>
          <a:xfrm>
            <a:off x="781052" y="2604563"/>
            <a:ext cx="3647129" cy="164787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9730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F6069A2E-3CFB-6B2C-249B-C18FB5DFB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1F441-7B80-2FE4-2948-2AA4006DF868}"/>
              </a:ext>
            </a:extLst>
          </p:cNvPr>
          <p:cNvSpPr>
            <a:spLocks noGrp="1"/>
          </p:cNvSpPr>
          <p:nvPr>
            <p:ph type="title"/>
          </p:nvPr>
        </p:nvSpPr>
        <p:spPr>
          <a:xfrm>
            <a:off x="6928465" y="757767"/>
            <a:ext cx="5122606" cy="1905000"/>
          </a:xfrm>
        </p:spPr>
        <p:txBody>
          <a:bodyPr vert="horz" lIns="91440" tIns="45720" rIns="91440" bIns="45720" rtlCol="0" anchor="ctr">
            <a:normAutofit/>
          </a:bodyPr>
          <a:lstStyle/>
          <a:p>
            <a:r>
              <a:rPr lang="en-US" sz="3200"/>
              <a:t>Wine sales</a:t>
            </a:r>
          </a:p>
        </p:txBody>
      </p:sp>
      <p:sp>
        <p:nvSpPr>
          <p:cNvPr id="4" name="Text Placeholder 3">
            <a:extLst>
              <a:ext uri="{FF2B5EF4-FFF2-40B4-BE49-F238E27FC236}">
                <a16:creationId xmlns:a16="http://schemas.microsoft.com/office/drawing/2014/main" id="{0D555A7F-9375-B9CE-8A6A-9A8680ECA01E}"/>
              </a:ext>
            </a:extLst>
          </p:cNvPr>
          <p:cNvSpPr>
            <a:spLocks noGrp="1"/>
          </p:cNvSpPr>
          <p:nvPr>
            <p:ph type="body" sz="half" idx="2"/>
          </p:nvPr>
        </p:nvSpPr>
        <p:spPr>
          <a:xfrm>
            <a:off x="6007715" y="2730499"/>
            <a:ext cx="5122606" cy="3216276"/>
          </a:xfrm>
        </p:spPr>
        <p:txBody>
          <a:bodyPr vert="horz" lIns="91440" tIns="45720" rIns="91440" bIns="45720" rtlCol="0" anchor="t">
            <a:normAutofit/>
          </a:bodyPr>
          <a:lstStyle/>
          <a:p>
            <a:pPr>
              <a:buFont typeface="Arial"/>
              <a:buChar char="•"/>
            </a:pPr>
            <a:r>
              <a:rPr lang="en-US" dirty="0">
                <a:solidFill>
                  <a:schemeClr val="tx1"/>
                </a:solidFill>
              </a:rPr>
              <a:t>Shows how many individual orders have included each type of wine. Rather than focusing on quantity sold, this report counts how many times each wine appeared in orders. It’s a quick way to gauge popularity across recent sales. Chablis, for example, has no recent orders, while the other three wines have each been ordered twice.</a:t>
            </a:r>
            <a:endParaRPr lang="en-US"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p:txBody>
      </p:sp>
      <p:pic>
        <p:nvPicPr>
          <p:cNvPr id="6" name="Picture 5" descr="A black screen with white text&#10;&#10;AI-generated content may be incorrect.">
            <a:extLst>
              <a:ext uri="{FF2B5EF4-FFF2-40B4-BE49-F238E27FC236}">
                <a16:creationId xmlns:a16="http://schemas.microsoft.com/office/drawing/2014/main" id="{12F2582A-680B-3CBC-3B99-FE2C11B52164}"/>
              </a:ext>
            </a:extLst>
          </p:cNvPr>
          <p:cNvPicPr>
            <a:picLocks noChangeAspect="1"/>
          </p:cNvPicPr>
          <p:nvPr/>
        </p:nvPicPr>
        <p:blipFill>
          <a:blip r:embed="rId3"/>
          <a:stretch>
            <a:fillRect/>
          </a:stretch>
        </p:blipFill>
        <p:spPr>
          <a:xfrm>
            <a:off x="780775" y="1563003"/>
            <a:ext cx="3969961" cy="322145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208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1CDDD05C-FF59-030D-B6B8-47C8958E5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9AA29-511A-114C-61FB-4AE2E8B6AE37}"/>
              </a:ext>
            </a:extLst>
          </p:cNvPr>
          <p:cNvSpPr>
            <a:spLocks noGrp="1"/>
          </p:cNvSpPr>
          <p:nvPr>
            <p:ph type="title"/>
          </p:nvPr>
        </p:nvSpPr>
        <p:spPr>
          <a:xfrm>
            <a:off x="4654295" y="224947"/>
            <a:ext cx="6393115" cy="1828800"/>
          </a:xfrm>
        </p:spPr>
        <p:txBody>
          <a:bodyPr vert="horz" lIns="91440" tIns="45720" rIns="91440" bIns="45720" rtlCol="0" anchor="ctr">
            <a:normAutofit/>
          </a:bodyPr>
          <a:lstStyle/>
          <a:p>
            <a:r>
              <a:rPr lang="en-US" sz="3200"/>
              <a:t>Employee hours by quarter &amp; Employee hours total</a:t>
            </a:r>
            <a:endParaRPr lang="en-US" sz="3200" dirty="0"/>
          </a:p>
        </p:txBody>
      </p:sp>
      <p:pic>
        <p:nvPicPr>
          <p:cNvPr id="5" name="Picture 4" descr="A screenshot of a computer&#10;&#10;AI-generated content may be incorrect.">
            <a:extLst>
              <a:ext uri="{FF2B5EF4-FFF2-40B4-BE49-F238E27FC236}">
                <a16:creationId xmlns:a16="http://schemas.microsoft.com/office/drawing/2014/main" id="{D003388A-E241-1E06-B466-BC140E3367E4}"/>
              </a:ext>
            </a:extLst>
          </p:cNvPr>
          <p:cNvPicPr>
            <a:picLocks noChangeAspect="1"/>
          </p:cNvPicPr>
          <p:nvPr/>
        </p:nvPicPr>
        <p:blipFill>
          <a:blip r:embed="rId3"/>
          <a:stretch>
            <a:fillRect/>
          </a:stretch>
        </p:blipFill>
        <p:spPr>
          <a:xfrm>
            <a:off x="1290936" y="578732"/>
            <a:ext cx="2506957" cy="2677887"/>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3" name="Picture 2" descr="A screen shot of a black screen&#10;&#10;AI-generated content may be incorrect.">
            <a:extLst>
              <a:ext uri="{FF2B5EF4-FFF2-40B4-BE49-F238E27FC236}">
                <a16:creationId xmlns:a16="http://schemas.microsoft.com/office/drawing/2014/main" id="{D8A2EBD1-1BE4-C55A-CC95-AAD0E5F50E71}"/>
              </a:ext>
            </a:extLst>
          </p:cNvPr>
          <p:cNvPicPr>
            <a:picLocks noChangeAspect="1"/>
          </p:cNvPicPr>
          <p:nvPr/>
        </p:nvPicPr>
        <p:blipFill>
          <a:blip r:embed="rId4"/>
          <a:stretch>
            <a:fillRect/>
          </a:stretch>
        </p:blipFill>
        <p:spPr>
          <a:xfrm>
            <a:off x="1045508" y="3870154"/>
            <a:ext cx="2991801" cy="1810039"/>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F7DF0C81-2C03-8575-D4F5-2FDD2F29EAD2}"/>
              </a:ext>
            </a:extLst>
          </p:cNvPr>
          <p:cNvSpPr>
            <a:spLocks noGrp="1"/>
          </p:cNvSpPr>
          <p:nvPr>
            <p:ph type="body" sz="half" idx="2"/>
          </p:nvPr>
        </p:nvSpPr>
        <p:spPr>
          <a:xfrm>
            <a:off x="4654295" y="1884413"/>
            <a:ext cx="6393116" cy="3978727"/>
          </a:xfrm>
        </p:spPr>
        <p:txBody>
          <a:bodyPr vert="horz" lIns="91440" tIns="45720" rIns="91440" bIns="45720" rtlCol="0" anchor="ctr">
            <a:normAutofit fontScale="92500" lnSpcReduction="10000"/>
          </a:bodyPr>
          <a:lstStyle/>
          <a:p>
            <a:pPr>
              <a:buFont typeface="Arial"/>
              <a:buChar char="•"/>
            </a:pPr>
            <a:r>
              <a:rPr lang="en-US" dirty="0">
                <a:solidFill>
                  <a:schemeClr val="tx1"/>
                </a:solidFill>
              </a:rPr>
              <a:t>Quarter Report - This report shows how many hours each employee worked in each quarter, going back four quarters. It provides a full breakdown per employee, grouped by quarter, which is especially useful for tracking labor effort over time. For example, Maria Costanza consistently worked over 860 hours per quarter, while other employees had more variation. This satisfies the requirement to show quarterly labor performance and supports payroll and staffing analysis.</a:t>
            </a:r>
            <a:endParaRPr lang="en-US"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buFont typeface="Arial"/>
              <a:buChar char="•"/>
            </a:pPr>
            <a:r>
              <a:rPr lang="en-US"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rPr>
              <a:t>Total report - </a:t>
            </a:r>
            <a:r>
              <a:rPr lang="en-US"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a typeface="+mn-lt"/>
                <a:cs typeface="+mn-lt"/>
              </a:rPr>
              <a:t>This report adds up how many hours each employee worked across all four quarters. It’s helpful for getting a quick summary of the overall workload per person. While the quarterly report gives a breakdown over time, this one shows who’s been putting in the most time overall. It’s a good way to identify top contributors or spot imbalances in workload. For instance, our employee, Maria Costanza, clearly logs a lot of hours compared to others.</a:t>
            </a:r>
          </a:p>
        </p:txBody>
      </p:sp>
    </p:spTree>
    <p:extLst>
      <p:ext uri="{BB962C8B-B14F-4D97-AF65-F5344CB8AC3E}">
        <p14:creationId xmlns:p14="http://schemas.microsoft.com/office/powerpoint/2010/main" val="170307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3" name="Picture 12" descr="A landscape photo of a vineyard">
            <a:extLst>
              <a:ext uri="{FF2B5EF4-FFF2-40B4-BE49-F238E27FC236}">
                <a16:creationId xmlns:a16="http://schemas.microsoft.com/office/drawing/2014/main" id="{0E576A8D-803E-162E-8B7C-F83E82FDAF29}"/>
              </a:ext>
            </a:extLst>
          </p:cNvPr>
          <p:cNvPicPr>
            <a:picLocks noChangeAspect="1"/>
          </p:cNvPicPr>
          <p:nvPr/>
        </p:nvPicPr>
        <p:blipFill>
          <a:blip r:embed="rId3">
            <a:alphaModFix amt="15000"/>
          </a:blip>
          <a:srcRect t="15605" r="-2" b="-2"/>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B931EE-A596-D451-8EC7-76FBC565E05E}"/>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sz="3200"/>
              <a:t>Assumptions</a:t>
            </a:r>
          </a:p>
        </p:txBody>
      </p:sp>
      <p:sp>
        <p:nvSpPr>
          <p:cNvPr id="4" name="Text Placeholder 3">
            <a:extLst>
              <a:ext uri="{FF2B5EF4-FFF2-40B4-BE49-F238E27FC236}">
                <a16:creationId xmlns:a16="http://schemas.microsoft.com/office/drawing/2014/main" id="{2E71ED9F-78CC-C5BE-5AA1-3A2098F56AD7}"/>
              </a:ext>
            </a:extLst>
          </p:cNvPr>
          <p:cNvSpPr>
            <a:spLocks noGrp="1"/>
          </p:cNvSpPr>
          <p:nvPr>
            <p:ph type="body" sz="half" idx="2"/>
          </p:nvPr>
        </p:nvSpPr>
        <p:spPr>
          <a:xfrm>
            <a:off x="1141413" y="2518833"/>
            <a:ext cx="9905998" cy="3547534"/>
          </a:xfrm>
        </p:spPr>
        <p:txBody>
          <a:bodyPr vert="horz" lIns="91440" tIns="45720" rIns="91440" bIns="45720" rtlCol="0" anchor="ctr">
            <a:noAutofit/>
          </a:bodyPr>
          <a:lstStyle/>
          <a:p>
            <a:pPr>
              <a:lnSpc>
                <a:spcPct val="90000"/>
              </a:lnSpc>
            </a:pPr>
            <a:r>
              <a:rPr lang="en-US" sz="1200" dirty="0">
                <a:solidFill>
                  <a:schemeClr val="tx1"/>
                </a:solidFill>
              </a:rPr>
              <a:t>We made a few assumptions while working on this assignment to help guide our decisions. Since not all the details were provided in the case study, we had to fill in some of the gaps with what we believed made the most sense.</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lnSpc>
                <a:spcPct val="90000"/>
              </a:lnSpc>
            </a:pPr>
            <a:r>
              <a:rPr lang="en-US" sz="1200" dirty="0">
                <a:solidFill>
                  <a:schemeClr val="tx1"/>
                </a:solidFill>
              </a:rPr>
              <a:t>We assumed that the winery already has some basic systems in place for things like tracking inventory, employees, and orders. The database we created wasn’t meant to replace everything they use—it was more about improving the process and helping organize things like deliveries, sales, and hours worked.</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lnSpc>
                <a:spcPct val="90000"/>
              </a:lnSpc>
            </a:pPr>
            <a:r>
              <a:rPr lang="en-US" sz="1200" dirty="0">
                <a:solidFill>
                  <a:schemeClr val="tx1"/>
                </a:solidFill>
              </a:rPr>
              <a:t>We also tried to imagine how the winery might actually operate day to day—from getting supplies in, managing wine production, and sending out products through different distributors. Some of that wasn’t explained directly, so we had to use our best judgment based on what made sense for a business like this.</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lnSpc>
                <a:spcPct val="90000"/>
              </a:lnSpc>
            </a:pPr>
            <a:r>
              <a:rPr lang="en-US" sz="1200" dirty="0">
                <a:solidFill>
                  <a:schemeClr val="tx1"/>
                </a:solidFill>
              </a:rPr>
              <a:t>One example is employee tracking. As Juan mentioned, we just used regular hours worked instead of getting into shift details or advanced scheduling. There wasn’t enough info to go deeper, and we didn’t want to assume too much.</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lnSpc>
                <a:spcPct val="90000"/>
              </a:lnSpc>
            </a:pPr>
            <a:r>
              <a:rPr lang="en-US" sz="1200" dirty="0">
                <a:solidFill>
                  <a:schemeClr val="tx1"/>
                </a:solidFill>
              </a:rPr>
              <a:t>Other specific assumptions we made:</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marL="285750" indent="-285750">
              <a:lnSpc>
                <a:spcPct val="90000"/>
              </a:lnSpc>
              <a:buFont typeface="Arial"/>
              <a:buChar char="•"/>
            </a:pPr>
            <a:r>
              <a:rPr lang="en-US" sz="1200" dirty="0">
                <a:solidFill>
                  <a:schemeClr val="tx1"/>
                </a:solidFill>
              </a:rPr>
              <a:t>There’s already a basic database or system handling some of the core operations—we’re just building on top of that.</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marL="285750" indent="-285750">
              <a:lnSpc>
                <a:spcPct val="90000"/>
              </a:lnSpc>
              <a:buFont typeface="Arial"/>
              <a:buChar char="•"/>
            </a:pPr>
            <a:r>
              <a:rPr lang="en-US" sz="1200" dirty="0">
                <a:solidFill>
                  <a:schemeClr val="tx1"/>
                </a:solidFill>
              </a:rPr>
              <a:t>The main areas that need improvement are delivery tracking, sales reporting, and employee hour tracking.</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marL="285750" indent="-285750">
              <a:lnSpc>
                <a:spcPct val="90000"/>
              </a:lnSpc>
              <a:buFont typeface="Arial"/>
              <a:buChar char="•"/>
            </a:pPr>
            <a:r>
              <a:rPr lang="en-US" sz="1200" dirty="0">
                <a:solidFill>
                  <a:schemeClr val="tx1"/>
                </a:solidFill>
              </a:rPr>
              <a:t>We focused on comparing expected vs. actual results (like deliveries and hours) because that seemed to be the priority.</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marL="285750" indent="-285750">
              <a:lnSpc>
                <a:spcPct val="90000"/>
              </a:lnSpc>
              <a:buFont typeface="Arial"/>
              <a:buChar char="•"/>
            </a:pPr>
            <a:r>
              <a:rPr lang="en-US" sz="1200" dirty="0">
                <a:solidFill>
                  <a:schemeClr val="tx1"/>
                </a:solidFill>
              </a:rPr>
              <a:t>Wine distribution is organized so that each distributor handles certain wines—this helps simplify reporting and planning.</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marL="285750" indent="-285750">
              <a:lnSpc>
                <a:spcPct val="90000"/>
              </a:lnSpc>
              <a:buFont typeface="Arial"/>
              <a:buChar char="•"/>
            </a:pPr>
            <a:r>
              <a:rPr lang="en-US" sz="1200" dirty="0">
                <a:solidFill>
                  <a:schemeClr val="tx1"/>
                </a:solidFill>
              </a:rPr>
              <a:t>Since full data wasn’t given, we created example records to show how the system could work in a real situation.</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lnSpc>
                <a:spcPct val="90000"/>
              </a:lnSpc>
            </a:pPr>
            <a:r>
              <a:rPr lang="en-US" sz="1200" dirty="0">
                <a:solidFill>
                  <a:schemeClr val="tx1"/>
                </a:solidFill>
              </a:rPr>
              <a:t>These assumptions helped us stay focused on what mattered most and build a system that works—even if some of the pieces had to be imagined based on experience and common sense.</a:t>
            </a:r>
            <a:endParaRPr lang="en-US" sz="1200" dirty="0">
              <a:solidFill>
                <a:schemeClr val="tx1"/>
              </a:solidFill>
              <a:effectLst>
                <a:glow rad="38100">
                  <a:srgbClr val="000000">
                    <a:lumMod val="50000"/>
                    <a:lumOff val="50000"/>
                    <a:alpha val="20000"/>
                  </a:srgbClr>
                </a:glow>
                <a:outerShdw blurRad="44450" dist="12700" dir="13860000" algn="tl" rotWithShape="0">
                  <a:srgbClr val="000000">
                    <a:alpha val="20000"/>
                  </a:srgbClr>
                </a:outerShdw>
              </a:effectLst>
            </a:endParaRPr>
          </a:p>
          <a:p>
            <a:pPr>
              <a:lnSpc>
                <a:spcPct val="90000"/>
              </a:lnSpc>
              <a:buFont typeface="Arial"/>
              <a:buChar char="•"/>
            </a:pPr>
            <a:endParaRPr lang="en-US" sz="900"/>
          </a:p>
        </p:txBody>
      </p:sp>
    </p:spTree>
    <p:extLst>
      <p:ext uri="{BB962C8B-B14F-4D97-AF65-F5344CB8AC3E}">
        <p14:creationId xmlns:p14="http://schemas.microsoft.com/office/powerpoint/2010/main" val="3449905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Custom 1">
      <a:dk1>
        <a:srgbClr val="000000"/>
      </a:dk1>
      <a:lt1>
        <a:srgbClr val="FFFFFF"/>
      </a:lt1>
      <a:dk2>
        <a:srgbClr val="521B92"/>
      </a:dk2>
      <a:lt2>
        <a:srgbClr val="EBEBEB"/>
      </a:lt2>
      <a:accent1>
        <a:srgbClr val="FFD478"/>
      </a:accent1>
      <a:accent2>
        <a:srgbClr val="FFD478"/>
      </a:accent2>
      <a:accent3>
        <a:srgbClr val="E6B729"/>
      </a:accent3>
      <a:accent4>
        <a:srgbClr val="FFD478"/>
      </a:accent4>
      <a:accent5>
        <a:srgbClr val="FFD478"/>
      </a:accent5>
      <a:accent6>
        <a:srgbClr val="FFD478"/>
      </a:accent6>
      <a:hlink>
        <a:srgbClr val="FFD478"/>
      </a:hlink>
      <a:folHlink>
        <a:srgbClr val="FFD478"/>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118</TotalTime>
  <Words>636</Words>
  <Application>Microsoft Office PowerPoint</Application>
  <PresentationFormat>Widescreen</PresentationFormat>
  <Paragraphs>19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Mesh</vt:lpstr>
      <vt:lpstr>Bacchus wine case study </vt:lpstr>
      <vt:lpstr>PowerPoint Presentation</vt:lpstr>
      <vt:lpstr>PowerPoint Presentation</vt:lpstr>
      <vt:lpstr>PowerPoint Presentation</vt:lpstr>
      <vt:lpstr>Supplier delivery reports</vt:lpstr>
      <vt:lpstr>Wine distribution</vt:lpstr>
      <vt:lpstr>Wine sales</vt:lpstr>
      <vt:lpstr>Employee hours by quarter &amp; Employee hours total</vt:lpstr>
      <vt:lpstr>Assumptions</vt:lpstr>
      <vt:lpstr>Final Thoughts &amp;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Atkinson</dc:creator>
  <cp:lastModifiedBy>Joel Atkinson</cp:lastModifiedBy>
  <cp:revision>185</cp:revision>
  <dcterms:created xsi:type="dcterms:W3CDTF">2025-07-17T02:56:41Z</dcterms:created>
  <dcterms:modified xsi:type="dcterms:W3CDTF">2025-07-20T23:29:16Z</dcterms:modified>
</cp:coreProperties>
</file>