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1"/>
  </p:notesMasterIdLst>
  <p:sldIdLst>
    <p:sldId id="256" r:id="rId5"/>
    <p:sldId id="257" r:id="rId6"/>
    <p:sldId id="260" r:id="rId7"/>
    <p:sldId id="261" r:id="rId8"/>
    <p:sldId id="262" r:id="rId9"/>
    <p:sldId id="258" r:id="rId10"/>
    <p:sldId id="264" r:id="rId11"/>
    <p:sldId id="278" r:id="rId12"/>
    <p:sldId id="279" r:id="rId13"/>
    <p:sldId id="267" r:id="rId14"/>
    <p:sldId id="268" r:id="rId15"/>
    <p:sldId id="269" r:id="rId16"/>
    <p:sldId id="272" r:id="rId17"/>
    <p:sldId id="273" r:id="rId18"/>
    <p:sldId id="274" r:id="rId19"/>
    <p:sldId id="276" r:id="rId20"/>
  </p:sldIdLst>
  <p:sldSz cx="12192000" cy="6858000"/>
  <p:notesSz cx="6858000" cy="185737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juan manu" initials="jm" lastIdx="1" clrIdx="3">
    <p:extLst>
      <p:ext uri="{19B8F6BF-5375-455C-9EA6-DF929625EA0E}">
        <p15:presenceInfo xmlns:p15="http://schemas.microsoft.com/office/powerpoint/2012/main" userId="beac9e80bb2740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58" d="100"/>
          <a:sy n="58" d="100"/>
        </p:scale>
        <p:origin x="91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76E05-2F5F-460A-BAEC-AEEB6D1235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72B206B-F834-43AD-84FD-5D62A7276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ECC5A0D-D1DE-4208-B0AF-93642AE831A9}"/>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5" name="Marcador de pie de página 4">
            <a:extLst>
              <a:ext uri="{FF2B5EF4-FFF2-40B4-BE49-F238E27FC236}">
                <a16:creationId xmlns:a16="http://schemas.microsoft.com/office/drawing/2014/main" id="{7207DC39-7D1B-4BB8-89EB-0C9DD904E4C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BFF418C-FEB3-4001-A2C3-644BCE3121EF}"/>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4490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781E6-716C-4F47-8B89-4198A05AC9B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60B663D-4A31-4F73-9E7B-C3E59899790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B12667-A425-45E8-8D05-2E2730F9A461}"/>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5" name="Marcador de pie de página 4">
            <a:extLst>
              <a:ext uri="{FF2B5EF4-FFF2-40B4-BE49-F238E27FC236}">
                <a16:creationId xmlns:a16="http://schemas.microsoft.com/office/drawing/2014/main" id="{E03F22CC-80F1-4B82-A670-46FC97B4F47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0418C1C-4FB2-4BBD-99A7-AD5B3E4333F1}"/>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274958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EDD4DB5-9EE5-4E09-89D4-758FDCD48A1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625E824-C632-4CE7-BFE8-9777E5DE97E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07809D-9B43-4E50-BE5F-EF24701E392E}"/>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5" name="Marcador de pie de página 4">
            <a:extLst>
              <a:ext uri="{FF2B5EF4-FFF2-40B4-BE49-F238E27FC236}">
                <a16:creationId xmlns:a16="http://schemas.microsoft.com/office/drawing/2014/main" id="{450653EE-9498-4E13-BDE9-34802BF43E2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0E9AE3-8F35-4A05-8A57-91DFF07C1825}"/>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206322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C10A2-ACCA-4BE4-A483-C97176BEEB0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234FAC0-320C-4624-BF82-8BB77669F85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A23019-3961-4485-866D-CAEE429EDBA1}"/>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5" name="Marcador de pie de página 4">
            <a:extLst>
              <a:ext uri="{FF2B5EF4-FFF2-40B4-BE49-F238E27FC236}">
                <a16:creationId xmlns:a16="http://schemas.microsoft.com/office/drawing/2014/main" id="{3EB8BBDD-4148-4D9F-85C6-D03E3250DC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074FF64-2C4C-44C8-BFFD-EC27D035BF01}"/>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22727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74424-9653-4E5E-8486-F14883E247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1FDD9FA-C21B-453F-939D-9DD65439D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2C88A6-85A5-4B77-9FA8-12DC055A6CAA}"/>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5" name="Marcador de pie de página 4">
            <a:extLst>
              <a:ext uri="{FF2B5EF4-FFF2-40B4-BE49-F238E27FC236}">
                <a16:creationId xmlns:a16="http://schemas.microsoft.com/office/drawing/2014/main" id="{C4F41E77-D15D-4424-8EE0-7F436B3605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3EED53-49BE-42B0-8CFC-EBC63CDDA581}"/>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20765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C1886-2FFD-4468-A0E9-04311AD28F7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98E754-E364-463C-9F85-1F2C16FB182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CB9DC3C-CAF7-488C-87CB-3F4AA2DACB8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1D1B8F2-E0BD-427B-87CD-B87D565FC23A}"/>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6" name="Marcador de pie de página 5">
            <a:extLst>
              <a:ext uri="{FF2B5EF4-FFF2-40B4-BE49-F238E27FC236}">
                <a16:creationId xmlns:a16="http://schemas.microsoft.com/office/drawing/2014/main" id="{B7854CCA-9F72-43B1-A474-AA4FE70A62E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6094CAF-7287-431E-89F4-8F8CFDB795A8}"/>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198996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226BC-C78E-4314-9A36-DB146B2FC45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527FBB2-4F35-403A-8087-B255055A3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BF8751A-6DEC-4C12-BACF-8C4EC6600BB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6276DD-47B5-46E8-9E2A-4BF4AB4AD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86233F-5DE1-4BC3-976D-7FDB982B1C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5F6B808-F790-41A9-B8BE-545D1CDE013E}"/>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8" name="Marcador de pie de página 7">
            <a:extLst>
              <a:ext uri="{FF2B5EF4-FFF2-40B4-BE49-F238E27FC236}">
                <a16:creationId xmlns:a16="http://schemas.microsoft.com/office/drawing/2014/main" id="{934009CE-5C95-4837-B298-2732D7B9AD3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1A76475-3986-45CD-BA30-9F1D4ABB9C60}"/>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351896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CC94F-3053-4ED1-B82E-8DCD3F2316C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7AEA532-9C45-4431-94CE-3EF4E709055B}"/>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4" name="Marcador de pie de página 3">
            <a:extLst>
              <a:ext uri="{FF2B5EF4-FFF2-40B4-BE49-F238E27FC236}">
                <a16:creationId xmlns:a16="http://schemas.microsoft.com/office/drawing/2014/main" id="{AC0B3FE9-38FF-451C-9818-22D46E96394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FCDF47C-A88A-4556-A25E-595B343208D7}"/>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375773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5375EC-F3E3-4FA7-A175-7942F837BFFB}"/>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3" name="Marcador de pie de página 2">
            <a:extLst>
              <a:ext uri="{FF2B5EF4-FFF2-40B4-BE49-F238E27FC236}">
                <a16:creationId xmlns:a16="http://schemas.microsoft.com/office/drawing/2014/main" id="{04EA697B-D7E1-4ABD-87A6-19465C5D812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4B5338C-4E33-4394-BCB7-6CF777116315}"/>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33382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93FF9-FFFB-447F-924D-7044E15BBB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6B7ED0D-0F9B-4356-9C35-5B791D988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3B39366-2B1D-49B0-A3DC-16CF65CAE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5F7134-50E7-4433-99A1-DA6D454DE322}"/>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6" name="Marcador de pie de página 5">
            <a:extLst>
              <a:ext uri="{FF2B5EF4-FFF2-40B4-BE49-F238E27FC236}">
                <a16:creationId xmlns:a16="http://schemas.microsoft.com/office/drawing/2014/main" id="{58860FFD-3E2B-4731-8C62-59692A6D81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42B39F9-963F-479F-9D3A-706CB65C7C6D}"/>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375053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84A95-8839-4829-9377-4426DFEC9C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3C94F03-3B14-4C33-A91E-FB2BE1E16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91AF312F-AC27-434C-9AD8-2B13A0D90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CB7F24-1497-42A1-A4D5-7A94B318EFF9}"/>
              </a:ext>
            </a:extLst>
          </p:cNvPr>
          <p:cNvSpPr>
            <a:spLocks noGrp="1"/>
          </p:cNvSpPr>
          <p:nvPr>
            <p:ph type="dt" sz="half" idx="10"/>
          </p:nvPr>
        </p:nvSpPr>
        <p:spPr/>
        <p:txBody>
          <a:bodyPr/>
          <a:lstStyle/>
          <a:p>
            <a:fld id="{DDF4C861-1BF8-462A-A2FD-C358A70ACC65}" type="datetimeFigureOut">
              <a:rPr lang="es-ES" smtClean="0"/>
              <a:t>10/01/2021</a:t>
            </a:fld>
            <a:endParaRPr lang="es-ES"/>
          </a:p>
        </p:txBody>
      </p:sp>
      <p:sp>
        <p:nvSpPr>
          <p:cNvPr id="6" name="Marcador de pie de página 5">
            <a:extLst>
              <a:ext uri="{FF2B5EF4-FFF2-40B4-BE49-F238E27FC236}">
                <a16:creationId xmlns:a16="http://schemas.microsoft.com/office/drawing/2014/main" id="{4BDFDBE1-4519-4BA4-8329-E18E49AE8AC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7E1FD67-51F6-4D3D-94A1-04F226821EA2}"/>
              </a:ext>
            </a:extLst>
          </p:cNvPr>
          <p:cNvSpPr>
            <a:spLocks noGrp="1"/>
          </p:cNvSpPr>
          <p:nvPr>
            <p:ph type="sldNum" sz="quarter" idx="12"/>
          </p:nvPr>
        </p:nvSpPr>
        <p:spPr/>
        <p:txBody>
          <a:bodyPr/>
          <a:lstStyle/>
          <a:p>
            <a:fld id="{544630CE-65C7-4CF4-B6EB-9588E7A8B6BD}" type="slidenum">
              <a:rPr lang="es-ES" smtClean="0"/>
              <a:t>‹Nº›</a:t>
            </a:fld>
            <a:endParaRPr lang="es-ES"/>
          </a:p>
        </p:txBody>
      </p:sp>
    </p:spTree>
    <p:extLst>
      <p:ext uri="{BB962C8B-B14F-4D97-AF65-F5344CB8AC3E}">
        <p14:creationId xmlns:p14="http://schemas.microsoft.com/office/powerpoint/2010/main" val="8757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E77F686-4F04-42AD-B474-C37DF7543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BE5871E-23E2-4206-94B4-5D4232469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0E0A05-0531-4804-B510-C1DCADA9F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4C861-1BF8-462A-A2FD-C358A70ACC65}" type="datetimeFigureOut">
              <a:rPr lang="es-ES" smtClean="0"/>
              <a:t>10/01/2021</a:t>
            </a:fld>
            <a:endParaRPr lang="es-ES"/>
          </a:p>
        </p:txBody>
      </p:sp>
      <p:sp>
        <p:nvSpPr>
          <p:cNvPr id="5" name="Marcador de pie de página 4">
            <a:extLst>
              <a:ext uri="{FF2B5EF4-FFF2-40B4-BE49-F238E27FC236}">
                <a16:creationId xmlns:a16="http://schemas.microsoft.com/office/drawing/2014/main" id="{CD413B12-3403-4758-8949-11C553A10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6C35C0-8E38-448C-866B-DF076AE57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630CE-65C7-4CF4-B6EB-9588E7A8B6BD}" type="slidenum">
              <a:rPr lang="es-ES" smtClean="0"/>
              <a:t>‹Nº›</a:t>
            </a:fld>
            <a:endParaRPr lang="es-ES"/>
          </a:p>
        </p:txBody>
      </p:sp>
      <p:pic>
        <p:nvPicPr>
          <p:cNvPr id="7" name="Picture 6">
            <a:extLst>
              <a:ext uri="{FF2B5EF4-FFF2-40B4-BE49-F238E27FC236}">
                <a16:creationId xmlns:a16="http://schemas.microsoft.com/office/drawing/2014/main" id="{C49571DB-33E3-4011-A1A8-992C240529C4}"/>
              </a:ext>
            </a:extLst>
          </p:cNvPr>
          <p:cNvPicPr>
            <a:picLocks noChangeAspect="1"/>
          </p:cNvPicPr>
          <p:nvPr userDrawn="1"/>
        </p:nvPicPr>
        <p:blipFill>
          <a:blip r:embed="rId13"/>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9C3E8A53-41F4-423C-9B2C-031A41464508}"/>
              </a:ext>
            </a:extLst>
          </p:cNvPr>
          <p:cNvPicPr>
            <a:picLocks noChangeAspect="1"/>
          </p:cNvPicPr>
          <p:nvPr userDrawn="1"/>
        </p:nvPicPr>
        <p:blipFill>
          <a:blip r:embed="rId14"/>
          <a:stretch>
            <a:fillRect/>
          </a:stretch>
        </p:blipFill>
        <p:spPr>
          <a:xfrm>
            <a:off x="8475870" y="6371623"/>
            <a:ext cx="3375991" cy="397761"/>
          </a:xfrm>
          <a:prstGeom prst="rect">
            <a:avLst/>
          </a:prstGeom>
        </p:spPr>
      </p:pic>
      <p:pic>
        <p:nvPicPr>
          <p:cNvPr id="9" name="Picture 3">
            <a:extLst>
              <a:ext uri="{FF2B5EF4-FFF2-40B4-BE49-F238E27FC236}">
                <a16:creationId xmlns:a16="http://schemas.microsoft.com/office/drawing/2014/main" id="{D37691B4-4723-4527-ADD4-4C831B32D48E}"/>
              </a:ext>
            </a:extLst>
          </p:cNvPr>
          <p:cNvPicPr>
            <a:picLocks noChangeAspect="1"/>
          </p:cNvPicPr>
          <p:nvPr userDrawn="1"/>
        </p:nvPicPr>
        <p:blipFill>
          <a:blip r:embed="rId15">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6269125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customXml" Target="../ink/ink1.xml"/><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37" Type="http://schemas.openxmlformats.org/officeDocument/2006/relationships/image" Target="../media/image6.png"/><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10.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ormpl.us/templates/online-questionnair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82281" y="449847"/>
            <a:ext cx="5731626" cy="2290724"/>
          </a:xfrm>
          <a:solidFill>
            <a:schemeClr val="accent6">
              <a:lumMod val="75000"/>
            </a:schemeClr>
          </a:solidFill>
          <a:ln w="57150">
            <a:solidFill>
              <a:srgbClr val="7030A0"/>
            </a:solidFill>
          </a:ln>
          <a:effectLst>
            <a:outerShdw blurRad="50800" dist="38100" dir="5400000" algn="t" rotWithShape="0">
              <a:prstClr val="black">
                <a:alpha val="40000"/>
              </a:prstClr>
            </a:outerShdw>
          </a:effectLst>
        </p:spPr>
        <p:txBody>
          <a:bodyPr anchor="ctr">
            <a:normAutofit fontScale="90000"/>
          </a:bodyPr>
          <a:lstStyle/>
          <a:p>
            <a:r>
              <a:rPr lang="en-US" dirty="0">
                <a:solidFill>
                  <a:schemeClr val="accent6">
                    <a:lumMod val="20000"/>
                    <a:lumOff val="80000"/>
                  </a:schemeClr>
                </a:solidFill>
              </a:rPr>
              <a:t>Presentation of Current and Forecasted Web Tools      		</a:t>
            </a:r>
            <a:r>
              <a:rPr lang="en-US" dirty="0">
                <a:solidFill>
                  <a:srgbClr val="FFC000"/>
                </a:solidFill>
              </a:rPr>
              <a:t>2020/2021</a:t>
            </a:r>
            <a:br>
              <a:rPr lang="en-US" dirty="0">
                <a:solidFill>
                  <a:srgbClr val="FFC000"/>
                </a:solidFill>
              </a:rPr>
            </a:br>
            <a:endParaRPr lang="en-US" dirty="0">
              <a:solidFill>
                <a:srgbClr val="FFC00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1026" name="Picture 2">
            <a:extLst>
              <a:ext uri="{FF2B5EF4-FFF2-40B4-BE49-F238E27FC236}">
                <a16:creationId xmlns:a16="http://schemas.microsoft.com/office/drawing/2014/main" id="{4DA760A9-A165-4AD9-9B32-F43389222B62}"/>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88175" y="1523999"/>
            <a:ext cx="5721546" cy="467729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EE7FAEF-6F1E-4331-84D2-C32A4935DCE7}"/>
              </a:ext>
            </a:extLst>
          </p:cNvPr>
          <p:cNvSpPr txBox="1"/>
          <p:nvPr/>
        </p:nvSpPr>
        <p:spPr>
          <a:xfrm>
            <a:off x="6182281" y="4117429"/>
            <a:ext cx="5104013" cy="954107"/>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s-ES" sz="2800" b="1" dirty="0">
                <a:solidFill>
                  <a:schemeClr val="accent4">
                    <a:lumMod val="40000"/>
                    <a:lumOff val="60000"/>
                  </a:schemeClr>
                </a:solidFill>
              </a:rPr>
              <a:t>Juan Manuel Floria</a:t>
            </a:r>
          </a:p>
          <a:p>
            <a:pPr marL="285750" indent="-285750">
              <a:buFont typeface="Arial" panose="020B0604020202020204" pitchFamily="34" charset="0"/>
              <a:buChar char="•"/>
            </a:pPr>
            <a:r>
              <a:rPr lang="es-ES" sz="2800" b="1" dirty="0">
                <a:solidFill>
                  <a:schemeClr val="accent4">
                    <a:lumMod val="40000"/>
                    <a:lumOff val="60000"/>
                  </a:schemeClr>
                </a:solidFill>
              </a:rPr>
              <a:t>09/01/2021</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018222" cy="599151"/>
          </a:xfrm>
        </p:spPr>
        <p:txBody>
          <a:bodyPr anchor="ctr">
            <a:normAutofit/>
          </a:bodyPr>
          <a:lstStyle/>
          <a:p>
            <a:r>
              <a:rPr lang="en-US" sz="3200"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3142210"/>
            <a:ext cx="7068725" cy="2569239"/>
          </a:xfrm>
        </p:spPr>
        <p:txBody>
          <a:bodyPr>
            <a:normAutofit/>
          </a:bodyPr>
          <a:lstStyle/>
          <a:p>
            <a:pPr marL="0" indent="0">
              <a:buNone/>
            </a:pPr>
            <a:r>
              <a:rPr lang="en-US" sz="2200" dirty="0"/>
              <a:t>&lt;The permanent link of the read-only view of the Cognos 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pic>
        <p:nvPicPr>
          <p:cNvPr id="6" name="Imagen 5">
            <a:extLst>
              <a:ext uri="{FF2B5EF4-FFF2-40B4-BE49-F238E27FC236}">
                <a16:creationId xmlns:a16="http://schemas.microsoft.com/office/drawing/2014/main" id="{F6E7D687-253E-4284-8F24-5D967EC0E33E}"/>
              </a:ext>
            </a:extLst>
          </p:cNvPr>
          <p:cNvPicPr>
            <a:picLocks noChangeAspect="1"/>
          </p:cNvPicPr>
          <p:nvPr/>
        </p:nvPicPr>
        <p:blipFill>
          <a:blip r:embed="rId3"/>
          <a:stretch>
            <a:fillRect/>
          </a:stretch>
        </p:blipFill>
        <p:spPr>
          <a:xfrm>
            <a:off x="1126585" y="1422081"/>
            <a:ext cx="9987939" cy="4548252"/>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Imagen 3">
            <a:extLst>
              <a:ext uri="{FF2B5EF4-FFF2-40B4-BE49-F238E27FC236}">
                <a16:creationId xmlns:a16="http://schemas.microsoft.com/office/drawing/2014/main" id="{21B7601C-1C74-41E9-AB30-944C4A599DD4}"/>
              </a:ext>
            </a:extLst>
          </p:cNvPr>
          <p:cNvPicPr>
            <a:picLocks noChangeAspect="1"/>
          </p:cNvPicPr>
          <p:nvPr/>
        </p:nvPicPr>
        <p:blipFill>
          <a:blip r:embed="rId2"/>
          <a:stretch>
            <a:fillRect/>
          </a:stretch>
        </p:blipFill>
        <p:spPr>
          <a:xfrm>
            <a:off x="432262" y="1287284"/>
            <a:ext cx="11222182" cy="4889679"/>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Imagen 3">
            <a:extLst>
              <a:ext uri="{FF2B5EF4-FFF2-40B4-BE49-F238E27FC236}">
                <a16:creationId xmlns:a16="http://schemas.microsoft.com/office/drawing/2014/main" id="{E38D5239-4C82-444B-B36D-57582477CDE2}"/>
              </a:ext>
            </a:extLst>
          </p:cNvPr>
          <p:cNvPicPr>
            <a:picLocks noChangeAspect="1"/>
          </p:cNvPicPr>
          <p:nvPr/>
        </p:nvPicPr>
        <p:blipFill>
          <a:blip r:embed="rId2"/>
          <a:stretch>
            <a:fillRect/>
          </a:stretch>
        </p:blipFill>
        <p:spPr>
          <a:xfrm>
            <a:off x="648393" y="1379912"/>
            <a:ext cx="11172305" cy="479705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260265"/>
            <a:ext cx="10515600" cy="587634"/>
          </a:xfrm>
        </p:spPr>
        <p:style>
          <a:lnRef idx="0">
            <a:schemeClr val="accent6"/>
          </a:lnRef>
          <a:fillRef idx="3">
            <a:schemeClr val="accent6"/>
          </a:fillRef>
          <a:effectRef idx="3">
            <a:schemeClr val="accent6"/>
          </a:effectRef>
          <a:fontRef idx="minor">
            <a:schemeClr val="lt1"/>
          </a:fontRef>
        </p:style>
        <p:txBody>
          <a:bodyPr anchor="ctr">
            <a:normAutofit fontScale="90000"/>
          </a:bodyPr>
          <a:lstStyle/>
          <a:p>
            <a:r>
              <a:rPr lang="en-US" dirty="0">
                <a:solidFill>
                  <a:srgbClr val="FFC000"/>
                </a:solidFill>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140306" y="1393459"/>
            <a:ext cx="1523025" cy="1523025"/>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081815" y="1041065"/>
            <a:ext cx="8388363" cy="5276607"/>
          </a:xfrm>
        </p:spPr>
        <p:txBody>
          <a:bodyPr>
            <a:normAutofit/>
          </a:bodyPr>
          <a:lstStyle/>
          <a:p>
            <a:r>
              <a:rPr lang="en-US" sz="2400" dirty="0">
                <a:solidFill>
                  <a:srgbClr val="FFC000"/>
                </a:solidFill>
              </a:rPr>
              <a:t>It has been noted by this report that a large increase of home platforms, 26%, has been increased since last year 2019. Pandemic times means home based jobs, and therefore more use of  Web resources, in Databases, 19% increase, and Platforms, (22%).</a:t>
            </a:r>
          </a:p>
          <a:p>
            <a:r>
              <a:rPr lang="en-US" dirty="0">
                <a:solidFill>
                  <a:srgbClr val="FFC000"/>
                </a:solidFill>
              </a:rPr>
              <a:t> </a:t>
            </a:r>
            <a:r>
              <a:rPr lang="en-US" sz="2400" dirty="0">
                <a:solidFill>
                  <a:srgbClr val="FFC000"/>
                </a:solidFill>
              </a:rPr>
              <a:t>As it has been noted for the last 10 years, Java is the most used programming languages in all of these years, taking into account it was the first Object relation Language famously used(+27%)</a:t>
            </a:r>
          </a:p>
          <a:p>
            <a:r>
              <a:rPr lang="en-US" sz="2400" dirty="0">
                <a:solidFill>
                  <a:srgbClr val="FFC000"/>
                </a:solidFill>
              </a:rPr>
              <a:t>It is worth mentioning that AI is translating languages used by programmers. Thus, they feel more motivated to work on </a:t>
            </a:r>
            <a:r>
              <a:rPr lang="en-US" sz="2400" dirty="0" err="1">
                <a:solidFill>
                  <a:srgbClr val="FFC000"/>
                </a:solidFill>
              </a:rPr>
              <a:t>Pythoh</a:t>
            </a:r>
            <a:r>
              <a:rPr lang="en-US" sz="2400" dirty="0">
                <a:solidFill>
                  <a:srgbClr val="FFC000"/>
                </a:solidFill>
              </a:rPr>
              <a:t>, and R. (58%).</a:t>
            </a:r>
          </a:p>
          <a:p>
            <a:r>
              <a:rPr lang="en-US" sz="2400" dirty="0" err="1">
                <a:solidFill>
                  <a:srgbClr val="FFC000"/>
                </a:solidFill>
              </a:rPr>
              <a:t>MySql</a:t>
            </a:r>
            <a:r>
              <a:rPr lang="en-US" sz="2400" dirty="0">
                <a:solidFill>
                  <a:srgbClr val="FFC000"/>
                </a:solidFill>
              </a:rPr>
              <a:t> has stopped being the first database used. Contrarily, </a:t>
            </a:r>
            <a:r>
              <a:rPr lang="en-US" sz="2400" dirty="0" err="1">
                <a:solidFill>
                  <a:srgbClr val="FFC000"/>
                </a:solidFill>
              </a:rPr>
              <a:t>MicrosoftSQL</a:t>
            </a:r>
            <a:r>
              <a:rPr lang="en-US" sz="2400" dirty="0">
                <a:solidFill>
                  <a:srgbClr val="FFC000"/>
                </a:solidFill>
              </a:rPr>
              <a:t> seems the top database chosen to work on home job based by majority of users (28%)</a:t>
            </a:r>
          </a:p>
          <a:p>
            <a:endParaRPr lang="en-US" sz="2400" dirty="0">
              <a:solidFill>
                <a:schemeClr val="accent5">
                  <a:lumMod val="40000"/>
                  <a:lumOff val="60000"/>
                </a:schemeClr>
              </a:solidFill>
            </a:endParaRPr>
          </a:p>
          <a:p>
            <a:endParaRPr lang="en-US" dirty="0">
              <a:solidFill>
                <a:schemeClr val="accent5">
                  <a:lumMod val="40000"/>
                  <a:lumOff val="60000"/>
                </a:schemeClr>
              </a:solidFill>
            </a:endParaRPr>
          </a:p>
        </p:txBody>
      </p:sp>
    </p:spTree>
    <p:extLst>
      <p:ext uri="{BB962C8B-B14F-4D97-AF65-F5344CB8AC3E}">
        <p14:creationId xmlns:p14="http://schemas.microsoft.com/office/powerpoint/2010/main" val="216113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a:solidFill>
                  <a:srgbClr val="FFC000"/>
                </a:solidFill>
              </a:rPr>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solidFill>
                  <a:schemeClr val="accent6">
                    <a:lumMod val="60000"/>
                    <a:lumOff val="40000"/>
                  </a:schemeClr>
                </a:solidFill>
              </a:rPr>
              <a:t>Findings:</a:t>
            </a:r>
          </a:p>
          <a:p>
            <a:r>
              <a:rPr lang="en-US" sz="2000" dirty="0">
                <a:solidFill>
                  <a:srgbClr val="FFC000"/>
                </a:solidFill>
              </a:rPr>
              <a:t>It has been a large number of users trying to work home based because of pandemic results. Most of them use the Web as a tool.</a:t>
            </a:r>
          </a:p>
          <a:p>
            <a:r>
              <a:rPr lang="en-US" sz="2000" dirty="0">
                <a:solidFill>
                  <a:srgbClr val="FFC000"/>
                </a:solidFill>
              </a:rPr>
              <a:t>Large part of home-programmers are using other kind of languages to perform AI details with ML or DL.</a:t>
            </a:r>
          </a:p>
          <a:p>
            <a:r>
              <a:rPr lang="en-US" sz="2000" dirty="0">
                <a:solidFill>
                  <a:srgbClr val="FFC000"/>
                </a:solidFill>
              </a:rPr>
              <a:t>Databases are needed to keep warehouses and interaction with cloud due to new needs on AI aspects.</a:t>
            </a:r>
          </a:p>
          <a:p>
            <a:r>
              <a:rPr lang="en-US" sz="2000" dirty="0">
                <a:solidFill>
                  <a:srgbClr val="FFC000"/>
                </a:solidFill>
              </a:rPr>
              <a:t>It has been noted that Game Market needs new programming languages faster and more rapid drawings, and able to be shared.</a:t>
            </a:r>
          </a:p>
          <a:p>
            <a:endParaRPr lang="en-US" sz="24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solidFill>
                  <a:schemeClr val="accent6">
                    <a:lumMod val="60000"/>
                    <a:lumOff val="40000"/>
                  </a:schemeClr>
                </a:solidFill>
              </a:rPr>
              <a:t>Implications:</a:t>
            </a:r>
          </a:p>
          <a:p>
            <a:r>
              <a:rPr lang="en-US" sz="2000" dirty="0">
                <a:solidFill>
                  <a:srgbClr val="FFC000"/>
                </a:solidFill>
              </a:rPr>
              <a:t>Old languages, platforms and databases are not valid nowadays. Modern duties need a faster and more memory capacity to perform a better performances.</a:t>
            </a:r>
          </a:p>
          <a:p>
            <a:r>
              <a:rPr lang="en-US" sz="2000" dirty="0">
                <a:solidFill>
                  <a:srgbClr val="FFC000"/>
                </a:solidFill>
              </a:rPr>
              <a:t>Python is ranked the first top one for the forecasting as tools to practice many practices inside AI. R languages is on the rise too.</a:t>
            </a:r>
          </a:p>
          <a:p>
            <a:r>
              <a:rPr lang="en-US" sz="2000" dirty="0" err="1">
                <a:solidFill>
                  <a:srgbClr val="FFC000"/>
                </a:solidFill>
              </a:rPr>
              <a:t>MicrosoftSQL</a:t>
            </a:r>
            <a:r>
              <a:rPr lang="en-US" sz="2000" dirty="0">
                <a:solidFill>
                  <a:srgbClr val="FFC000"/>
                </a:solidFill>
              </a:rPr>
              <a:t> and Oracle are placed the top on the market of user due to its readiness to connect </a:t>
            </a:r>
            <a:r>
              <a:rPr lang="en-US" sz="2000" dirty="0" err="1">
                <a:solidFill>
                  <a:srgbClr val="FFC000"/>
                </a:solidFill>
              </a:rPr>
              <a:t>whith</a:t>
            </a:r>
            <a:r>
              <a:rPr lang="en-US" sz="2000" dirty="0">
                <a:solidFill>
                  <a:srgbClr val="FFC000"/>
                </a:solidFill>
              </a:rPr>
              <a:t> AI modern needs.</a:t>
            </a:r>
          </a:p>
          <a:p>
            <a:r>
              <a:rPr lang="en-US" sz="2000" dirty="0">
                <a:solidFill>
                  <a:srgbClr val="FFC000"/>
                </a:solidFill>
              </a:rPr>
              <a:t>C++ and C are being more used by home-programmers who make up games with them.</a:t>
            </a:r>
          </a:p>
        </p:txBody>
      </p:sp>
    </p:spTree>
    <p:extLst>
      <p:ext uri="{BB962C8B-B14F-4D97-AF65-F5344CB8AC3E}">
        <p14:creationId xmlns:p14="http://schemas.microsoft.com/office/powerpoint/2010/main" val="6472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solidFill>
                  <a:srgbClr val="FFC000"/>
                </a:solidFill>
              </a:rPr>
              <a:t>Large number of people are now home job based because of pandemic times.</a:t>
            </a:r>
          </a:p>
          <a:p>
            <a:r>
              <a:rPr lang="en-US" dirty="0">
                <a:solidFill>
                  <a:srgbClr val="FFC000"/>
                </a:solidFill>
              </a:rPr>
              <a:t>Main part of these jobs are related to web use, directly or indirectly.</a:t>
            </a:r>
          </a:p>
          <a:p>
            <a:r>
              <a:rPr lang="en-US" dirty="0">
                <a:solidFill>
                  <a:srgbClr val="FFC000"/>
                </a:solidFill>
              </a:rPr>
              <a:t>Programs, languages, platforms well used during 2020 are in no use now due to change of IT environments and new needs for it.</a:t>
            </a:r>
          </a:p>
          <a:p>
            <a:r>
              <a:rPr lang="en-US" dirty="0">
                <a:solidFill>
                  <a:srgbClr val="FFC000"/>
                </a:solidFill>
              </a:rPr>
              <a:t>AI is asking for new program languages to develop  DL, ML, and Cloud developing.</a:t>
            </a:r>
          </a:p>
        </p:txBody>
      </p:sp>
    </p:spTree>
    <p:extLst>
      <p:ext uri="{BB962C8B-B14F-4D97-AF65-F5344CB8AC3E}">
        <p14:creationId xmlns:p14="http://schemas.microsoft.com/office/powerpoint/2010/main" val="163012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914400" y="2191385"/>
            <a:ext cx="10489276" cy="2862753"/>
          </a:xfrm>
        </p:spPr>
        <p:txBody>
          <a:bodyPr>
            <a:normAutofit/>
          </a:bodyPr>
          <a:lstStyle/>
          <a:p>
            <a:pPr marL="0" indent="0">
              <a:buNone/>
            </a:pPr>
            <a:r>
              <a:rPr lang="en-US" sz="2200" dirty="0"/>
              <a:t>In Module 1 you have collected the job postings data using GitHub API in a file named “</a:t>
            </a:r>
            <a:r>
              <a:rPr lang="en-IN" sz="2400" dirty="0"/>
              <a:t>github-job-postings.xlsx</a:t>
            </a:r>
            <a:r>
              <a:rPr lang="en-US" sz="2200" dirty="0"/>
              <a:t>”. Present that data using a bar chart here. Order the bar chart in the descending order of number of job postings.</a:t>
            </a:r>
          </a:p>
        </p:txBody>
      </p:sp>
      <p:pic>
        <p:nvPicPr>
          <p:cNvPr id="7" name="Imagen 6">
            <a:extLst>
              <a:ext uri="{FF2B5EF4-FFF2-40B4-BE49-F238E27FC236}">
                <a16:creationId xmlns:a16="http://schemas.microsoft.com/office/drawing/2014/main" id="{F68FB0EB-EDFB-4E00-A346-10ADE1013B91}"/>
              </a:ext>
            </a:extLst>
          </p:cNvPr>
          <p:cNvPicPr>
            <a:picLocks noChangeAspect="1"/>
          </p:cNvPicPr>
          <p:nvPr/>
        </p:nvPicPr>
        <p:blipFill>
          <a:blip r:embed="rId2"/>
          <a:stretch>
            <a:fillRect/>
          </a:stretch>
        </p:blipFill>
        <p:spPr>
          <a:xfrm>
            <a:off x="0" y="1708614"/>
            <a:ext cx="12022667" cy="5149386"/>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7" y="304965"/>
            <a:ext cx="6149012" cy="493057"/>
          </a:xfrm>
        </p:spPr>
        <p:txBody>
          <a:bodyPr anchor="ctr">
            <a:normAutofit fontScale="90000"/>
          </a:bodyPr>
          <a:lstStyle/>
          <a:p>
            <a:r>
              <a:rPr lang="en-US" sz="3200"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2759825" y="964276"/>
            <a:ext cx="9177251" cy="5326796"/>
          </a:xfrm>
          <a:ln>
            <a:solidFill>
              <a:schemeClr val="tx1"/>
            </a:solidFill>
          </a:ln>
        </p:spPr>
        <p:txBody>
          <a:bodyPr>
            <a:normAutofit fontScale="62500" lnSpcReduction="20000"/>
          </a:bodyPr>
          <a:lstStyle/>
          <a:p>
            <a:r>
              <a:rPr lang="en-US" sz="3400" b="1" i="1" dirty="0" err="1">
                <a:solidFill>
                  <a:srgbClr val="FFC000"/>
                </a:solidFill>
              </a:rPr>
              <a:t>WebSystems</a:t>
            </a:r>
            <a:r>
              <a:rPr lang="en-US" sz="3400" b="1" i="1" dirty="0">
                <a:solidFill>
                  <a:srgbClr val="FFC000"/>
                </a:solidFill>
              </a:rPr>
              <a:t> Co.</a:t>
            </a:r>
            <a:r>
              <a:rPr lang="en-US" sz="3400" i="1" dirty="0">
                <a:solidFill>
                  <a:srgbClr val="FFC000"/>
                </a:solidFill>
              </a:rPr>
              <a:t> offers high-end bespoke shirts fitted with a proprietary Market Study.</a:t>
            </a:r>
            <a:endParaRPr lang="en-US" sz="3400" dirty="0">
              <a:solidFill>
                <a:srgbClr val="FFC000"/>
              </a:solidFill>
            </a:endParaRPr>
          </a:p>
          <a:p>
            <a:r>
              <a:rPr lang="en-US" sz="3400" i="1" dirty="0">
                <a:solidFill>
                  <a:srgbClr val="FFC000"/>
                </a:solidFill>
              </a:rPr>
              <a:t>Our stores are situated in some of the finest malls in the country, for every kind of neighborhoods. Our sales teams are well trained to make questions full of meaning from every sort of customers and make them feel confident about their accurate responses.</a:t>
            </a:r>
            <a:endParaRPr lang="en-US" sz="3400" dirty="0">
              <a:solidFill>
                <a:srgbClr val="FFC000"/>
              </a:solidFill>
            </a:endParaRPr>
          </a:p>
          <a:p>
            <a:pPr>
              <a:buFont typeface="Arial" panose="020B0604020202020204" pitchFamily="34" charset="0"/>
              <a:buChar char="•"/>
            </a:pPr>
            <a:r>
              <a:rPr lang="en-US" sz="3400" i="1" dirty="0">
                <a:solidFill>
                  <a:srgbClr val="FFC000"/>
                </a:solidFill>
              </a:rPr>
              <a:t>This report has been commissioned to describe the details of a proposed </a:t>
            </a:r>
            <a:r>
              <a:rPr lang="en-US" sz="3400" b="1" i="1" dirty="0">
                <a:solidFill>
                  <a:srgbClr val="FFC000"/>
                </a:solidFill>
              </a:rPr>
              <a:t>current and forecasted trends in the use of Web applications, as well as languages and platforms to be used within.</a:t>
            </a:r>
            <a:endParaRPr lang="en-US" sz="3400" dirty="0">
              <a:solidFill>
                <a:srgbClr val="FFC000"/>
              </a:solidFill>
            </a:endParaRPr>
          </a:p>
          <a:p>
            <a:pPr>
              <a:buFont typeface="Arial" panose="020B0604020202020204" pitchFamily="34" charset="0"/>
              <a:buChar char="•"/>
            </a:pPr>
            <a:r>
              <a:rPr lang="en-US" sz="3400" i="1" dirty="0">
                <a:solidFill>
                  <a:srgbClr val="FFC000"/>
                </a:solidFill>
              </a:rPr>
              <a:t>Drawing on figures from the past year, and applying predictive statistics techniques for 2021 year, the report shows that </a:t>
            </a:r>
            <a:r>
              <a:rPr lang="en-US" sz="3400" b="1" i="1" dirty="0">
                <a:solidFill>
                  <a:srgbClr val="FFC000"/>
                </a:solidFill>
              </a:rPr>
              <a:t>Microsoft Windows has become stagnant, while other OS are seeing record increases.</a:t>
            </a:r>
            <a:r>
              <a:rPr lang="en-US" sz="3400" i="1" dirty="0">
                <a:solidFill>
                  <a:srgbClr val="FFC000"/>
                </a:solidFill>
              </a:rPr>
              <a:t> After extensive research, the investigative department has determined that </a:t>
            </a:r>
            <a:r>
              <a:rPr lang="en-US" sz="3400" b="1" i="1" dirty="0">
                <a:solidFill>
                  <a:srgbClr val="FFC000"/>
                </a:solidFill>
              </a:rPr>
              <a:t>Java and C keep standing at the top of Languages used by programmers, while Django and Spring have reached the top positions quickly on the ranking of Web Frames all country around.</a:t>
            </a:r>
            <a:endParaRPr lang="en-US" sz="3400" dirty="0">
              <a:solidFill>
                <a:srgbClr val="FFC000"/>
              </a:solidFill>
            </a:endParaRPr>
          </a:p>
          <a:p>
            <a:pPr>
              <a:buFont typeface="Arial" panose="020B0604020202020204" pitchFamily="34" charset="0"/>
              <a:buChar char="•"/>
            </a:pPr>
            <a:r>
              <a:rPr lang="en-US" sz="3400" i="1" dirty="0" err="1">
                <a:solidFill>
                  <a:srgbClr val="FFC000"/>
                </a:solidFill>
              </a:rPr>
              <a:t>WebSystems</a:t>
            </a:r>
            <a:r>
              <a:rPr lang="en-US" sz="3400" i="1" dirty="0">
                <a:solidFill>
                  <a:srgbClr val="FFC000"/>
                </a:solidFill>
              </a:rPr>
              <a:t> Co. has determined that a increasing number of personal web pages, designed to give professional profiles without expensive investment, would create a </a:t>
            </a:r>
            <a:r>
              <a:rPr lang="en-US" sz="3400" b="1" i="1" dirty="0">
                <a:solidFill>
                  <a:srgbClr val="FFC000"/>
                </a:solidFill>
              </a:rPr>
              <a:t>substantial increase in using </a:t>
            </a:r>
            <a:r>
              <a:rPr lang="en-US" sz="3400" b="1" i="1" dirty="0" err="1">
                <a:solidFill>
                  <a:srgbClr val="FFC000"/>
                </a:solidFill>
              </a:rPr>
              <a:t>MySql</a:t>
            </a:r>
            <a:r>
              <a:rPr lang="en-US" sz="3400" b="1" i="1" dirty="0">
                <a:solidFill>
                  <a:srgbClr val="FFC000"/>
                </a:solidFill>
              </a:rPr>
              <a:t> and SQL Server as Databases.</a:t>
            </a:r>
            <a:r>
              <a:rPr lang="en-US" sz="3400" i="1" dirty="0">
                <a:solidFill>
                  <a:srgbClr val="FFC000"/>
                </a:solidFill>
              </a:rPr>
              <a:t> This report further details how the platforms would be used, the amount of hands-on research that has been done, and the projected results of adopting these technologies.</a:t>
            </a:r>
            <a:endParaRPr lang="en-US" sz="3400" dirty="0">
              <a:solidFill>
                <a:srgbClr val="FFC000"/>
              </a:solidFill>
            </a:endParaRPr>
          </a:p>
          <a:p>
            <a:pPr marL="0" indent="0">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392225" y="1246909"/>
            <a:ext cx="1669331" cy="166933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rcRect/>
          <a:stretch/>
        </p:blipFill>
        <p:spPr>
          <a:xfrm>
            <a:off x="515389" y="2044931"/>
            <a:ext cx="3533319" cy="299258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413164"/>
            <a:ext cx="7068725" cy="476379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solidFill>
                  <a:srgbClr val="FFC000"/>
                </a:solidFill>
              </a:rPr>
              <a:t>This report is about the study market managed by our professionals with the ranking of programming languages, databases, </a:t>
            </a:r>
            <a:r>
              <a:rPr lang="en-US" sz="2000" dirty="0" err="1">
                <a:solidFill>
                  <a:srgbClr val="FFC000"/>
                </a:solidFill>
              </a:rPr>
              <a:t>webframes</a:t>
            </a:r>
            <a:r>
              <a:rPr lang="en-US" sz="2000" dirty="0">
                <a:solidFill>
                  <a:srgbClr val="FFC000"/>
                </a:solidFill>
              </a:rPr>
              <a:t>, and platforms as main topic. The study will not only convey the result of the current year, 2020, but also what is forecasted for the coming year 2021.</a:t>
            </a:r>
          </a:p>
          <a:p>
            <a:r>
              <a:rPr lang="en-US" sz="2000" dirty="0">
                <a:solidFill>
                  <a:srgbClr val="FFC000"/>
                </a:solidFill>
              </a:rPr>
              <a:t>For reaching the user target demographic data has been used and the user target is 20 / 50 aged, medium incomes, city residents, degree studies, and self employed as professional dedication. Due to the fact pandemic has boosted working from home nowadays, as a goal for potential readers of this study can be cited the importance of choosing the best programming languages, as well as the database to be used, in the concrete platform for self-jobs and avoid wasting money in not used web tools and get a fine and suitable we resources wherefrom perform a good job results, not only fine done but also good transfer by the web.</a:t>
            </a:r>
          </a:p>
          <a:p>
            <a:pPr marL="457200" lvl="1"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16541" y="681037"/>
            <a:ext cx="4571343" cy="615748"/>
          </a:xfrm>
        </p:spPr>
        <p:txBody>
          <a:bodyPr anchor="ctr">
            <a:normAutofit fontScale="90000"/>
          </a:bodyPr>
          <a:lstStyle/>
          <a:p>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601616" y="82522"/>
            <a:ext cx="7590384" cy="5096308"/>
          </a:xfrm>
        </p:spPr>
        <p:txBody>
          <a:bodyPr>
            <a:normAutofit fontScale="62500" lnSpcReduction="20000"/>
          </a:bodyPr>
          <a:lstStyle/>
          <a:p>
            <a:endParaRPr lang="en-US" sz="2200" dirty="0"/>
          </a:p>
          <a:p>
            <a:r>
              <a:rPr lang="es-ES" sz="4000" b="1" i="0" dirty="0" err="1">
                <a:solidFill>
                  <a:srgbClr val="FFC000"/>
                </a:solidFill>
                <a:effectLst/>
                <a:latin typeface="Quicksand" panose="00000500000000000000" pitchFamily="2" charset="0"/>
              </a:rPr>
              <a:t>Primary</a:t>
            </a:r>
            <a:r>
              <a:rPr lang="es-ES" sz="4000" b="1" i="0" dirty="0">
                <a:solidFill>
                  <a:srgbClr val="FFC000"/>
                </a:solidFill>
                <a:effectLst/>
                <a:latin typeface="Quicksand" panose="00000500000000000000" pitchFamily="2" charset="0"/>
              </a:rPr>
              <a:t> Data </a:t>
            </a:r>
            <a:r>
              <a:rPr lang="es-ES" sz="4000" b="1" i="0" dirty="0" err="1">
                <a:solidFill>
                  <a:srgbClr val="FFC000"/>
                </a:solidFill>
                <a:effectLst/>
                <a:latin typeface="Quicksand" panose="00000500000000000000" pitchFamily="2" charset="0"/>
              </a:rPr>
              <a:t>Collection</a:t>
            </a:r>
            <a:r>
              <a:rPr lang="es-ES" sz="4000" b="1" i="0" dirty="0">
                <a:solidFill>
                  <a:srgbClr val="FFC000"/>
                </a:solidFill>
                <a:effectLst/>
                <a:latin typeface="Quicksand" panose="00000500000000000000" pitchFamily="2" charset="0"/>
              </a:rPr>
              <a:t>:</a:t>
            </a:r>
          </a:p>
          <a:p>
            <a:pPr marL="0" indent="0">
              <a:buNone/>
            </a:pPr>
            <a:r>
              <a:rPr lang="en-US" sz="2900" b="0" i="0" dirty="0">
                <a:solidFill>
                  <a:srgbClr val="FFC000"/>
                </a:solidFill>
                <a:effectLst/>
                <a:latin typeface="Quicksand" panose="00000500000000000000" pitchFamily="2" charset="0"/>
              </a:rPr>
              <a:t> paper questionnaire or computer-assisted interviewing system. Case Studies, Checklists, Interviews, Observation sometimes, and Surveys or Questionnaires are all tools used to collect data.</a:t>
            </a:r>
          </a:p>
          <a:p>
            <a:r>
              <a:rPr lang="es-ES" sz="3500" b="1" i="0" u="sng" dirty="0">
                <a:effectLst/>
                <a:latin typeface="Quicksand" panose="00000500000000000000" pitchFamily="2" charset="0"/>
                <a:hlinkClick r:id="rId2">
                  <a:extLst>
                    <a:ext uri="{A12FA001-AC4F-418D-AE19-62706E023703}">
                      <ahyp:hlinkClr xmlns:ahyp="http://schemas.microsoft.com/office/drawing/2018/hyperlinkcolor" val="tx"/>
                    </a:ext>
                  </a:extLst>
                </a:hlinkClick>
              </a:rPr>
              <a:t>Online </a:t>
            </a:r>
            <a:r>
              <a:rPr lang="es-ES" sz="3500" b="1" i="0" u="sng" dirty="0" err="1">
                <a:effectLst/>
                <a:latin typeface="Quicksand" panose="00000500000000000000" pitchFamily="2" charset="0"/>
                <a:hlinkClick r:id="rId2">
                  <a:extLst>
                    <a:ext uri="{A12FA001-AC4F-418D-AE19-62706E023703}">
                      <ahyp:hlinkClr xmlns:ahyp="http://schemas.microsoft.com/office/drawing/2018/hyperlinkcolor" val="tx"/>
                    </a:ext>
                  </a:extLst>
                </a:hlinkClick>
              </a:rPr>
              <a:t>Questionnaires</a:t>
            </a:r>
            <a:r>
              <a:rPr lang="es-ES" sz="3500" b="1" i="0" dirty="0">
                <a:effectLst/>
                <a:latin typeface="Quicksand" panose="00000500000000000000" pitchFamily="2" charset="0"/>
              </a:rPr>
              <a:t>, Focus </a:t>
            </a:r>
            <a:r>
              <a:rPr lang="es-ES" sz="3500" b="1" i="0" dirty="0" err="1">
                <a:effectLst/>
                <a:latin typeface="Quicksand" panose="00000500000000000000" pitchFamily="2" charset="0"/>
              </a:rPr>
              <a:t>Groups</a:t>
            </a:r>
            <a:r>
              <a:rPr lang="es-ES" sz="3500" b="1" i="0" dirty="0">
                <a:effectLst/>
                <a:latin typeface="Quicksand" panose="00000500000000000000" pitchFamily="2" charset="0"/>
              </a:rPr>
              <a:t> and </a:t>
            </a:r>
            <a:r>
              <a:rPr lang="es-ES" sz="3500" b="1" i="0" dirty="0" err="1">
                <a:effectLst/>
                <a:latin typeface="Quicksand" panose="00000500000000000000" pitchFamily="2" charset="0"/>
              </a:rPr>
              <a:t>Reporting</a:t>
            </a:r>
            <a:r>
              <a:rPr lang="es-ES" sz="3500" b="1" i="0" dirty="0">
                <a:effectLst/>
                <a:latin typeface="Quicksand" panose="00000500000000000000" pitchFamily="2" charset="0"/>
              </a:rPr>
              <a:t>. </a:t>
            </a:r>
          </a:p>
          <a:p>
            <a:r>
              <a:rPr lang="es-ES" sz="4000" b="1" i="0" dirty="0">
                <a:effectLst/>
                <a:latin typeface="Quicksand" panose="00000500000000000000" pitchFamily="2" charset="0"/>
              </a:rPr>
              <a:t>Interviews.</a:t>
            </a:r>
          </a:p>
          <a:p>
            <a:r>
              <a:rPr lang="es-ES" sz="4000" b="1" i="0" dirty="0" err="1">
                <a:effectLst/>
                <a:latin typeface="Quicksand" panose="00000500000000000000" pitchFamily="2" charset="0"/>
              </a:rPr>
              <a:t>Questionnaires</a:t>
            </a:r>
            <a:endParaRPr lang="es-ES" sz="4000" b="1" i="0" dirty="0">
              <a:effectLst/>
              <a:latin typeface="Quicksand" panose="00000500000000000000" pitchFamily="2" charset="0"/>
            </a:endParaRPr>
          </a:p>
          <a:p>
            <a:r>
              <a:rPr lang="es-ES" sz="4000" b="1" dirty="0" err="1">
                <a:latin typeface="Quicksand" panose="00000500000000000000" pitchFamily="2" charset="0"/>
              </a:rPr>
              <a:t>Reporting</a:t>
            </a:r>
            <a:endParaRPr lang="es-ES" sz="4000" b="1" i="0" dirty="0">
              <a:effectLst/>
              <a:latin typeface="Quicksand" panose="00000500000000000000" pitchFamily="2" charset="0"/>
            </a:endParaRPr>
          </a:p>
          <a:p>
            <a:r>
              <a:rPr lang="es-ES" sz="4000" b="1" dirty="0" err="1">
                <a:solidFill>
                  <a:srgbClr val="FFC000"/>
                </a:solidFill>
                <a:latin typeface="Quicksand" panose="00000500000000000000" pitchFamily="2" charset="0"/>
              </a:rPr>
              <a:t>Secondary</a:t>
            </a:r>
            <a:r>
              <a:rPr lang="es-ES" sz="4000" b="1" dirty="0">
                <a:solidFill>
                  <a:srgbClr val="FFC000"/>
                </a:solidFill>
                <a:latin typeface="Quicksand" panose="00000500000000000000" pitchFamily="2" charset="0"/>
              </a:rPr>
              <a:t> Data </a:t>
            </a:r>
            <a:r>
              <a:rPr lang="es-ES" sz="4000" b="1" dirty="0" err="1">
                <a:solidFill>
                  <a:srgbClr val="FFC000"/>
                </a:solidFill>
                <a:latin typeface="Quicksand" panose="00000500000000000000" pitchFamily="2" charset="0"/>
              </a:rPr>
              <a:t>Collection</a:t>
            </a:r>
            <a:r>
              <a:rPr lang="es-ES" sz="4000" b="1" dirty="0">
                <a:solidFill>
                  <a:srgbClr val="FFC000"/>
                </a:solidFill>
                <a:latin typeface="Quicksand" panose="00000500000000000000" pitchFamily="2" charset="0"/>
              </a:rPr>
              <a:t>:</a:t>
            </a:r>
          </a:p>
          <a:p>
            <a:pPr marL="0" indent="0">
              <a:buNone/>
            </a:pPr>
            <a:r>
              <a:rPr lang="en-US" sz="2900" b="0" i="0" dirty="0">
                <a:solidFill>
                  <a:srgbClr val="FFC000"/>
                </a:solidFill>
                <a:effectLst/>
                <a:latin typeface="Quicksand" panose="00000500000000000000" pitchFamily="2" charset="0"/>
              </a:rPr>
              <a:t>published books, journals and/or online portals. Forums and reputed Blogs which convey the trend of this Web development 20/21.</a:t>
            </a:r>
          </a:p>
          <a:p>
            <a:r>
              <a:rPr lang="en-US" sz="2900" dirty="0">
                <a:solidFill>
                  <a:srgbClr val="FFC000"/>
                </a:solidFill>
                <a:latin typeface="Quicksand" panose="00000500000000000000" pitchFamily="2" charset="0"/>
              </a:rPr>
              <a:t>Existing Data.</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6" y="1831710"/>
            <a:ext cx="2278934" cy="2278934"/>
          </a:xfrm>
          <a:prstGeom prst="rect">
            <a:avLst/>
          </a:prstGeom>
        </p:spPr>
      </p:pic>
      <p:sp>
        <p:nvSpPr>
          <p:cNvPr id="4" name="CuadroTexto 3">
            <a:extLst>
              <a:ext uri="{FF2B5EF4-FFF2-40B4-BE49-F238E27FC236}">
                <a16:creationId xmlns:a16="http://schemas.microsoft.com/office/drawing/2014/main" id="{23E7AC4F-D88F-4E7E-946D-D9CC71B6A068}"/>
              </a:ext>
            </a:extLst>
          </p:cNvPr>
          <p:cNvSpPr txBox="1"/>
          <p:nvPr/>
        </p:nvSpPr>
        <p:spPr>
          <a:xfrm>
            <a:off x="238298" y="4203331"/>
            <a:ext cx="11754197" cy="2031325"/>
          </a:xfrm>
          <a:prstGeom prst="rect">
            <a:avLst/>
          </a:prstGeom>
          <a:noFill/>
          <a:ln>
            <a:solidFill>
              <a:srgbClr val="FFC000"/>
            </a:solidFill>
          </a:ln>
        </p:spPr>
        <p:txBody>
          <a:bodyPr wrap="square" rtlCol="0">
            <a:spAutoFit/>
          </a:bodyPr>
          <a:lstStyle/>
          <a:p>
            <a:pPr>
              <a:buFont typeface="Arial" panose="020B0604020202020204" pitchFamily="34" charset="0"/>
              <a:buChar char="•"/>
            </a:pPr>
            <a:r>
              <a:rPr lang="en-US" i="1" dirty="0"/>
              <a:t>This report has been commissioned to describe the details of a proposed </a:t>
            </a:r>
            <a:r>
              <a:rPr lang="en-US" b="1" i="1" dirty="0"/>
              <a:t>current and forecasted trends in the use of Web applications, as well as languages and platforms to be used within.</a:t>
            </a:r>
            <a:endParaRPr lang="en-US" dirty="0"/>
          </a:p>
          <a:p>
            <a:pPr>
              <a:buFont typeface="Arial" panose="020B0604020202020204" pitchFamily="34" charset="0"/>
              <a:buChar char="•"/>
            </a:pPr>
            <a:r>
              <a:rPr lang="en-US" i="1" dirty="0"/>
              <a:t>Drawing on figures from the past year, and </a:t>
            </a:r>
            <a:r>
              <a:rPr lang="en-US" i="1" dirty="0" err="1"/>
              <a:t>appliyind</a:t>
            </a:r>
            <a:r>
              <a:rPr lang="en-US" i="1" dirty="0"/>
              <a:t> predictive statistics techniques for 2021 year, the report shows that </a:t>
            </a:r>
            <a:r>
              <a:rPr lang="en-US" b="1" i="1" dirty="0"/>
              <a:t>Microsoft Windows has become stagnant, while other OS are seeing record increases.</a:t>
            </a:r>
            <a:r>
              <a:rPr lang="en-US" i="1" dirty="0"/>
              <a:t> After extensive research, the investigative department has determined that </a:t>
            </a:r>
            <a:r>
              <a:rPr lang="en-US" b="1" i="1" dirty="0"/>
              <a:t>Java and C keep standing at the top of Languages used by programmers, while Django and Spring have reached the top positions quickly on the ranking of Web Frames all country around.</a:t>
            </a:r>
            <a:endParaRPr lang="en-US" dirty="0"/>
          </a:p>
          <a:p>
            <a:endParaRPr lang="es-ES" dirty="0"/>
          </a:p>
        </p:txBody>
      </p:sp>
    </p:spTree>
    <p:extLst>
      <p:ext uri="{BB962C8B-B14F-4D97-AF65-F5344CB8AC3E}">
        <p14:creationId xmlns:p14="http://schemas.microsoft.com/office/powerpoint/2010/main" val="452859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62500" lnSpcReduction="20000"/>
          </a:bodyPr>
          <a:lstStyle/>
          <a:p>
            <a:pPr marL="0" indent="0">
              <a:buNone/>
            </a:pPr>
            <a:r>
              <a:rPr lang="en-US" b="1" dirty="0">
                <a:solidFill>
                  <a:schemeClr val="accent5">
                    <a:lumMod val="40000"/>
                    <a:lumOff val="60000"/>
                  </a:schemeClr>
                </a:solidFill>
              </a:rPr>
              <a:t>Current Year 2020</a:t>
            </a:r>
          </a:p>
          <a:p>
            <a:pPr marL="0" indent="0">
              <a:buNone/>
            </a:pPr>
            <a:endParaRPr lang="en-US" b="1" dirty="0">
              <a:solidFill>
                <a:schemeClr val="accent5">
                  <a:lumMod val="40000"/>
                  <a:lumOff val="60000"/>
                </a:schemeClr>
              </a:solidFill>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333546" y="1766857"/>
            <a:ext cx="2943458" cy="501939"/>
          </a:xfrm>
        </p:spPr>
        <p:txBody>
          <a:bodyPr>
            <a:normAutofit fontScale="62500" lnSpcReduction="20000"/>
          </a:bodyPr>
          <a:lstStyle/>
          <a:p>
            <a:pPr marL="0" indent="0">
              <a:buNone/>
            </a:pPr>
            <a:r>
              <a:rPr lang="en-US" b="1" dirty="0">
                <a:solidFill>
                  <a:schemeClr val="accent5">
                    <a:lumMod val="40000"/>
                    <a:lumOff val="60000"/>
                  </a:schemeClr>
                </a:solidFill>
              </a:rPr>
              <a:t>Next Year 2021</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5" name="Imagen 4">
            <a:extLst>
              <a:ext uri="{FF2B5EF4-FFF2-40B4-BE49-F238E27FC236}">
                <a16:creationId xmlns:a16="http://schemas.microsoft.com/office/drawing/2014/main" id="{B85ACB2C-9E96-4D42-A76C-E0A38C763CE7}"/>
              </a:ext>
            </a:extLst>
          </p:cNvPr>
          <p:cNvPicPr>
            <a:picLocks noChangeAspect="1"/>
          </p:cNvPicPr>
          <p:nvPr/>
        </p:nvPicPr>
        <p:blipFill>
          <a:blip r:embed="rId2"/>
          <a:stretch>
            <a:fillRect/>
          </a:stretch>
        </p:blipFill>
        <p:spPr>
          <a:xfrm>
            <a:off x="750163" y="2373658"/>
            <a:ext cx="4584589" cy="3803304"/>
          </a:xfrm>
          <a:prstGeom prst="rect">
            <a:avLst/>
          </a:prstGeom>
        </p:spPr>
      </p:pic>
      <p:pic>
        <p:nvPicPr>
          <p:cNvPr id="6" name="Imagen 5">
            <a:extLst>
              <a:ext uri="{FF2B5EF4-FFF2-40B4-BE49-F238E27FC236}">
                <a16:creationId xmlns:a16="http://schemas.microsoft.com/office/drawing/2014/main" id="{15A2163B-D5BD-4EF3-ABE6-A5EFD443627E}"/>
              </a:ext>
            </a:extLst>
          </p:cNvPr>
          <p:cNvPicPr>
            <a:picLocks noChangeAspect="1"/>
          </p:cNvPicPr>
          <p:nvPr/>
        </p:nvPicPr>
        <p:blipFill>
          <a:blip r:embed="rId3"/>
          <a:stretch>
            <a:fillRect/>
          </a:stretch>
        </p:blipFill>
        <p:spPr>
          <a:xfrm>
            <a:off x="6202560" y="2379911"/>
            <a:ext cx="4584589" cy="379705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a:solidFill>
            <a:schemeClr val="accent5">
              <a:lumMod val="50000"/>
            </a:schemeClr>
          </a:solidFill>
        </p:spPr>
        <p:txBody>
          <a:bodyPr/>
          <a:lstStyle/>
          <a:p>
            <a:pPr marL="0" indent="0">
              <a:buNone/>
            </a:pPr>
            <a:r>
              <a:rPr lang="en-US" dirty="0">
                <a:solidFill>
                  <a:schemeClr val="accent5">
                    <a:lumMod val="40000"/>
                    <a:lumOff val="60000"/>
                  </a:schemeClr>
                </a:solidFill>
              </a:rPr>
              <a:t>Findings:</a:t>
            </a:r>
          </a:p>
          <a:p>
            <a:pPr marL="0" indent="0">
              <a:buNone/>
            </a:pPr>
            <a:endParaRPr lang="en-US" dirty="0"/>
          </a:p>
          <a:p>
            <a:r>
              <a:rPr lang="en-US" sz="1600" dirty="0"/>
              <a:t>The top five most used languages has been the same for the last four years, with a participation of 52% in all the web market.</a:t>
            </a:r>
          </a:p>
          <a:p>
            <a:r>
              <a:rPr lang="en-US" sz="1600" dirty="0"/>
              <a:t>Java is the most used programs all over the web history and this year has been so.</a:t>
            </a:r>
          </a:p>
          <a:p>
            <a:r>
              <a:rPr lang="en-US" sz="1600" dirty="0"/>
              <a:t>Python is reaching its top position, 3</a:t>
            </a:r>
            <a:r>
              <a:rPr lang="en-US" sz="1600" baseline="30000" dirty="0"/>
              <a:t>rd</a:t>
            </a:r>
            <a:r>
              <a:rPr lang="en-US" sz="1600" dirty="0"/>
              <a:t> this year,  citing a clear rise since the last years. </a:t>
            </a:r>
          </a:p>
          <a:p>
            <a:endParaRPr lang="en-US" sz="1600" dirty="0"/>
          </a:p>
          <a:p>
            <a:endParaRPr lang="en-US" sz="16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solidFill>
            <a:schemeClr val="accent5">
              <a:lumMod val="50000"/>
            </a:schemeClr>
          </a:solidFill>
        </p:spPr>
        <p:txBody>
          <a:bodyPr/>
          <a:lstStyle/>
          <a:p>
            <a:pPr marL="0" indent="0">
              <a:buNone/>
            </a:pPr>
            <a:r>
              <a:rPr lang="en-US" dirty="0">
                <a:solidFill>
                  <a:schemeClr val="accent5">
                    <a:lumMod val="40000"/>
                    <a:lumOff val="60000"/>
                  </a:schemeClr>
                </a:solidFill>
              </a:rPr>
              <a:t>Implications:</a:t>
            </a:r>
          </a:p>
          <a:p>
            <a:pPr marL="0" indent="0">
              <a:buNone/>
            </a:pPr>
            <a:endParaRPr lang="en-US" dirty="0"/>
          </a:p>
          <a:p>
            <a:r>
              <a:rPr lang="en-US" sz="1600" dirty="0"/>
              <a:t>No need to change specialized programmer in a short or medium term, as the trend conveys so.</a:t>
            </a:r>
          </a:p>
          <a:p>
            <a:r>
              <a:rPr lang="en-US" sz="1600" dirty="0"/>
              <a:t>Java teaching and learning is a must, not only for companies but for professionals who want a job in TI.</a:t>
            </a:r>
          </a:p>
          <a:p>
            <a:r>
              <a:rPr lang="en-US" sz="1600" dirty="0"/>
              <a:t>Due to application on Machine Learning and AI. Python  has been defined as a tool for new technologies in Deep Learning and Machine Learning</a:t>
            </a:r>
          </a:p>
        </p:txBody>
      </p:sp>
    </p:spTree>
    <p:extLst>
      <p:ext uri="{BB962C8B-B14F-4D97-AF65-F5344CB8AC3E}">
        <p14:creationId xmlns:p14="http://schemas.microsoft.com/office/powerpoint/2010/main" val="54556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92500"/>
          </a:bodyPr>
          <a:lstStyle/>
          <a:p>
            <a:pPr marL="0" indent="0">
              <a:buNone/>
            </a:pPr>
            <a:r>
              <a:rPr lang="en-US" sz="2000" dirty="0">
                <a:solidFill>
                  <a:schemeClr val="accent5">
                    <a:lumMod val="40000"/>
                    <a:lumOff val="60000"/>
                  </a:schemeClr>
                </a:solidFill>
              </a:rPr>
              <a:t>Current Year 2020</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fontScale="92500"/>
          </a:bodyPr>
          <a:lstStyle/>
          <a:p>
            <a:pPr marL="0" indent="0">
              <a:buNone/>
            </a:pPr>
            <a:r>
              <a:rPr lang="en-US" sz="2000" dirty="0">
                <a:solidFill>
                  <a:schemeClr val="accent5">
                    <a:lumMod val="40000"/>
                    <a:lumOff val="60000"/>
                  </a:schemeClr>
                </a:solidFill>
              </a:rPr>
              <a:t>Next Year 2021</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5" name="Imagen 4">
            <a:extLst>
              <a:ext uri="{FF2B5EF4-FFF2-40B4-BE49-F238E27FC236}">
                <a16:creationId xmlns:a16="http://schemas.microsoft.com/office/drawing/2014/main" id="{A8219288-5396-4E40-9E0B-96937E72D4A2}"/>
              </a:ext>
            </a:extLst>
          </p:cNvPr>
          <p:cNvPicPr>
            <a:picLocks noChangeAspect="1"/>
          </p:cNvPicPr>
          <p:nvPr/>
        </p:nvPicPr>
        <p:blipFill>
          <a:blip r:embed="rId2"/>
          <a:stretch>
            <a:fillRect/>
          </a:stretch>
        </p:blipFill>
        <p:spPr>
          <a:xfrm>
            <a:off x="119147" y="2371860"/>
            <a:ext cx="5749637" cy="3805102"/>
          </a:xfrm>
          <a:prstGeom prst="rect">
            <a:avLst/>
          </a:prstGeom>
        </p:spPr>
      </p:pic>
      <p:pic>
        <p:nvPicPr>
          <p:cNvPr id="6" name="Imagen 5">
            <a:extLst>
              <a:ext uri="{FF2B5EF4-FFF2-40B4-BE49-F238E27FC236}">
                <a16:creationId xmlns:a16="http://schemas.microsoft.com/office/drawing/2014/main" id="{95D650CD-325C-43C3-B041-D786CFB86D3E}"/>
              </a:ext>
            </a:extLst>
          </p:cNvPr>
          <p:cNvPicPr>
            <a:picLocks noChangeAspect="1"/>
          </p:cNvPicPr>
          <p:nvPr/>
        </p:nvPicPr>
        <p:blipFill>
          <a:blip r:embed="rId3"/>
          <a:stretch>
            <a:fillRect/>
          </a:stretch>
        </p:blipFill>
        <p:spPr>
          <a:xfrm>
            <a:off x="6019801" y="2371860"/>
            <a:ext cx="5917275" cy="380510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a:solidFill>
            <a:schemeClr val="accent5">
              <a:lumMod val="50000"/>
            </a:schemeClr>
          </a:solidFill>
        </p:spPr>
        <p:txBody>
          <a:bodyPr/>
          <a:lstStyle/>
          <a:p>
            <a:pPr marL="0" indent="0">
              <a:buNone/>
            </a:pPr>
            <a:r>
              <a:rPr lang="en-US" dirty="0">
                <a:solidFill>
                  <a:schemeClr val="accent5">
                    <a:lumMod val="40000"/>
                    <a:lumOff val="60000"/>
                  </a:schemeClr>
                </a:solidFill>
              </a:rPr>
              <a:t>Findings:</a:t>
            </a:r>
          </a:p>
          <a:p>
            <a:pPr marL="0" indent="0">
              <a:buNone/>
            </a:pPr>
            <a:endParaRPr lang="en-US" dirty="0"/>
          </a:p>
          <a:p>
            <a:r>
              <a:rPr lang="en-US" sz="1600" dirty="0"/>
              <a:t>Microsoft </a:t>
            </a:r>
            <a:r>
              <a:rPr lang="en-US" sz="1600" dirty="0" err="1"/>
              <a:t>SQLServer</a:t>
            </a:r>
            <a:r>
              <a:rPr lang="en-US" sz="1600" dirty="0"/>
              <a:t> is by difference the most used by programmers for the next year. It consolidates its position among the 15% preferred for the last 12 years.</a:t>
            </a:r>
          </a:p>
          <a:p>
            <a:r>
              <a:rPr lang="en-US" sz="1600" dirty="0"/>
              <a:t>Oracle has reached the third position in databases coming from down ones, it is about 13% part in this market.</a:t>
            </a:r>
          </a:p>
          <a:p>
            <a:r>
              <a:rPr lang="en-US" sz="1600" dirty="0"/>
              <a:t>Access shares a slight participation on the market, 6,52%, and </a:t>
            </a:r>
            <a:r>
              <a:rPr lang="en-US" sz="1600" dirty="0" err="1"/>
              <a:t>Postgress</a:t>
            </a:r>
            <a:r>
              <a:rPr lang="en-US" sz="1600" dirty="0"/>
              <a:t> (SQL) is not among the five tops now.</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solidFill>
            <a:schemeClr val="accent5">
              <a:lumMod val="50000"/>
            </a:schemeClr>
          </a:solidFill>
        </p:spPr>
        <p:txBody>
          <a:bodyPr/>
          <a:lstStyle/>
          <a:p>
            <a:pPr marL="0" indent="0">
              <a:buNone/>
            </a:pPr>
            <a:r>
              <a:rPr lang="en-US" dirty="0">
                <a:solidFill>
                  <a:schemeClr val="accent5">
                    <a:lumMod val="40000"/>
                    <a:lumOff val="60000"/>
                  </a:schemeClr>
                </a:solidFill>
              </a:rPr>
              <a:t>Implications:</a:t>
            </a:r>
          </a:p>
          <a:p>
            <a:pPr marL="0" indent="0">
              <a:buNone/>
            </a:pPr>
            <a:endParaRPr lang="en-US" dirty="0"/>
          </a:p>
          <a:p>
            <a:r>
              <a:rPr lang="en-US" sz="1600" dirty="0"/>
              <a:t>Its BI components among the analytical processes make them the most appropriated for cutting edge TI.</a:t>
            </a:r>
          </a:p>
          <a:p>
            <a:r>
              <a:rPr lang="en-US" sz="1600" dirty="0"/>
              <a:t>Not only Microsoft will domain the databases on web, programmers are betting for most dynamics solutions nowadays.</a:t>
            </a:r>
          </a:p>
          <a:p>
            <a:r>
              <a:rPr lang="en-US" sz="1600" dirty="0"/>
              <a:t>Market goes to become more practical and easy-use by controlling Access once more. </a:t>
            </a:r>
            <a:r>
              <a:rPr lang="en-US" sz="1600" dirty="0" err="1"/>
              <a:t>Postgress</a:t>
            </a:r>
            <a:r>
              <a:rPr lang="en-US" sz="1600" dirty="0"/>
              <a:t>, with its down position, 7</a:t>
            </a:r>
            <a:r>
              <a:rPr lang="en-US" sz="1600" baseline="30000" dirty="0"/>
              <a:t>th</a:t>
            </a:r>
            <a:r>
              <a:rPr lang="en-US" sz="1600" dirty="0"/>
              <a:t>,  makes it clear that seems bit complicated to home run because of is installation procedures.</a:t>
            </a:r>
          </a:p>
        </p:txBody>
      </p:sp>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bigdataml">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bigdataml</Template>
  <TotalTime>871</TotalTime>
  <Words>1524</Words>
  <Application>Microsoft Office PowerPoint</Application>
  <PresentationFormat>Panorámica</PresentationFormat>
  <Paragraphs>103</Paragraphs>
  <Slides>16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Gill Sans MT</vt:lpstr>
      <vt:lpstr>IBM Plex Mono Text</vt:lpstr>
      <vt:lpstr>Quicksand</vt:lpstr>
      <vt:lpstr>bigdataml</vt:lpstr>
      <vt:lpstr>Presentation of Current and Forecasted Web Tools        2020/2021 </vt:lpstr>
      <vt:lpstr>OUTLINE</vt:lpstr>
      <vt:lpstr>EXECUTIVE SUMMARY</vt:lpstr>
      <vt:lpstr>INTRODUCTION</vt:lpstr>
      <vt:lpstr>METHODOLOGY </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DISCUSSION:</vt:lpstr>
      <vt:lpstr>OVERALL FINDINGS &amp; IMPLICATIONS</vt:lpstr>
      <vt:lpstr>CONCLUSION</vt:lpstr>
      <vt:lpstr>GITHUB JOB POSTINGS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juan manu</cp:lastModifiedBy>
  <cp:revision>76</cp:revision>
  <dcterms:created xsi:type="dcterms:W3CDTF">2020-10-28T18:29:43Z</dcterms:created>
  <dcterms:modified xsi:type="dcterms:W3CDTF">2021-01-10T11:15:26Z</dcterms:modified>
</cp:coreProperties>
</file>