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570D0D-2ED8-4624-A12F-F4938E994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702"/>
            <a:ext cx="12192001" cy="2291435"/>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934CDC0-507B-44FE-BE7F-C72504ADE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8902" y="5660918"/>
            <a:ext cx="960910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Imagen 4">
            <a:extLst>
              <a:ext uri="{FF2B5EF4-FFF2-40B4-BE49-F238E27FC236}">
                <a16:creationId xmlns:a16="http://schemas.microsoft.com/office/drawing/2014/main" id="{E2710E61-5873-87F3-B363-F7D123E516FE}"/>
              </a:ext>
            </a:extLst>
          </p:cNvPr>
          <p:cNvPicPr>
            <a:picLocks noChangeAspect="1"/>
          </p:cNvPicPr>
          <p:nvPr/>
        </p:nvPicPr>
        <p:blipFill rotWithShape="1">
          <a:blip r:embed="rId2"/>
          <a:srcRect l="9842" r="19677" b="-2"/>
          <a:stretch/>
        </p:blipFill>
        <p:spPr>
          <a:xfrm>
            <a:off x="6080040" y="10"/>
            <a:ext cx="6357305" cy="6857990"/>
          </a:xfrm>
          <a:prstGeom prst="rect">
            <a:avLst/>
          </a:prstGeom>
        </p:spPr>
      </p:pic>
      <p:pic>
        <p:nvPicPr>
          <p:cNvPr id="6" name="Picture 10" descr="Imágenes de Blanco - Descarga gratuita en Freepik">
            <a:extLst>
              <a:ext uri="{FF2B5EF4-FFF2-40B4-BE49-F238E27FC236}">
                <a16:creationId xmlns:a16="http://schemas.microsoft.com/office/drawing/2014/main" id="{BDB295FA-B41F-3BB1-0C56-83586E59A3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10" r="3057" b="-1"/>
          <a:stretch/>
        </p:blipFill>
        <p:spPr bwMode="auto">
          <a:xfrm rot="16200000">
            <a:off x="-396165" y="380933"/>
            <a:ext cx="6858000" cy="6094409"/>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81E4D48A-A902-0E01-7730-93188701F3BE}"/>
              </a:ext>
            </a:extLst>
          </p:cNvPr>
          <p:cNvSpPr>
            <a:spLocks noGrp="1"/>
          </p:cNvSpPr>
          <p:nvPr>
            <p:ph type="subTitle" idx="1"/>
          </p:nvPr>
        </p:nvSpPr>
        <p:spPr>
          <a:xfrm>
            <a:off x="351156" y="3429000"/>
            <a:ext cx="5193301" cy="981198"/>
          </a:xfrm>
        </p:spPr>
        <p:style>
          <a:lnRef idx="0">
            <a:scrgbClr r="0" g="0" b="0"/>
          </a:lnRef>
          <a:fillRef idx="0">
            <a:scrgbClr r="0" g="0" b="0"/>
          </a:fillRef>
          <a:effectRef idx="0">
            <a:scrgbClr r="0" g="0" b="0"/>
          </a:effectRef>
          <a:fontRef idx="minor">
            <a:schemeClr val="dk1"/>
          </a:fontRef>
        </p:style>
        <p:txBody>
          <a:bodyPr>
            <a:noAutofit/>
          </a:bodyPr>
          <a:lstStyle/>
          <a:p>
            <a:pPr algn="ctr"/>
            <a:r>
              <a:rPr lang="es-ES" sz="2400" b="1" dirty="0">
                <a:solidFill>
                  <a:schemeClr val="tx1">
                    <a:lumMod val="85000"/>
                    <a:lumOff val="15000"/>
                  </a:schemeClr>
                </a:solidFill>
                <a:effectLst>
                  <a:outerShdw blurRad="50800" dist="38100" dir="18900000" algn="bl" rotWithShape="0">
                    <a:prstClr val="black">
                      <a:alpha val="40000"/>
                    </a:prstClr>
                  </a:outerShdw>
                </a:effectLst>
              </a:rPr>
              <a:t>Juan David Rodríguez varón</a:t>
            </a:r>
            <a:endParaRPr lang="es-CO" sz="2400" b="1" dirty="0">
              <a:solidFill>
                <a:schemeClr val="tx1">
                  <a:lumMod val="85000"/>
                  <a:lumOff val="15000"/>
                </a:schemeClr>
              </a:solidFill>
              <a:effectLst>
                <a:outerShdw blurRad="50800" dist="38100" dir="18900000" algn="bl" rotWithShape="0">
                  <a:prstClr val="black">
                    <a:alpha val="40000"/>
                  </a:prstClr>
                </a:outerShdw>
              </a:effectLst>
            </a:endParaRPr>
          </a:p>
        </p:txBody>
      </p:sp>
      <p:sp>
        <p:nvSpPr>
          <p:cNvPr id="2" name="Título 1">
            <a:extLst>
              <a:ext uri="{FF2B5EF4-FFF2-40B4-BE49-F238E27FC236}">
                <a16:creationId xmlns:a16="http://schemas.microsoft.com/office/drawing/2014/main" id="{B4892465-1D96-008F-ACB7-36C2A7D05919}"/>
              </a:ext>
            </a:extLst>
          </p:cNvPr>
          <p:cNvSpPr>
            <a:spLocks noGrp="1"/>
          </p:cNvSpPr>
          <p:nvPr>
            <p:ph type="ctrTitle"/>
          </p:nvPr>
        </p:nvSpPr>
        <p:spPr>
          <a:xfrm>
            <a:off x="351156" y="1796658"/>
            <a:ext cx="5067653" cy="826250"/>
          </a:xfrm>
        </p:spPr>
        <p:style>
          <a:lnRef idx="0">
            <a:scrgbClr r="0" g="0" b="0"/>
          </a:lnRef>
          <a:fillRef idx="0">
            <a:scrgbClr r="0" g="0" b="0"/>
          </a:fillRef>
          <a:effectRef idx="0">
            <a:scrgbClr r="0" g="0" b="0"/>
          </a:effectRef>
          <a:fontRef idx="minor">
            <a:schemeClr val="dk1"/>
          </a:fontRef>
        </p:style>
        <p:txBody>
          <a:bodyPr anchor="b">
            <a:noAutofit/>
          </a:bodyPr>
          <a:lstStyle/>
          <a:p>
            <a:pPr algn="ctr"/>
            <a:r>
              <a:rPr lang="es-ES" sz="5400" dirty="0">
                <a:solidFill>
                  <a:schemeClr val="tx1">
                    <a:lumMod val="65000"/>
                    <a:lumOff val="35000"/>
                  </a:schemeClr>
                </a:solidFill>
                <a:effectLst>
                  <a:outerShdw blurRad="50800" dist="38100" dir="18900000" algn="bl" rotWithShape="0">
                    <a:prstClr val="black">
                      <a:alpha val="40000"/>
                    </a:prstClr>
                  </a:outerShdw>
                </a:effectLst>
              </a:rPr>
              <a:t>EASY TURN r`v</a:t>
            </a:r>
            <a:endParaRPr lang="es-CO" sz="5400" dirty="0">
              <a:solidFill>
                <a:schemeClr val="tx1">
                  <a:lumMod val="65000"/>
                  <a:lumOff val="35000"/>
                </a:schemeClr>
              </a:solidFill>
              <a:effectLst>
                <a:outerShdw blurRad="50800" dist="38100" dir="18900000" algn="bl" rotWithShape="0">
                  <a:prstClr val="black">
                    <a:alpha val="40000"/>
                  </a:prstClr>
                </a:outerShdw>
              </a:effectLst>
            </a:endParaRPr>
          </a:p>
        </p:txBody>
      </p:sp>
    </p:spTree>
    <p:extLst>
      <p:ext uri="{BB962C8B-B14F-4D97-AF65-F5344CB8AC3E}">
        <p14:creationId xmlns:p14="http://schemas.microsoft.com/office/powerpoint/2010/main" val="10928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ersona escaneando código qr | Foto Gratis">
            <a:extLst>
              <a:ext uri="{FF2B5EF4-FFF2-40B4-BE49-F238E27FC236}">
                <a16:creationId xmlns:a16="http://schemas.microsoft.com/office/drawing/2014/main" id="{01FEFF4A-1068-0653-45A6-14EA472ED8F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63" r="-1" b="15248"/>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59"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61" name="Rectangle 2060">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56C015B2-C738-1A4A-EDB4-A9801DDE6F20}"/>
              </a:ext>
            </a:extLst>
          </p:cNvPr>
          <p:cNvSpPr>
            <a:spLocks noGrp="1"/>
          </p:cNvSpPr>
          <p:nvPr>
            <p:ph type="title"/>
          </p:nvPr>
        </p:nvSpPr>
        <p:spPr>
          <a:xfrm>
            <a:off x="1130271" y="1193800"/>
            <a:ext cx="3193050" cy="4699000"/>
          </a:xfrm>
        </p:spPr>
        <p:txBody>
          <a:bodyPr anchor="ctr">
            <a:normAutofit/>
          </a:bodyPr>
          <a:lstStyle/>
          <a:p>
            <a:r>
              <a:rPr lang="es-ES" b="1" dirty="0"/>
              <a:t>Objetivo</a:t>
            </a:r>
            <a:r>
              <a:rPr lang="es-ES" dirty="0"/>
              <a:t> </a:t>
            </a:r>
            <a:r>
              <a:rPr lang="es-ES" b="1" dirty="0"/>
              <a:t>general</a:t>
            </a:r>
            <a:endParaRPr lang="es-CO" b="1" dirty="0"/>
          </a:p>
        </p:txBody>
      </p:sp>
      <p:cxnSp>
        <p:nvCxnSpPr>
          <p:cNvPr id="2063" name="Straight Connector 2062">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11AAFFF-03B1-989F-3389-0683EBD43DBC}"/>
              </a:ext>
            </a:extLst>
          </p:cNvPr>
          <p:cNvSpPr>
            <a:spLocks noGrp="1"/>
          </p:cNvSpPr>
          <p:nvPr>
            <p:ph idx="1"/>
          </p:nvPr>
        </p:nvSpPr>
        <p:spPr>
          <a:xfrm>
            <a:off x="4976636" y="1193800"/>
            <a:ext cx="6085091" cy="4699000"/>
          </a:xfrm>
        </p:spPr>
        <p:txBody>
          <a:bodyPr anchor="ctr">
            <a:normAutofit/>
          </a:bodyPr>
          <a:lstStyle/>
          <a:p>
            <a:r>
              <a:rPr lang="es-CO" b="1" i="0">
                <a:effectLst/>
                <a:latin typeface="Times New Roman" panose="02020603050405020304" pitchFamily="18" charset="0"/>
              </a:rPr>
              <a:t>Se tiene como objetivo crear una aplicación que brindará un servicio a todos los clientes de los bancos, pero tendrá una preferencia hacia algunos grupos vulnerables de la población como lo son las personas de la tercera edad, personas con discapacidad y mujeres gestantes.</a:t>
            </a:r>
          </a:p>
          <a:p>
            <a:endParaRPr lang="es-CO" dirty="0"/>
          </a:p>
        </p:txBody>
      </p:sp>
      <p:sp>
        <p:nvSpPr>
          <p:cNvPr id="2065"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6" name="Picture 10" descr="Imágenes de Blanco - Descarga gratuita en Freepik">
            <a:extLst>
              <a:ext uri="{FF2B5EF4-FFF2-40B4-BE49-F238E27FC236}">
                <a16:creationId xmlns:a16="http://schemas.microsoft.com/office/drawing/2014/main" id="{853C73C8-0CE4-29BE-9359-46B610E09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581902" y="4248196"/>
            <a:ext cx="3132753" cy="2086834"/>
          </a:xfrm>
          <a:prstGeom prst="rtTriangl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7495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7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anco Popular enfrenta apuros con trámites electrónicos | La Nación">
            <a:extLst>
              <a:ext uri="{FF2B5EF4-FFF2-40B4-BE49-F238E27FC236}">
                <a16:creationId xmlns:a16="http://schemas.microsoft.com/office/drawing/2014/main" id="{CB8DD65D-B65C-03DD-BA83-6F02186A272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28" r="-1" b="-1"/>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08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85" name="Rectangle 308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0A909902-82E5-CA03-4309-6107C6B0273E}"/>
              </a:ext>
            </a:extLst>
          </p:cNvPr>
          <p:cNvSpPr>
            <a:spLocks noGrp="1"/>
          </p:cNvSpPr>
          <p:nvPr>
            <p:ph type="title"/>
          </p:nvPr>
        </p:nvSpPr>
        <p:spPr>
          <a:xfrm>
            <a:off x="1130271" y="1193800"/>
            <a:ext cx="3193050" cy="4699000"/>
          </a:xfrm>
        </p:spPr>
        <p:txBody>
          <a:bodyPr anchor="ctr">
            <a:normAutofit/>
          </a:bodyPr>
          <a:lstStyle/>
          <a:p>
            <a:r>
              <a:rPr lang="es-ES" b="1">
                <a:effectLst>
                  <a:outerShdw blurRad="38100" dist="38100" dir="2700000" algn="tl">
                    <a:srgbClr val="000000">
                      <a:alpha val="43137"/>
                    </a:srgbClr>
                  </a:outerShdw>
                </a:effectLst>
              </a:rPr>
              <a:t>Idea innovadora</a:t>
            </a:r>
            <a:endParaRPr lang="es-CO" b="1" dirty="0">
              <a:effectLst>
                <a:outerShdw blurRad="38100" dist="38100" dir="2700000" algn="tl">
                  <a:srgbClr val="000000">
                    <a:alpha val="43137"/>
                  </a:srgbClr>
                </a:outerShdw>
              </a:effectLst>
            </a:endParaRPr>
          </a:p>
        </p:txBody>
      </p:sp>
      <p:cxnSp>
        <p:nvCxnSpPr>
          <p:cNvPr id="3087" name="Straight Connector 308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7916F74-AD78-5F13-CBD7-85A969244A97}"/>
              </a:ext>
            </a:extLst>
          </p:cNvPr>
          <p:cNvSpPr>
            <a:spLocks noGrp="1"/>
          </p:cNvSpPr>
          <p:nvPr>
            <p:ph idx="1"/>
          </p:nvPr>
        </p:nvSpPr>
        <p:spPr>
          <a:xfrm>
            <a:off x="4795345" y="1971861"/>
            <a:ext cx="6924631" cy="3912772"/>
          </a:xfrm>
        </p:spPr>
        <p:txBody>
          <a:bodyPr anchor="ctr">
            <a:normAutofit/>
          </a:bodyPr>
          <a:lstStyle/>
          <a:p>
            <a:r>
              <a:rPr lang="es-CO" b="1" i="0" dirty="0">
                <a:effectLst/>
                <a:latin typeface="Times New Roman" panose="02020603050405020304" pitchFamily="18" charset="0"/>
              </a:rPr>
              <a:t>Esta aplicación servirá para sacar turnos a la hora de requerir de algún servicio del banco de manera presencial, una de las funciones de esta aplicación es avisarles a los usuarios dentro de un rango de 15 minutos que ya es hora de acercarse al banco porque se aproxima su turno, así ellos podrán gestionar algunas otras tareas pendientes (si las tienen), mientras esperan su turno en el banco</a:t>
            </a:r>
          </a:p>
          <a:p>
            <a:endParaRPr lang="es-CO" dirty="0"/>
          </a:p>
        </p:txBody>
      </p:sp>
      <p:sp>
        <p:nvSpPr>
          <p:cNvPr id="308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3082" name="Picture 10" descr="Imágenes de Blanco - Descarga gratuita en Freepik">
            <a:extLst>
              <a:ext uri="{FF2B5EF4-FFF2-40B4-BE49-F238E27FC236}">
                <a16:creationId xmlns:a16="http://schemas.microsoft.com/office/drawing/2014/main" id="{A462B6D1-12F1-2BF5-0218-0C8BCDC30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581902" y="4248196"/>
            <a:ext cx="3132753" cy="2086834"/>
          </a:xfrm>
          <a:prstGeom prst="rtTriangl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0525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mbre joven mirando su telefono movil mientras toma un cafe sentado en el  sofa de su casa Stock Photo | Adobe Stock">
            <a:extLst>
              <a:ext uri="{FF2B5EF4-FFF2-40B4-BE49-F238E27FC236}">
                <a16:creationId xmlns:a16="http://schemas.microsoft.com/office/drawing/2014/main" id="{639F6F7D-B46C-C666-6FEE-154A3BB340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1" b="15728"/>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3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039" name="Rectangle 103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7621D329-3EE9-26C0-F7DF-4CE7AE932C11}"/>
              </a:ext>
            </a:extLst>
          </p:cNvPr>
          <p:cNvSpPr>
            <a:spLocks noGrp="1"/>
          </p:cNvSpPr>
          <p:nvPr>
            <p:ph type="title"/>
          </p:nvPr>
        </p:nvSpPr>
        <p:spPr>
          <a:xfrm>
            <a:off x="1130271" y="1193800"/>
            <a:ext cx="3193050" cy="4699000"/>
          </a:xfrm>
        </p:spPr>
        <p:txBody>
          <a:bodyPr anchor="ctr">
            <a:normAutofit/>
          </a:bodyPr>
          <a:lstStyle/>
          <a:p>
            <a:r>
              <a:rPr lang="es-ES" b="1">
                <a:effectLst>
                  <a:outerShdw blurRad="38100" dist="38100" dir="2700000" algn="tl">
                    <a:srgbClr val="000000">
                      <a:alpha val="43137"/>
                    </a:srgbClr>
                  </a:outerShdw>
                </a:effectLst>
              </a:rPr>
              <a:t>Función principal</a:t>
            </a:r>
            <a:endParaRPr lang="es-CO" b="1" dirty="0">
              <a:effectLst>
                <a:outerShdw blurRad="38100" dist="38100" dir="2700000" algn="tl">
                  <a:srgbClr val="000000">
                    <a:alpha val="43137"/>
                  </a:srgbClr>
                </a:outerShdw>
              </a:effectLst>
            </a:endParaRPr>
          </a:p>
        </p:txBody>
      </p:sp>
      <p:cxnSp>
        <p:nvCxnSpPr>
          <p:cNvPr id="1041" name="Straight Connector 104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500EE62-FD09-F31D-B775-B868C91D3E0D}"/>
              </a:ext>
            </a:extLst>
          </p:cNvPr>
          <p:cNvSpPr>
            <a:spLocks noGrp="1"/>
          </p:cNvSpPr>
          <p:nvPr>
            <p:ph idx="1"/>
          </p:nvPr>
        </p:nvSpPr>
        <p:spPr>
          <a:xfrm>
            <a:off x="4976636" y="1193800"/>
            <a:ext cx="6085091" cy="4699000"/>
          </a:xfrm>
        </p:spPr>
        <p:txBody>
          <a:bodyPr anchor="ctr">
            <a:normAutofit/>
          </a:bodyPr>
          <a:lstStyle/>
          <a:p>
            <a:r>
              <a:rPr lang="es-CO" b="1" i="0">
                <a:effectLst/>
                <a:latin typeface="Times New Roman" panose="02020603050405020304" pitchFamily="18" charset="0"/>
              </a:rPr>
              <a:t>visualizar la información en tiempo real de los servicios disponibles y los tramites que se pueden realizar en ese momento sin necesidad de acercarse a la entidad bancaria</a:t>
            </a:r>
          </a:p>
          <a:p>
            <a:endParaRPr lang="es-CO" dirty="0"/>
          </a:p>
        </p:txBody>
      </p:sp>
      <p:sp>
        <p:nvSpPr>
          <p:cNvPr id="104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4" name="Picture 10" descr="Imágenes de Blanco - Descarga gratuita en Freepik">
            <a:extLst>
              <a:ext uri="{FF2B5EF4-FFF2-40B4-BE49-F238E27FC236}">
                <a16:creationId xmlns:a16="http://schemas.microsoft.com/office/drawing/2014/main" id="{4F4393CA-5DC7-2293-AACD-70B92CFED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581902" y="4248196"/>
            <a:ext cx="3132753" cy="2086834"/>
          </a:xfrm>
          <a:prstGeom prst="rtTriangl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990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FE1E07A-42F5-B7DC-729A-F508C8A326A0}"/>
              </a:ext>
            </a:extLst>
          </p:cNvPr>
          <p:cNvPicPr>
            <a:picLocks noChangeAspect="1"/>
          </p:cNvPicPr>
          <p:nvPr/>
        </p:nvPicPr>
        <p:blipFill rotWithShape="1">
          <a:blip r:embed="rId2">
            <a:alphaModFix amt="50000"/>
          </a:blip>
          <a:srcRect t="10653" r="-1" b="1796"/>
          <a:stretch/>
        </p:blipFill>
        <p:spPr>
          <a:xfrm>
            <a:off x="305" y="10"/>
            <a:ext cx="12191695" cy="6857990"/>
          </a:xfrm>
          <a:prstGeom prst="rect">
            <a:avLst/>
          </a:prstGeom>
        </p:spPr>
      </p:pic>
      <p:sp>
        <p:nvSpPr>
          <p:cNvPr id="1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 name="Rectangle 1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28B28E55-678F-FF72-F946-C8815B368B55}"/>
              </a:ext>
            </a:extLst>
          </p:cNvPr>
          <p:cNvSpPr>
            <a:spLocks noGrp="1"/>
          </p:cNvSpPr>
          <p:nvPr>
            <p:ph type="title"/>
          </p:nvPr>
        </p:nvSpPr>
        <p:spPr>
          <a:xfrm>
            <a:off x="1130271" y="1193800"/>
            <a:ext cx="3193050" cy="4699000"/>
          </a:xfrm>
        </p:spPr>
        <p:txBody>
          <a:bodyPr anchor="ctr">
            <a:normAutofit/>
          </a:bodyPr>
          <a:lstStyle/>
          <a:p>
            <a:r>
              <a:rPr lang="es-ES" b="1" dirty="0">
                <a:effectLst>
                  <a:outerShdw blurRad="38100" dist="38100" dir="2700000" algn="tl">
                    <a:srgbClr val="000000">
                      <a:alpha val="43137"/>
                    </a:srgbClr>
                  </a:outerShdw>
                </a:effectLst>
              </a:rPr>
              <a:t>Objetivos generales</a:t>
            </a:r>
            <a:endParaRPr lang="es-CO" b="1" dirty="0">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797919F-4592-C565-BA59-7DB095C4CC20}"/>
              </a:ext>
            </a:extLst>
          </p:cNvPr>
          <p:cNvSpPr>
            <a:spLocks noGrp="1"/>
          </p:cNvSpPr>
          <p:nvPr>
            <p:ph idx="1"/>
          </p:nvPr>
        </p:nvSpPr>
        <p:spPr>
          <a:xfrm>
            <a:off x="4976636" y="1193800"/>
            <a:ext cx="6085091" cy="4699000"/>
          </a:xfrm>
        </p:spPr>
        <p:txBody>
          <a:bodyPr anchor="ctr">
            <a:normAutofit/>
          </a:bodyPr>
          <a:lstStyle/>
          <a:p>
            <a:pPr marL="457200" indent="-457200">
              <a:lnSpc>
                <a:spcPct val="110000"/>
              </a:lnSpc>
              <a:buFont typeface="+mj-lt"/>
              <a:buAutoNum type="arabicPeriod"/>
            </a:pPr>
            <a:r>
              <a:rPr lang="es-CO" sz="1900" b="0" i="0">
                <a:effectLst/>
                <a:latin typeface="Times New Roman" panose="02020603050405020304" pitchFamily="18" charset="0"/>
              </a:rPr>
              <a:t>Brindar eficiencia y comodidad a la hora de solicitar turnos en la entidad bancaria de su preferencia principalmente a los de la tercera edad, mujeres gestantes y personas con discapacidad mediante su aplicación móvil</a:t>
            </a:r>
          </a:p>
          <a:p>
            <a:pPr>
              <a:lnSpc>
                <a:spcPct val="110000"/>
              </a:lnSpc>
              <a:buFont typeface="+mj-lt"/>
              <a:buAutoNum type="arabicPeriod"/>
            </a:pPr>
            <a:r>
              <a:rPr lang="es-CO" sz="1900" b="0" i="0">
                <a:effectLst/>
                <a:latin typeface="Times New Roman" panose="02020603050405020304" pitchFamily="18" charset="0"/>
              </a:rPr>
              <a:t>Reducir tiempos de espera y la molestia que causa estar horas dentro de un banco, proporcionando notificaciones en tiempo real para que el usuario se acerque al banco cuando su turno este próximo a ser llamado</a:t>
            </a:r>
          </a:p>
          <a:p>
            <a:pPr>
              <a:lnSpc>
                <a:spcPct val="110000"/>
              </a:lnSpc>
              <a:buFont typeface="+mj-lt"/>
              <a:buAutoNum type="arabicPeriod"/>
            </a:pPr>
            <a:r>
              <a:rPr lang="es-CO" sz="1900" b="0" i="0">
                <a:effectLst/>
                <a:latin typeface="Times New Roman" panose="02020603050405020304" pitchFamily="18" charset="0"/>
              </a:rPr>
              <a:t>Otorgar más tiempo a los usuarios según las necesidades o actividades que tengan que realizar dentro del tiempo de espera de su turno y así las podrán planificar de mejor manera</a:t>
            </a:r>
          </a:p>
          <a:p>
            <a:pPr>
              <a:lnSpc>
                <a:spcPct val="110000"/>
              </a:lnSpc>
            </a:pPr>
            <a:endParaRPr lang="es-CO" sz="1900"/>
          </a:p>
        </p:txBody>
      </p:sp>
      <p:sp>
        <p:nvSpPr>
          <p:cNvPr id="2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4099594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cnologías de Localización Indoor, ahora más accesibles | Computing">
            <a:extLst>
              <a:ext uri="{FF2B5EF4-FFF2-40B4-BE49-F238E27FC236}">
                <a16:creationId xmlns:a16="http://schemas.microsoft.com/office/drawing/2014/main" id="{98812ED1-F618-86DE-73F0-BBDAA65E68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332" r="-1" b="12439"/>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10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109" name="Rectangle 410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511B195B-944B-9888-2341-B2EE3E94F074}"/>
              </a:ext>
            </a:extLst>
          </p:cNvPr>
          <p:cNvSpPr>
            <a:spLocks noGrp="1"/>
          </p:cNvSpPr>
          <p:nvPr>
            <p:ph type="title"/>
          </p:nvPr>
        </p:nvSpPr>
        <p:spPr>
          <a:xfrm>
            <a:off x="1130271" y="1193800"/>
            <a:ext cx="3193050" cy="4699000"/>
          </a:xfrm>
        </p:spPr>
        <p:txBody>
          <a:bodyPr anchor="ctr">
            <a:normAutofit/>
          </a:bodyPr>
          <a:lstStyle/>
          <a:p>
            <a:r>
              <a:rPr lang="es-ES" sz="3000" b="1">
                <a:effectLst>
                  <a:outerShdw blurRad="38100" dist="38100" dir="2700000" algn="tl">
                    <a:srgbClr val="000000">
                      <a:alpha val="43137"/>
                    </a:srgbClr>
                  </a:outerShdw>
                </a:effectLst>
              </a:rPr>
              <a:t>Tecnologías utilizadas</a:t>
            </a:r>
            <a:endParaRPr lang="es-CO" sz="3000" b="1">
              <a:effectLst>
                <a:outerShdw blurRad="38100" dist="38100" dir="2700000" algn="tl">
                  <a:srgbClr val="000000">
                    <a:alpha val="43137"/>
                  </a:srgbClr>
                </a:outerShdw>
              </a:effectLst>
            </a:endParaRPr>
          </a:p>
        </p:txBody>
      </p:sp>
      <p:cxnSp>
        <p:nvCxnSpPr>
          <p:cNvPr id="4111" name="Straight Connector 411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99C0699-1A38-5601-4DD9-6B3FE621ADDE}"/>
              </a:ext>
            </a:extLst>
          </p:cNvPr>
          <p:cNvSpPr>
            <a:spLocks noGrp="1"/>
          </p:cNvSpPr>
          <p:nvPr>
            <p:ph idx="1"/>
          </p:nvPr>
        </p:nvSpPr>
        <p:spPr>
          <a:xfrm>
            <a:off x="4976636" y="1193800"/>
            <a:ext cx="6085091" cy="4699000"/>
          </a:xfrm>
        </p:spPr>
        <p:txBody>
          <a:bodyPr anchor="ctr">
            <a:normAutofit/>
          </a:bodyPr>
          <a:lstStyle/>
          <a:p>
            <a:r>
              <a:rPr lang="es-CO" b="1" i="0">
                <a:effectLst/>
                <a:latin typeface="Times New Roman" panose="02020603050405020304" pitchFamily="18" charset="0"/>
              </a:rPr>
              <a:t>Tecnologia usada para la creacion de la aplicacion: principalmente se desarrollara la aplicacion movil usando tecnologias asociadas como Flutter, Native script, ionic, entre otras</a:t>
            </a:r>
          </a:p>
          <a:p>
            <a:r>
              <a:rPr lang="es-CO" b="1" i="0">
                <a:effectLst/>
                <a:latin typeface="Times New Roman" panose="02020603050405020304" pitchFamily="18" charset="0"/>
              </a:rPr>
              <a:t>Tecnologia usada para saber la ubicacion del cliente en tiempo real: para esto se utilizara la Geolocalizacion mediante GPS o API de mapas ya que esto nos servira para detectar la proximidad del usuario a la entidad bancaria y asi permitirnos enviar las notificaciones en tiempo real</a:t>
            </a:r>
          </a:p>
        </p:txBody>
      </p:sp>
      <p:sp>
        <p:nvSpPr>
          <p:cNvPr id="411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6805585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66</TotalTime>
  <Words>346</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Gill Sans MT</vt:lpstr>
      <vt:lpstr>Times New Roman</vt:lpstr>
      <vt:lpstr>Galería</vt:lpstr>
      <vt:lpstr>EASY TURN r`v</vt:lpstr>
      <vt:lpstr>Objetivo general</vt:lpstr>
      <vt:lpstr>Idea innovadora</vt:lpstr>
      <vt:lpstr>Función principal</vt:lpstr>
      <vt:lpstr>Objetivos generales</vt:lpstr>
      <vt:lpstr>Tecnologías utilizadas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TURN r`v</dc:title>
  <dc:creator>Jenny Rodríguez</dc:creator>
  <cp:lastModifiedBy>Jenny Rodríguez</cp:lastModifiedBy>
  <cp:revision>1</cp:revision>
  <dcterms:created xsi:type="dcterms:W3CDTF">2024-05-18T14:59:16Z</dcterms:created>
  <dcterms:modified xsi:type="dcterms:W3CDTF">2024-05-18T16:06:01Z</dcterms:modified>
</cp:coreProperties>
</file>