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ppt/_rels/presentation.xml.rels" ContentType="application/vnd.openxmlformats-package.relationships+xml"/>
  <Override PartName="/ppt/slideLayouts/_rels/slideLayout2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0.xml.rels" ContentType="application/vnd.openxmlformats-package.relationships+xml"/>
  <Override PartName="/ppt/slideLayouts/_rels/slideLayout16.xml.rels" ContentType="application/vnd.openxmlformats-package.relationships+xml"/>
  <Override PartName="/ppt/slideLayouts/_rels/slideLayout2.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7.xml.rels" ContentType="application/vnd.openxmlformats-package.relationship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28.xml.rels" ContentType="application/vnd.openxmlformats-package.relationships+xml"/>
  <Override PartName="/ppt/slides/_rels/slide32.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3.xml.rels" ContentType="application/vnd.openxmlformats-package.relationships+xml"/>
  <Override PartName="/ppt/slides/_rels/slide41.xml.rels" ContentType="application/vnd.openxmlformats-package.relationships+xml"/>
  <Override PartName="/ppt/slides/_rels/slide35.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39.xml.rels" ContentType="application/vnd.openxmlformats-package.relationships+xml"/>
  <Override PartName="/ppt/slides/_rels/slide4.xml.rels" ContentType="application/vnd.openxmlformats-package.relationships+xml"/>
  <Override PartName="/ppt/slides/_rels/slide45.xml.rels" ContentType="application/vnd.openxmlformats-package.relationships+xml"/>
  <Override PartName="/ppt/slides/_rels/slide8.xml.rels" ContentType="application/vnd.openxmlformats-package.relationships+xml"/>
  <Override PartName="/ppt/slides/_rels/slide20.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xml.rels" ContentType="application/vnd.openxmlformats-package.relationships+xml"/>
  <Override PartName="/ppt/slides/_rels/slide42.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37.xml.rels" ContentType="application/vnd.openxmlformats-package.relationships+xml"/>
  <Override PartName="/ppt/slides/_rels/slide43.xml.rels" ContentType="application/vnd.openxmlformats-package.relationships+xml"/>
  <Override PartName="/ppt/slides/_rels/slide22.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9.xml.rels" ContentType="application/vnd.openxmlformats-package.relationships+xml"/>
  <Override PartName="/ppt/slides/_rels/slide47.xml.rels" ContentType="application/vnd.openxmlformats-package.relationships+xml"/>
  <Override PartName="/ppt/slides/_rels/slide1.xml.rels" ContentType="application/vnd.openxmlformats-package.relationships+xml"/>
  <Override PartName="/ppt/slides/_rels/slide12.xml.rels" ContentType="application/vnd.openxmlformats-package.relationships+xml"/>
  <Override PartName="/ppt/slides/_rels/slide23.xml.rels" ContentType="application/vnd.openxmlformats-package.relationships+xml"/>
  <Override PartName="/ppt/slides/_rels/slide44.xml.rels" ContentType="application/vnd.openxmlformats-package.relationships+xml"/>
  <Override PartName="/ppt/slides/_rels/slide38.xml.rels" ContentType="application/vnd.openxmlformats-package.relationships+xml"/>
  <Override PartName="/ppt/slides/_rels/slide7.xml.rels" ContentType="application/vnd.openxmlformats-package.relationships+xml"/>
  <Override PartName="/ppt/slides/_rels/slide40.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slide4.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47.xml" ContentType="application/vnd.openxmlformats-officedocument.presentationml.slide+xml"/>
  <Override PartName="/ppt/slides/slide21.xml" ContentType="application/vnd.openxmlformats-officedocument.presentationml.slide+xml"/>
  <Override PartName="/ppt/slides/slide46.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slides/slide37.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0.xml" ContentType="application/vnd.openxmlformats-officedocument.presentationml.slide+xml"/>
  <Override PartName="/ppt/slides/slide45.xml" ContentType="application/vnd.openxmlformats-officedocument.presentationml.slide+xml"/>
  <Override PartName="/ppt/slides/slide13.xml" ContentType="application/vnd.openxmlformats-officedocument.presentationml.slide+xml"/>
  <Override PartName="/ppt/slides/slide38.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media/image2.png" ContentType="image/png"/>
  <Override PartName="/ppt/media/image3.wmf" ContentType="image/x-wmf"/>
  <Override PartName="/ppt/media/image1.jpeg" ContentType="image/jpe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_rels/.rels" ContentType="application/vnd.openxmlformats-package.relationshi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29" name="PlaceHolder 2"/>
          <p:cNvSpPr>
            <a:spLocks noGrp="1"/>
          </p:cNvSpPr>
          <p:nvPr>
            <p:ph type="body"/>
          </p:nvPr>
        </p:nvSpPr>
        <p:spPr>
          <a:xfrm>
            <a:off x="0" y="-6156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0" name="PlaceHolder 3"/>
          <p:cNvSpPr>
            <a:spLocks noGrp="1"/>
          </p:cNvSpPr>
          <p:nvPr>
            <p:ph type="body"/>
          </p:nvPr>
        </p:nvSpPr>
        <p:spPr>
          <a:xfrm>
            <a:off x="0" y="350604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32"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3"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4" name="PlaceHolder 4"/>
          <p:cNvSpPr>
            <a:spLocks noGrp="1"/>
          </p:cNvSpPr>
          <p:nvPr>
            <p:ph type="body"/>
          </p:nvPr>
        </p:nvSpPr>
        <p:spPr>
          <a:xfrm>
            <a:off x="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5" name="PlaceHolder 5"/>
          <p:cNvSpPr>
            <a:spLocks noGrp="1"/>
          </p:cNvSpPr>
          <p:nvPr>
            <p:ph type="body"/>
          </p:nvPr>
        </p:nvSpPr>
        <p:spPr>
          <a:xfrm>
            <a:off x="328356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37" name="PlaceHolder 2"/>
          <p:cNvSpPr>
            <a:spLocks noGrp="1"/>
          </p:cNvSpPr>
          <p:nvPr>
            <p:ph type="body"/>
          </p:nvPr>
        </p:nvSpPr>
        <p:spPr>
          <a:xfrm>
            <a:off x="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8" name="PlaceHolder 3"/>
          <p:cNvSpPr>
            <a:spLocks noGrp="1"/>
          </p:cNvSpPr>
          <p:nvPr>
            <p:ph type="body"/>
          </p:nvPr>
        </p:nvSpPr>
        <p:spPr>
          <a:xfrm>
            <a:off x="216684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39" name="PlaceHolder 4"/>
          <p:cNvSpPr>
            <a:spLocks noGrp="1"/>
          </p:cNvSpPr>
          <p:nvPr>
            <p:ph type="body"/>
          </p:nvPr>
        </p:nvSpPr>
        <p:spPr>
          <a:xfrm>
            <a:off x="433332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40" name="PlaceHolder 5"/>
          <p:cNvSpPr>
            <a:spLocks noGrp="1"/>
          </p:cNvSpPr>
          <p:nvPr>
            <p:ph type="body"/>
          </p:nvPr>
        </p:nvSpPr>
        <p:spPr>
          <a:xfrm>
            <a:off x="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41" name="PlaceHolder 6"/>
          <p:cNvSpPr>
            <a:spLocks noGrp="1"/>
          </p:cNvSpPr>
          <p:nvPr>
            <p:ph type="body"/>
          </p:nvPr>
        </p:nvSpPr>
        <p:spPr>
          <a:xfrm>
            <a:off x="216684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42" name="PlaceHolder 7"/>
          <p:cNvSpPr>
            <a:spLocks noGrp="1"/>
          </p:cNvSpPr>
          <p:nvPr>
            <p:ph type="body"/>
          </p:nvPr>
        </p:nvSpPr>
        <p:spPr>
          <a:xfrm>
            <a:off x="433332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47" name="PlaceHolder 2"/>
          <p:cNvSpPr>
            <a:spLocks noGrp="1"/>
          </p:cNvSpPr>
          <p:nvPr>
            <p:ph type="subTitle"/>
          </p:nvPr>
        </p:nvSpPr>
        <p:spPr>
          <a:xfrm>
            <a:off x="0" y="-61560"/>
            <a:ext cx="6408000" cy="6829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49" name="PlaceHolder 2"/>
          <p:cNvSpPr>
            <a:spLocks noGrp="1"/>
          </p:cNvSpPr>
          <p:nvPr>
            <p:ph type="body"/>
          </p:nvPr>
        </p:nvSpPr>
        <p:spPr>
          <a:xfrm>
            <a:off x="0" y="-61560"/>
            <a:ext cx="6408000" cy="6829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51" name="PlaceHolder 2"/>
          <p:cNvSpPr>
            <a:spLocks noGrp="1"/>
          </p:cNvSpPr>
          <p:nvPr>
            <p:ph type="body"/>
          </p:nvPr>
        </p:nvSpPr>
        <p:spPr>
          <a:xfrm>
            <a:off x="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2" name="PlaceHolder 3"/>
          <p:cNvSpPr>
            <a:spLocks noGrp="1"/>
          </p:cNvSpPr>
          <p:nvPr>
            <p:ph type="body"/>
          </p:nvPr>
        </p:nvSpPr>
        <p:spPr>
          <a:xfrm>
            <a:off x="328356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696000" y="8992440"/>
            <a:ext cx="2304000" cy="137160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56"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57" name="PlaceHolder 3"/>
          <p:cNvSpPr>
            <a:spLocks noGrp="1"/>
          </p:cNvSpPr>
          <p:nvPr>
            <p:ph type="body"/>
          </p:nvPr>
        </p:nvSpPr>
        <p:spPr>
          <a:xfrm>
            <a:off x="328356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58" name="PlaceHolder 4"/>
          <p:cNvSpPr>
            <a:spLocks noGrp="1"/>
          </p:cNvSpPr>
          <p:nvPr>
            <p:ph type="body"/>
          </p:nvPr>
        </p:nvSpPr>
        <p:spPr>
          <a:xfrm>
            <a:off x="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8" name="PlaceHolder 2"/>
          <p:cNvSpPr>
            <a:spLocks noGrp="1"/>
          </p:cNvSpPr>
          <p:nvPr>
            <p:ph type="subTitle"/>
          </p:nvPr>
        </p:nvSpPr>
        <p:spPr>
          <a:xfrm>
            <a:off x="0" y="-61560"/>
            <a:ext cx="6408000" cy="682956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60" name="PlaceHolder 2"/>
          <p:cNvSpPr>
            <a:spLocks noGrp="1"/>
          </p:cNvSpPr>
          <p:nvPr>
            <p:ph type="body"/>
          </p:nvPr>
        </p:nvSpPr>
        <p:spPr>
          <a:xfrm>
            <a:off x="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61"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62" name="PlaceHolder 4"/>
          <p:cNvSpPr>
            <a:spLocks noGrp="1"/>
          </p:cNvSpPr>
          <p:nvPr>
            <p:ph type="body"/>
          </p:nvPr>
        </p:nvSpPr>
        <p:spPr>
          <a:xfrm>
            <a:off x="328356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64"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65"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66" name="PlaceHolder 4"/>
          <p:cNvSpPr>
            <a:spLocks noGrp="1"/>
          </p:cNvSpPr>
          <p:nvPr>
            <p:ph type="body"/>
          </p:nvPr>
        </p:nvSpPr>
        <p:spPr>
          <a:xfrm>
            <a:off x="0" y="350604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68" name="PlaceHolder 2"/>
          <p:cNvSpPr>
            <a:spLocks noGrp="1"/>
          </p:cNvSpPr>
          <p:nvPr>
            <p:ph type="body"/>
          </p:nvPr>
        </p:nvSpPr>
        <p:spPr>
          <a:xfrm>
            <a:off x="0" y="-6156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69" name="PlaceHolder 3"/>
          <p:cNvSpPr>
            <a:spLocks noGrp="1"/>
          </p:cNvSpPr>
          <p:nvPr>
            <p:ph type="body"/>
          </p:nvPr>
        </p:nvSpPr>
        <p:spPr>
          <a:xfrm>
            <a:off x="0" y="350604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71"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2"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3" name="PlaceHolder 4"/>
          <p:cNvSpPr>
            <a:spLocks noGrp="1"/>
          </p:cNvSpPr>
          <p:nvPr>
            <p:ph type="body"/>
          </p:nvPr>
        </p:nvSpPr>
        <p:spPr>
          <a:xfrm>
            <a:off x="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4" name="PlaceHolder 5"/>
          <p:cNvSpPr>
            <a:spLocks noGrp="1"/>
          </p:cNvSpPr>
          <p:nvPr>
            <p:ph type="body"/>
          </p:nvPr>
        </p:nvSpPr>
        <p:spPr>
          <a:xfrm>
            <a:off x="328356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76" name="PlaceHolder 2"/>
          <p:cNvSpPr>
            <a:spLocks noGrp="1"/>
          </p:cNvSpPr>
          <p:nvPr>
            <p:ph type="body"/>
          </p:nvPr>
        </p:nvSpPr>
        <p:spPr>
          <a:xfrm>
            <a:off x="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7" name="PlaceHolder 3"/>
          <p:cNvSpPr>
            <a:spLocks noGrp="1"/>
          </p:cNvSpPr>
          <p:nvPr>
            <p:ph type="body"/>
          </p:nvPr>
        </p:nvSpPr>
        <p:spPr>
          <a:xfrm>
            <a:off x="216684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8" name="PlaceHolder 4"/>
          <p:cNvSpPr>
            <a:spLocks noGrp="1"/>
          </p:cNvSpPr>
          <p:nvPr>
            <p:ph type="body"/>
          </p:nvPr>
        </p:nvSpPr>
        <p:spPr>
          <a:xfrm>
            <a:off x="4333320" y="-6156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79" name="PlaceHolder 5"/>
          <p:cNvSpPr>
            <a:spLocks noGrp="1"/>
          </p:cNvSpPr>
          <p:nvPr>
            <p:ph type="body"/>
          </p:nvPr>
        </p:nvSpPr>
        <p:spPr>
          <a:xfrm>
            <a:off x="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80" name="PlaceHolder 6"/>
          <p:cNvSpPr>
            <a:spLocks noGrp="1"/>
          </p:cNvSpPr>
          <p:nvPr>
            <p:ph type="body"/>
          </p:nvPr>
        </p:nvSpPr>
        <p:spPr>
          <a:xfrm>
            <a:off x="216684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81" name="PlaceHolder 7"/>
          <p:cNvSpPr>
            <a:spLocks noGrp="1"/>
          </p:cNvSpPr>
          <p:nvPr>
            <p:ph type="body"/>
          </p:nvPr>
        </p:nvSpPr>
        <p:spPr>
          <a:xfrm>
            <a:off x="4333320" y="3506040"/>
            <a:ext cx="20631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10" name="PlaceHolder 2"/>
          <p:cNvSpPr>
            <a:spLocks noGrp="1"/>
          </p:cNvSpPr>
          <p:nvPr>
            <p:ph type="body"/>
          </p:nvPr>
        </p:nvSpPr>
        <p:spPr>
          <a:xfrm>
            <a:off x="0" y="-61560"/>
            <a:ext cx="6408000" cy="6829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12" name="PlaceHolder 2"/>
          <p:cNvSpPr>
            <a:spLocks noGrp="1"/>
          </p:cNvSpPr>
          <p:nvPr>
            <p:ph type="body"/>
          </p:nvPr>
        </p:nvSpPr>
        <p:spPr>
          <a:xfrm>
            <a:off x="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3" name="PlaceHolder 3"/>
          <p:cNvSpPr>
            <a:spLocks noGrp="1"/>
          </p:cNvSpPr>
          <p:nvPr>
            <p:ph type="body"/>
          </p:nvPr>
        </p:nvSpPr>
        <p:spPr>
          <a:xfrm>
            <a:off x="328356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696000" y="8992440"/>
            <a:ext cx="2304000" cy="13716000"/>
          </a:xfrm>
          <a:prstGeom prst="rect">
            <a:avLst/>
          </a:prstGeom>
        </p:spPr>
        <p:txBody>
          <a:bodyPr lIns="0" rIns="0" tIns="0" bIns="0" anchor="ctr">
            <a:noAutofit/>
          </a:bodyPr>
          <a:p>
            <a:pPr algn="ctr"/>
            <a:endParaRPr b="0" lang="en-GB"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17"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18" name="PlaceHolder 3"/>
          <p:cNvSpPr>
            <a:spLocks noGrp="1"/>
          </p:cNvSpPr>
          <p:nvPr>
            <p:ph type="body"/>
          </p:nvPr>
        </p:nvSpPr>
        <p:spPr>
          <a:xfrm>
            <a:off x="328356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19" name="PlaceHolder 4"/>
          <p:cNvSpPr>
            <a:spLocks noGrp="1"/>
          </p:cNvSpPr>
          <p:nvPr>
            <p:ph type="body"/>
          </p:nvPr>
        </p:nvSpPr>
        <p:spPr>
          <a:xfrm>
            <a:off x="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21" name="PlaceHolder 2"/>
          <p:cNvSpPr>
            <a:spLocks noGrp="1"/>
          </p:cNvSpPr>
          <p:nvPr>
            <p:ph type="body"/>
          </p:nvPr>
        </p:nvSpPr>
        <p:spPr>
          <a:xfrm>
            <a:off x="0" y="-61560"/>
            <a:ext cx="3126960" cy="6829560"/>
          </a:xfrm>
          <a:prstGeom prst="rect">
            <a:avLst/>
          </a:prstGeom>
        </p:spPr>
        <p:txBody>
          <a:bodyPr lIns="0" rIns="0" tIns="0" bIns="0">
            <a:normAutofit/>
          </a:bodyPr>
          <a:p>
            <a:endParaRPr b="0" lang="es-ES" sz="3200" spc="-1" strike="noStrike">
              <a:solidFill>
                <a:srgbClr val="000000"/>
              </a:solidFill>
              <a:latin typeface="Calibri"/>
            </a:endParaRPr>
          </a:p>
        </p:txBody>
      </p:sp>
      <p:sp>
        <p:nvSpPr>
          <p:cNvPr id="22"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23" name="PlaceHolder 4"/>
          <p:cNvSpPr>
            <a:spLocks noGrp="1"/>
          </p:cNvSpPr>
          <p:nvPr>
            <p:ph type="body"/>
          </p:nvPr>
        </p:nvSpPr>
        <p:spPr>
          <a:xfrm>
            <a:off x="3283560" y="350604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696000" y="0"/>
            <a:ext cx="2304000" cy="6838560"/>
          </a:xfrm>
          <a:prstGeom prst="rect">
            <a:avLst/>
          </a:prstGeom>
        </p:spPr>
        <p:txBody>
          <a:bodyPr lIns="0" rIns="0" tIns="0" bIns="0" anchor="ctr">
            <a:noAutofit/>
          </a:bodyPr>
          <a:p>
            <a:endParaRPr b="0" lang="eu-ES" sz="4000" spc="-1" strike="noStrike">
              <a:solidFill>
                <a:srgbClr val="eeeeee"/>
              </a:solidFill>
              <a:latin typeface="EHUSans"/>
            </a:endParaRPr>
          </a:p>
        </p:txBody>
      </p:sp>
      <p:sp>
        <p:nvSpPr>
          <p:cNvPr id="25" name="PlaceHolder 2"/>
          <p:cNvSpPr>
            <a:spLocks noGrp="1"/>
          </p:cNvSpPr>
          <p:nvPr>
            <p:ph type="body"/>
          </p:nvPr>
        </p:nvSpPr>
        <p:spPr>
          <a:xfrm>
            <a:off x="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26" name="PlaceHolder 3"/>
          <p:cNvSpPr>
            <a:spLocks noGrp="1"/>
          </p:cNvSpPr>
          <p:nvPr>
            <p:ph type="body"/>
          </p:nvPr>
        </p:nvSpPr>
        <p:spPr>
          <a:xfrm>
            <a:off x="3283560" y="-61560"/>
            <a:ext cx="3126960" cy="3257640"/>
          </a:xfrm>
          <a:prstGeom prst="rect">
            <a:avLst/>
          </a:prstGeom>
        </p:spPr>
        <p:txBody>
          <a:bodyPr lIns="0" rIns="0" tIns="0" bIns="0">
            <a:normAutofit/>
          </a:bodyPr>
          <a:p>
            <a:endParaRPr b="0" lang="es-ES" sz="3200" spc="-1" strike="noStrike">
              <a:solidFill>
                <a:srgbClr val="000000"/>
              </a:solidFill>
              <a:latin typeface="Calibri"/>
            </a:endParaRPr>
          </a:p>
        </p:txBody>
      </p:sp>
      <p:sp>
        <p:nvSpPr>
          <p:cNvPr id="27" name="PlaceHolder 4"/>
          <p:cNvSpPr>
            <a:spLocks noGrp="1"/>
          </p:cNvSpPr>
          <p:nvPr>
            <p:ph type="body"/>
          </p:nvPr>
        </p:nvSpPr>
        <p:spPr>
          <a:xfrm>
            <a:off x="0" y="3506040"/>
            <a:ext cx="6408000" cy="3257640"/>
          </a:xfrm>
          <a:prstGeom prst="rect">
            <a:avLst/>
          </a:prstGeom>
        </p:spPr>
        <p:txBody>
          <a:bodyPr lIns="0" rIns="0" tIns="0" bIns="0">
            <a:normAutofit/>
          </a:bodyPr>
          <a:p>
            <a:endParaRPr b="0" lang="es-E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6696000" y="144000"/>
            <a:ext cx="2304000" cy="6552000"/>
          </a:xfrm>
          <a:custGeom>
            <a:avLst/>
            <a:gdLst/>
            <a:ahLst/>
            <a:rect l="0" t="0" r="r" b="b"/>
            <a:pathLst>
              <a:path w="6402" h="18202">
                <a:moveTo>
                  <a:pt x="1066" y="0"/>
                </a:moveTo>
                <a:lnTo>
                  <a:pt x="1067" y="0"/>
                </a:lnTo>
                <a:cubicBezTo>
                  <a:pt x="880" y="0"/>
                  <a:pt x="696" y="49"/>
                  <a:pt x="533" y="143"/>
                </a:cubicBezTo>
                <a:cubicBezTo>
                  <a:pt x="371" y="237"/>
                  <a:pt x="237" y="371"/>
                  <a:pt x="143" y="533"/>
                </a:cubicBezTo>
                <a:cubicBezTo>
                  <a:pt x="49" y="696"/>
                  <a:pt x="0" y="880"/>
                  <a:pt x="0" y="1067"/>
                </a:cubicBezTo>
                <a:lnTo>
                  <a:pt x="0" y="17134"/>
                </a:lnTo>
                <a:lnTo>
                  <a:pt x="0" y="17134"/>
                </a:lnTo>
                <a:cubicBezTo>
                  <a:pt x="0" y="17321"/>
                  <a:pt x="49" y="17505"/>
                  <a:pt x="143" y="17668"/>
                </a:cubicBezTo>
                <a:cubicBezTo>
                  <a:pt x="237" y="17830"/>
                  <a:pt x="371" y="17964"/>
                  <a:pt x="533" y="18058"/>
                </a:cubicBezTo>
                <a:cubicBezTo>
                  <a:pt x="696" y="18152"/>
                  <a:pt x="880" y="18201"/>
                  <a:pt x="1067" y="18201"/>
                </a:cubicBezTo>
                <a:lnTo>
                  <a:pt x="5334" y="18201"/>
                </a:lnTo>
                <a:lnTo>
                  <a:pt x="5334" y="18201"/>
                </a:lnTo>
                <a:cubicBezTo>
                  <a:pt x="5521" y="18201"/>
                  <a:pt x="5705" y="18152"/>
                  <a:pt x="5868" y="18058"/>
                </a:cubicBezTo>
                <a:cubicBezTo>
                  <a:pt x="6030" y="17964"/>
                  <a:pt x="6164" y="17830"/>
                  <a:pt x="6258" y="17668"/>
                </a:cubicBezTo>
                <a:cubicBezTo>
                  <a:pt x="6352" y="17505"/>
                  <a:pt x="6401" y="17321"/>
                  <a:pt x="6401" y="17134"/>
                </a:cubicBezTo>
                <a:lnTo>
                  <a:pt x="6401" y="1066"/>
                </a:lnTo>
                <a:lnTo>
                  <a:pt x="6401" y="1067"/>
                </a:lnTo>
                <a:lnTo>
                  <a:pt x="6401" y="1067"/>
                </a:lnTo>
                <a:cubicBezTo>
                  <a:pt x="6401" y="880"/>
                  <a:pt x="6352" y="696"/>
                  <a:pt x="6258" y="533"/>
                </a:cubicBezTo>
                <a:cubicBezTo>
                  <a:pt x="6164" y="371"/>
                  <a:pt x="6030" y="237"/>
                  <a:pt x="5868" y="143"/>
                </a:cubicBezTo>
                <a:cubicBezTo>
                  <a:pt x="5705" y="49"/>
                  <a:pt x="5521" y="0"/>
                  <a:pt x="5334" y="0"/>
                </a:cubicBezTo>
                <a:lnTo>
                  <a:pt x="1066" y="0"/>
                </a:lnTo>
              </a:path>
            </a:pathLst>
          </a:custGeom>
          <a:solidFill>
            <a:srgbClr val="336666"/>
          </a:solidFill>
          <a:ln>
            <a:noFill/>
          </a:ln>
        </p:spPr>
        <p:style>
          <a:lnRef idx="0"/>
          <a:fillRef idx="0"/>
          <a:effectRef idx="0"/>
          <a:fontRef idx="minor"/>
        </p:style>
      </p:sp>
      <p:pic>
        <p:nvPicPr>
          <p:cNvPr id="1" name="Picture 13" descr=""/>
          <p:cNvPicPr/>
          <p:nvPr/>
        </p:nvPicPr>
        <p:blipFill>
          <a:blip r:embed="rId2"/>
          <a:stretch/>
        </p:blipFill>
        <p:spPr>
          <a:xfrm>
            <a:off x="72000" y="6336000"/>
            <a:ext cx="1008000" cy="482760"/>
          </a:xfrm>
          <a:prstGeom prst="rect">
            <a:avLst/>
          </a:prstGeom>
          <a:ln w="9360">
            <a:noFill/>
          </a:ln>
        </p:spPr>
      </p:pic>
      <p:sp>
        <p:nvSpPr>
          <p:cNvPr id="2" name="PlaceHolder 2"/>
          <p:cNvSpPr>
            <a:spLocks noGrp="1"/>
          </p:cNvSpPr>
          <p:nvPr>
            <p:ph type="title"/>
          </p:nvPr>
        </p:nvSpPr>
        <p:spPr>
          <a:xfrm>
            <a:off x="6696000" y="0"/>
            <a:ext cx="2304000" cy="6838560"/>
          </a:xfrm>
          <a:prstGeom prst="rect">
            <a:avLst/>
          </a:prstGeom>
        </p:spPr>
        <p:txBody>
          <a:bodyPr anchor="ctr">
            <a:noAutofit/>
          </a:bodyPr>
          <a:p>
            <a:pPr algn="ctr">
              <a:lnSpc>
                <a:spcPct val="100000"/>
              </a:lnSpc>
            </a:pPr>
            <a:r>
              <a:rPr b="0" lang="eu-ES" sz="4000" spc="-1" strike="noStrike">
                <a:solidFill>
                  <a:srgbClr val="000000"/>
                </a:solidFill>
                <a:latin typeface="Calibri"/>
              </a:rPr>
              <a:t>Haga clic para modificar el estilo de título del patrón</a:t>
            </a:r>
            <a:endParaRPr b="0" lang="eu-ES" sz="4000" spc="-1" strike="noStrike">
              <a:solidFill>
                <a:srgbClr val="eeeeee"/>
              </a:solidFill>
              <a:latin typeface="EHUSans"/>
            </a:endParaRPr>
          </a:p>
        </p:txBody>
      </p:sp>
      <p:sp>
        <p:nvSpPr>
          <p:cNvPr id="3" name="PlaceHolder 3"/>
          <p:cNvSpPr>
            <a:spLocks noGrp="1"/>
          </p:cNvSpPr>
          <p:nvPr>
            <p:ph type="body"/>
          </p:nvPr>
        </p:nvSpPr>
        <p:spPr>
          <a:xfrm>
            <a:off x="0" y="-61560"/>
            <a:ext cx="6408000" cy="6829560"/>
          </a:xfrm>
          <a:prstGeom prst="rect">
            <a:avLst/>
          </a:prstGeom>
        </p:spPr>
        <p:txBody>
          <a:bodyPr>
            <a:noAutofit/>
          </a:bodyPr>
          <a:p>
            <a:pPr marL="432000" indent="-324000">
              <a:spcBef>
                <a:spcPts val="1417"/>
              </a:spcBef>
              <a:buClr>
                <a:srgbClr val="000000"/>
              </a:buClr>
              <a:buSzPct val="45000"/>
              <a:buFont typeface="Wingdings" charset="2"/>
              <a:buChar char=""/>
            </a:pPr>
            <a:r>
              <a:rPr b="0" lang="es-ES" sz="3200" spc="-1" strike="noStrike">
                <a:solidFill>
                  <a:srgbClr val="000000"/>
                </a:solidFill>
                <a:latin typeface="Calibri"/>
              </a:rPr>
              <a:t>Egin klik eskemako testuaren formatua editatzeko</a:t>
            </a:r>
            <a:endParaRPr b="0" lang="es-E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s-ES" sz="3200" spc="-1" strike="noStrike">
                <a:solidFill>
                  <a:srgbClr val="000000"/>
                </a:solidFill>
                <a:latin typeface="Calibri"/>
              </a:rPr>
              <a:t>Bigarren eskema-maila</a:t>
            </a:r>
            <a:endParaRPr b="0" lang="es-ES" sz="32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s-ES" sz="3200" spc="-1" strike="noStrike">
                <a:solidFill>
                  <a:srgbClr val="000000"/>
                </a:solidFill>
                <a:latin typeface="Calibri"/>
              </a:rPr>
              <a:t>Hirugarren eskema-maila</a:t>
            </a:r>
            <a:endParaRPr b="0" lang="es-ES" sz="32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s-ES" sz="3200" spc="-1" strike="noStrike">
                <a:solidFill>
                  <a:srgbClr val="000000"/>
                </a:solidFill>
                <a:latin typeface="Calibri"/>
              </a:rPr>
              <a:t>Laugarren eskema-maila</a:t>
            </a:r>
            <a:endParaRPr b="0" lang="es-ES" sz="32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s-ES" sz="3200" spc="-1" strike="noStrike">
                <a:solidFill>
                  <a:srgbClr val="000000"/>
                </a:solidFill>
                <a:latin typeface="Calibri"/>
              </a:rPr>
              <a:t>Bosgarren eskema-maila</a:t>
            </a:r>
            <a:endParaRPr b="0" lang="es-ES" sz="32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s-ES" sz="3200" spc="-1" strike="noStrike">
                <a:solidFill>
                  <a:srgbClr val="000000"/>
                </a:solidFill>
                <a:latin typeface="Calibri"/>
              </a:rPr>
              <a:t>Seigarren eskema-maila</a:t>
            </a:r>
            <a:endParaRPr b="0" lang="es-ES" sz="32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s-ES" sz="3200" spc="-1" strike="noStrike">
                <a:solidFill>
                  <a:srgbClr val="000000"/>
                </a:solidFill>
                <a:latin typeface="Calibri"/>
              </a:rPr>
              <a:t>Zazpigarren eskema-mailaHaga clic para modificar el estilo de texto del patrón</a:t>
            </a:r>
            <a:endParaRPr b="0" lang="es-ES" sz="3200" spc="-1" strike="noStrike">
              <a:solidFill>
                <a:srgbClr val="000000"/>
              </a:solidFill>
              <a:latin typeface="Calibri"/>
            </a:endParaRPr>
          </a:p>
          <a:p>
            <a:pPr lvl="7" marL="3456000" indent="-216000">
              <a:spcBef>
                <a:spcPts val="283"/>
              </a:spcBef>
              <a:buClr>
                <a:srgbClr val="000000"/>
              </a:buClr>
              <a:buSzPct val="45000"/>
              <a:buFont typeface="Wingdings" charset="2"/>
              <a:buChar char=""/>
            </a:pPr>
            <a:r>
              <a:rPr b="0" lang="es-ES" sz="2800" spc="-1" strike="noStrike">
                <a:solidFill>
                  <a:srgbClr val="000000"/>
                </a:solidFill>
                <a:latin typeface="Calibri"/>
              </a:rPr>
              <a:t>Segundo nivel</a:t>
            </a:r>
            <a:endParaRPr b="0" lang="es-ES" sz="2800" spc="-1" strike="noStrike">
              <a:solidFill>
                <a:srgbClr val="000000"/>
              </a:solidFill>
              <a:latin typeface="Calibri"/>
            </a:endParaRPr>
          </a:p>
          <a:p>
            <a:pPr lvl="8" marL="3888000" indent="-216000">
              <a:spcBef>
                <a:spcPts val="283"/>
              </a:spcBef>
              <a:buClr>
                <a:srgbClr val="000000"/>
              </a:buClr>
              <a:buSzPct val="45000"/>
              <a:buFont typeface="Wingdings" charset="2"/>
              <a:buChar char=""/>
            </a:pPr>
            <a:r>
              <a:rPr b="0" lang="es-ES" sz="2400" spc="-1" strike="noStrike">
                <a:solidFill>
                  <a:srgbClr val="000000"/>
                </a:solidFill>
                <a:latin typeface="Calibri"/>
              </a:rPr>
              <a:t>Tercer nivel</a:t>
            </a:r>
            <a:endParaRPr b="0" lang="es-ES" sz="2400" spc="-1" strike="noStrike">
              <a:solidFill>
                <a:srgbClr val="000000"/>
              </a:solidFill>
              <a:latin typeface="Calibri"/>
            </a:endParaRPr>
          </a:p>
          <a:p>
            <a:pPr lvl="9" marL="4320000" indent="-216000">
              <a:lnSpc>
                <a:spcPct val="100000"/>
              </a:lnSpc>
              <a:spcBef>
                <a:spcPts val="400"/>
              </a:spcBef>
              <a:buClr>
                <a:srgbClr val="000000"/>
              </a:buClr>
              <a:buSzPct val="45000"/>
              <a:buFont typeface="Wingdings" charset="2"/>
              <a:buChar char=""/>
            </a:pPr>
            <a:r>
              <a:rPr b="0" lang="es-ES" sz="2000" spc="-1" strike="noStrike">
                <a:solidFill>
                  <a:srgbClr val="000000"/>
                </a:solidFill>
                <a:latin typeface="Calibri"/>
              </a:rPr>
              <a:t>Cuarto nivel</a:t>
            </a:r>
            <a:endParaRPr b="0" lang="es-ES" sz="2000" spc="-1" strike="noStrike">
              <a:solidFill>
                <a:srgbClr val="000000"/>
              </a:solidFill>
              <a:latin typeface="Calibri"/>
            </a:endParaRPr>
          </a:p>
          <a:p>
            <a:pPr lvl="9" marL="4320000" indent="-216000">
              <a:lnSpc>
                <a:spcPct val="100000"/>
              </a:lnSpc>
              <a:spcBef>
                <a:spcPts val="400"/>
              </a:spcBef>
              <a:buClr>
                <a:srgbClr val="000000"/>
              </a:buClr>
              <a:buSzPct val="45000"/>
              <a:buFont typeface="Wingdings" charset="2"/>
              <a:buChar char=""/>
            </a:pPr>
            <a:r>
              <a:rPr b="0" lang="es-ES" sz="2000" spc="-1" strike="noStrike">
                <a:solidFill>
                  <a:srgbClr val="000000"/>
                </a:solidFill>
                <a:latin typeface="Calibri"/>
              </a:rPr>
              <a:t>Quinto nivel</a:t>
            </a:r>
            <a:endParaRPr b="0" lang="es-ES" sz="2000" spc="-1" strike="noStrike">
              <a:solidFill>
                <a:srgbClr val="000000"/>
              </a:solidFill>
              <a:latin typeface="Calibri"/>
            </a:endParaRPr>
          </a:p>
        </p:txBody>
      </p:sp>
      <p:sp>
        <p:nvSpPr>
          <p:cNvPr id="4" name="PlaceHolder 4"/>
          <p:cNvSpPr>
            <a:spLocks noGrp="1"/>
          </p:cNvSpPr>
          <p:nvPr>
            <p:ph type="dt"/>
          </p:nvPr>
        </p:nvSpPr>
        <p:spPr>
          <a:xfrm>
            <a:off x="457200" y="6356520"/>
            <a:ext cx="2133360" cy="364680"/>
          </a:xfrm>
          <a:prstGeom prst="rect">
            <a:avLst/>
          </a:prstGeom>
        </p:spPr>
        <p:txBody>
          <a:bodyPr anchor="ctr">
            <a:noAutofit/>
          </a:bodyPr>
          <a:p>
            <a:r>
              <a:rPr b="0" lang="en-GB" sz="1050" spc="-1" strike="noStrike">
                <a:latin typeface="EHUSerif"/>
              </a:rPr>
              <a:t>2018</a:t>
            </a:r>
            <a:endParaRPr b="0" lang="en-GB" sz="1050" spc="-1" strike="noStrike">
              <a:latin typeface="EHUSerif"/>
            </a:endParaRPr>
          </a:p>
        </p:txBody>
      </p:sp>
      <p:sp>
        <p:nvSpPr>
          <p:cNvPr id="5" name="PlaceHolder 5"/>
          <p:cNvSpPr>
            <a:spLocks noGrp="1"/>
          </p:cNvSpPr>
          <p:nvPr>
            <p:ph type="ftr"/>
          </p:nvPr>
        </p:nvSpPr>
        <p:spPr>
          <a:xfrm>
            <a:off x="3124080" y="6356520"/>
            <a:ext cx="2895120" cy="364680"/>
          </a:xfrm>
          <a:prstGeom prst="rect">
            <a:avLst/>
          </a:prstGeom>
        </p:spPr>
        <p:txBody>
          <a:bodyPr anchor="ctr">
            <a:noAutofit/>
          </a:bodyPr>
          <a:p>
            <a:endParaRPr b="0" lang="en-GB" sz="2400" spc="-1" strike="noStrike">
              <a:latin typeface="Times New Roman"/>
            </a:endParaRPr>
          </a:p>
        </p:txBody>
      </p:sp>
      <p:sp>
        <p:nvSpPr>
          <p:cNvPr id="6" name="PlaceHolder 6"/>
          <p:cNvSpPr>
            <a:spLocks noGrp="1"/>
          </p:cNvSpPr>
          <p:nvPr>
            <p:ph type="sldNum"/>
          </p:nvPr>
        </p:nvSpPr>
        <p:spPr>
          <a:xfrm>
            <a:off x="6553080" y="6356520"/>
            <a:ext cx="2133360" cy="364680"/>
          </a:xfrm>
          <a:prstGeom prst="rect">
            <a:avLst/>
          </a:prstGeom>
        </p:spPr>
        <p:txBody>
          <a:bodyPr anchor="ctr">
            <a:noAutofit/>
          </a:bodyPr>
          <a:p>
            <a:endParaRPr b="0" lang="en-GB"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GB" sz="4400" spc="-1" strike="noStrike">
                <a:latin typeface="Arial"/>
              </a:rPr>
              <a:t>Egin klik tituluko testuaren formatua editatzeko</a:t>
            </a:r>
            <a:endParaRPr b="0" lang="en-GB" sz="4400" spc="-1" strike="noStrike">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3200" spc="-1" strike="noStrike">
                <a:latin typeface="Arial"/>
              </a:rPr>
              <a:t>Egin klik eskemako testuaren formatua editatzeko</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Bigarren eskema-maila</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Hirugarren eskema-maila</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Laugarren eskema-maila</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Bosgarren eskema-maila</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Seigarren eskema-maila</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Zazpigarren eskema-maila</a:t>
            </a:r>
            <a:endParaRPr b="0" lang="en-GB" sz="2000" spc="-1" strike="noStrike">
              <a:latin typeface="Arial"/>
            </a:endParaRPr>
          </a:p>
        </p:txBody>
      </p:sp>
      <p:sp>
        <p:nvSpPr>
          <p:cNvPr id="45" name="CustomShape 3"/>
          <p:cNvSpPr/>
          <p:nvPr/>
        </p:nvSpPr>
        <p:spPr>
          <a:xfrm>
            <a:off x="2642760" y="-696600"/>
            <a:ext cx="8229240" cy="6278400"/>
          </a:xfrm>
          <a:custGeom>
            <a:avLst/>
            <a:gdLst/>
            <a:ahLst/>
            <a:rect l="0" t="0" r="r" b="b"/>
            <a:pathLst>
              <a:path w="22861" h="17442">
                <a:moveTo>
                  <a:pt x="2906" y="0"/>
                </a:moveTo>
                <a:lnTo>
                  <a:pt x="2907" y="0"/>
                </a:lnTo>
                <a:cubicBezTo>
                  <a:pt x="2397" y="0"/>
                  <a:pt x="1895" y="134"/>
                  <a:pt x="1453" y="389"/>
                </a:cubicBezTo>
                <a:cubicBezTo>
                  <a:pt x="1012" y="645"/>
                  <a:pt x="645" y="1012"/>
                  <a:pt x="389" y="1453"/>
                </a:cubicBezTo>
                <a:cubicBezTo>
                  <a:pt x="134" y="1895"/>
                  <a:pt x="0" y="2397"/>
                  <a:pt x="0" y="2907"/>
                </a:cubicBezTo>
                <a:lnTo>
                  <a:pt x="0" y="14534"/>
                </a:lnTo>
                <a:lnTo>
                  <a:pt x="0" y="14534"/>
                </a:lnTo>
                <a:cubicBezTo>
                  <a:pt x="0" y="15044"/>
                  <a:pt x="134" y="15546"/>
                  <a:pt x="389" y="15988"/>
                </a:cubicBezTo>
                <a:cubicBezTo>
                  <a:pt x="645" y="16429"/>
                  <a:pt x="1012" y="16796"/>
                  <a:pt x="1453" y="17052"/>
                </a:cubicBezTo>
                <a:cubicBezTo>
                  <a:pt x="1895" y="17307"/>
                  <a:pt x="2397" y="17441"/>
                  <a:pt x="2907" y="17441"/>
                </a:cubicBezTo>
                <a:lnTo>
                  <a:pt x="19953" y="17441"/>
                </a:lnTo>
                <a:lnTo>
                  <a:pt x="19953" y="17441"/>
                </a:lnTo>
                <a:cubicBezTo>
                  <a:pt x="20463" y="17441"/>
                  <a:pt x="20965" y="17307"/>
                  <a:pt x="21407" y="17052"/>
                </a:cubicBezTo>
                <a:cubicBezTo>
                  <a:pt x="21848" y="16796"/>
                  <a:pt x="22215" y="16429"/>
                  <a:pt x="22471" y="15988"/>
                </a:cubicBezTo>
                <a:cubicBezTo>
                  <a:pt x="22726" y="15546"/>
                  <a:pt x="22860" y="15044"/>
                  <a:pt x="22860" y="14534"/>
                </a:cubicBezTo>
                <a:lnTo>
                  <a:pt x="22859" y="2906"/>
                </a:lnTo>
                <a:lnTo>
                  <a:pt x="22860" y="2907"/>
                </a:lnTo>
                <a:lnTo>
                  <a:pt x="22860" y="2907"/>
                </a:lnTo>
                <a:cubicBezTo>
                  <a:pt x="22860" y="2397"/>
                  <a:pt x="22726" y="1895"/>
                  <a:pt x="22471" y="1453"/>
                </a:cubicBezTo>
                <a:cubicBezTo>
                  <a:pt x="22215" y="1012"/>
                  <a:pt x="21848" y="645"/>
                  <a:pt x="21407" y="389"/>
                </a:cubicBezTo>
                <a:cubicBezTo>
                  <a:pt x="20965" y="134"/>
                  <a:pt x="20463" y="0"/>
                  <a:pt x="19953" y="0"/>
                </a:cubicBezTo>
                <a:lnTo>
                  <a:pt x="2906" y="0"/>
                </a:lnTo>
              </a:path>
            </a:pathLst>
          </a:custGeom>
          <a:solidFill>
            <a:srgbClr val="336666"/>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hyperlink" Target="http://www.hezkuntza.ejgv.euskadi.net/r43-2459/eu/contenidos/informacion/dif8/eu_2083/f8_e.html" TargetMode="External"/><Relationship Id="rId2" Type="http://schemas.openxmlformats.org/officeDocument/2006/relationships/hyperlink" Target="http://www.hezkuntza.ejgv.euskadi.net/r43-5473/eu/contenidos/informacion/dif8/eu_2083/documentos_acogida_inmigrantes_e.html" TargetMode="External"/><Relationship Id="rId3"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hyperlink" Target="http://proyectolinguistico.webnode.es/" TargetMode="External"/><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2664000" y="0"/>
            <a:ext cx="6501240" cy="5616000"/>
          </a:xfrm>
          <a:prstGeom prst="rect">
            <a:avLst/>
          </a:prstGeom>
          <a:noFill/>
          <a:ln>
            <a:noFill/>
          </a:ln>
        </p:spPr>
        <p:txBody>
          <a:bodyPr lIns="0" rIns="0" tIns="0" bIns="0" anchor="ctr">
            <a:noAutofit/>
          </a:bodyPr>
          <a:p>
            <a:pPr algn="ctr"/>
            <a:r>
              <a:rPr b="0" lang="en-GB" sz="8000" spc="-1" strike="noStrike">
                <a:solidFill>
                  <a:srgbClr val="eeeeee"/>
                </a:solidFill>
                <a:latin typeface="Delicious"/>
              </a:rPr>
              <a:t>elebitasunetik</a:t>
            </a:r>
            <a:br/>
            <a:r>
              <a:rPr b="0" lang="en-GB" sz="8000" spc="-1" strike="noStrike">
                <a:solidFill>
                  <a:srgbClr val="eeeeee"/>
                </a:solidFill>
                <a:latin typeface="Delicious"/>
              </a:rPr>
              <a:t>eleaniztasunera</a:t>
            </a:r>
            <a:br/>
            <a:r>
              <a:rPr b="0" lang="en-GB" sz="8000" spc="-1" strike="noStrike">
                <a:solidFill>
                  <a:srgbClr val="eeeeee"/>
                </a:solidFill>
                <a:latin typeface="Delicious"/>
              </a:rPr>
              <a:t>hezkuntzan</a:t>
            </a:r>
            <a:endParaRPr b="0" lang="en-GB" sz="8000" spc="-1" strike="noStrike">
              <a:latin typeface="Arial"/>
            </a:endParaRPr>
          </a:p>
        </p:txBody>
      </p:sp>
    </p:spTree>
  </p:cSld>
  <mc:AlternateContent>
    <mc:Choice Requires="p14">
      <p:transition spd="slow" p14:dur="2000">
        <p:pull dir="lu"/>
      </p:transition>
    </mc:Choice>
    <mc:Fallback>
      <p:transition spd="slow">
        <p:pull dir="lu"/>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3132000" y="180000"/>
            <a:ext cx="5688000" cy="1512000"/>
          </a:xfrm>
          <a:prstGeom prst="rect">
            <a:avLst/>
          </a:prstGeom>
          <a:noFill/>
          <a:ln>
            <a:noFill/>
          </a:ln>
        </p:spPr>
        <p:txBody>
          <a:bodyPr>
            <a:noAutofit/>
          </a:bodyPr>
          <a:p>
            <a:r>
              <a:rPr b="1" lang="en-GB" sz="1600" spc="-1" strike="noStrike">
                <a:solidFill>
                  <a:srgbClr val="eeeeee"/>
                </a:solidFill>
                <a:latin typeface="Calibri"/>
              </a:rPr>
              <a:t>2. Azken 50 urtean: elebakartasunetik elebitasunera bidea egin da.</a:t>
            </a:r>
            <a:endParaRPr b="0" lang="en-GB" sz="1600" spc="-1" strike="noStrike">
              <a:latin typeface="Arial"/>
            </a:endParaRPr>
          </a:p>
          <a:p>
            <a:endParaRPr b="0" lang="en-GB" sz="1600" spc="-1" strike="noStrike">
              <a:latin typeface="Arial"/>
            </a:endParaRPr>
          </a:p>
          <a:p>
            <a:r>
              <a:rPr b="0" lang="en-GB" sz="1600" spc="-1" strike="noStrike">
                <a:solidFill>
                  <a:srgbClr val="eeeeee"/>
                </a:solidFill>
                <a:latin typeface="Calibri"/>
              </a:rPr>
              <a:t>Ikasleak: EAEko matrikula datuak</a:t>
            </a:r>
            <a:endParaRPr b="0" lang="en-GB" sz="1600" spc="-1" strike="noStrike">
              <a:latin typeface="Arial"/>
            </a:endParaRPr>
          </a:p>
          <a:p>
            <a:r>
              <a:rPr b="0" lang="en-GB" sz="1600" spc="-1" strike="noStrike">
                <a:solidFill>
                  <a:srgbClr val="eeeeee"/>
                </a:solidFill>
                <a:latin typeface="Calibri"/>
              </a:rPr>
              <a:t>1982-1983ko datuak gutxi gorabeherakoak dira (iturria: Zalbide 2010)</a:t>
            </a:r>
            <a:endParaRPr b="0" lang="en-GB" sz="1600" spc="-1" strike="noStrike">
              <a:latin typeface="Arial"/>
            </a:endParaRPr>
          </a:p>
          <a:p>
            <a:endParaRPr b="0" lang="en-GB" sz="1600" spc="-1" strike="noStrike">
              <a:latin typeface="Arial"/>
            </a:endParaRPr>
          </a:p>
          <a:p>
            <a:endParaRPr b="0" lang="en-GB" sz="1600" spc="-1" strike="noStrike">
              <a:latin typeface="Arial"/>
            </a:endParaRPr>
          </a:p>
          <a:p>
            <a:endParaRPr b="0" lang="en-GB" sz="1600" spc="-1" strike="noStrike">
              <a:latin typeface="Arial"/>
            </a:endParaRPr>
          </a:p>
          <a:p>
            <a:endParaRPr b="0" lang="en-GB" sz="1600" spc="-1" strike="noStrike">
              <a:latin typeface="Arial"/>
            </a:endParaRPr>
          </a:p>
          <a:p>
            <a:endParaRPr b="0" lang="en-GB" sz="1600" spc="-1" strike="noStrike">
              <a:latin typeface="Arial"/>
            </a:endParaRPr>
          </a:p>
          <a:p>
            <a:pPr>
              <a:lnSpc>
                <a:spcPct val="100000"/>
              </a:lnSpc>
              <a:spcBef>
                <a:spcPts val="360"/>
              </a:spcBef>
              <a:tabLst>
                <a:tab algn="l" pos="0"/>
              </a:tabLst>
            </a:pPr>
            <a:endParaRPr b="0" lang="en-GB" sz="1600" spc="-1" strike="noStrike">
              <a:latin typeface="Arial"/>
            </a:endParaRPr>
          </a:p>
          <a:p>
            <a:pPr>
              <a:lnSpc>
                <a:spcPct val="100000"/>
              </a:lnSpc>
              <a:spcBef>
                <a:spcPts val="360"/>
              </a:spcBef>
              <a:tabLst>
                <a:tab algn="l" pos="0"/>
              </a:tabLst>
            </a:pPr>
            <a:endParaRPr b="0" lang="en-GB" sz="1600" spc="-1" strike="noStrike">
              <a:latin typeface="Arial"/>
            </a:endParaRPr>
          </a:p>
          <a:p>
            <a:pPr algn="r">
              <a:lnSpc>
                <a:spcPct val="100000"/>
              </a:lnSpc>
              <a:spcBef>
                <a:spcPts val="360"/>
              </a:spcBef>
              <a:tabLst>
                <a:tab algn="l" pos="0"/>
              </a:tabLst>
            </a:pPr>
            <a:endParaRPr b="0" lang="en-GB" sz="1600" spc="-1" strike="noStrike">
              <a:latin typeface="Arial"/>
            </a:endParaRPr>
          </a:p>
          <a:p>
            <a:r>
              <a:rPr b="0" lang="en-GB" sz="1800" spc="-1" strike="noStrike">
                <a:solidFill>
                  <a:srgbClr val="eeeeee"/>
                </a:solidFill>
                <a:latin typeface="Calibri"/>
              </a:rPr>
              <a:t>	</a:t>
            </a:r>
            <a:endParaRPr b="0" lang="en-GB" sz="1800" spc="-1" strike="noStrike">
              <a:latin typeface="Arial"/>
            </a:endParaRPr>
          </a:p>
        </p:txBody>
      </p:sp>
      <p:graphicFrame>
        <p:nvGraphicFramePr>
          <p:cNvPr id="100" name="Table 2"/>
          <p:cNvGraphicFramePr/>
          <p:nvPr/>
        </p:nvGraphicFramePr>
        <p:xfrm>
          <a:off x="174960" y="1840680"/>
          <a:ext cx="8789400" cy="4794120"/>
        </p:xfrm>
        <a:graphic>
          <a:graphicData uri="http://schemas.openxmlformats.org/drawingml/2006/table">
            <a:tbl>
              <a:tblPr/>
              <a:tblGrid>
                <a:gridCol w="675720"/>
                <a:gridCol w="675720"/>
                <a:gridCol w="675720"/>
                <a:gridCol w="675720"/>
                <a:gridCol w="675720"/>
                <a:gridCol w="675720"/>
                <a:gridCol w="675720"/>
                <a:gridCol w="675720"/>
                <a:gridCol w="675720"/>
                <a:gridCol w="675720"/>
                <a:gridCol w="675720"/>
                <a:gridCol w="675720"/>
                <a:gridCol w="681120"/>
              </a:tblGrid>
              <a:tr h="704520">
                <a:tc>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libri"/>
                        </a:rPr>
                        <a:t>1982-1983</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2000–2001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2001–2002</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2002–2003</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2003–2004</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2004–2005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2005–2006</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2006–2007</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2007–2008</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2008–2009</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2009–2010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nSpc>
                          <a:spcPct val="200000"/>
                        </a:lnSpc>
                      </a:pPr>
                      <a:r>
                        <a:rPr b="1" lang="en-GB" sz="1200" spc="-1" strike="noStrike">
                          <a:solidFill>
                            <a:srgbClr val="ffffff"/>
                          </a:solidFill>
                          <a:latin typeface="Calibri"/>
                          <a:ea typeface="Cambria"/>
                        </a:rPr>
                        <a:t>2010–2011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900720">
                <a:tc>
                  <a:txBody>
                    <a:bodyPr lIns="90000" rIns="90000" tIns="46800" bIns="46800">
                      <a:noAutofit/>
                    </a:bodyPr>
                    <a:p>
                      <a:pPr>
                        <a:lnSpc>
                          <a:spcPct val="200000"/>
                        </a:lnSpc>
                      </a:pPr>
                      <a:r>
                        <a:rPr b="1" lang="en-GB" sz="1200" spc="-1" strike="noStrike">
                          <a:solidFill>
                            <a:srgbClr val="000000"/>
                          </a:solidFill>
                          <a:latin typeface="Calibri"/>
                          <a:ea typeface="Cambria"/>
                        </a:rPr>
                        <a:t>A eredua</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ff0000"/>
                          </a:solidFill>
                          <a:latin typeface="Calibri"/>
                          <a:ea typeface="Calibri"/>
                        </a:rPr>
                        <a:t>A+X=   %80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119.954 (%37)</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114.219 (%36)</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109.945 (%34)</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107.698 (%33)</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103.979 (%32)</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99.862 (%30)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95.902 (%28)</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93.426 (%27)</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92.569 (%26)</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93.591 (%25)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92.332 (%24.5)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904320">
                <a:tc>
                  <a:txBody>
                    <a:bodyPr lIns="90000" rIns="90000" tIns="46800" bIns="46800">
                      <a:noAutofit/>
                    </a:bodyPr>
                    <a:p>
                      <a:pPr>
                        <a:lnSpc>
                          <a:spcPct val="200000"/>
                        </a:lnSpc>
                      </a:pPr>
                      <a:r>
                        <a:rPr b="1" lang="en-GB" sz="1200" spc="-1" strike="noStrike">
                          <a:solidFill>
                            <a:srgbClr val="000000"/>
                          </a:solidFill>
                          <a:latin typeface="Calibri"/>
                          <a:ea typeface="Cambria"/>
                        </a:rPr>
                        <a:t>B eredua</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ff0000"/>
                          </a:solidFill>
                          <a:latin typeface="Calibri"/>
                          <a:ea typeface="Calibri"/>
                        </a:rPr>
                        <a:t>%8</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67.838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66.932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67.205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67.967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69.941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71.284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72.479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74.077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75.274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75.813 (%21)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75.301 (%20)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942840">
                <a:tc>
                  <a:txBody>
                    <a:bodyPr lIns="90000" rIns="90000" tIns="46800" bIns="46800">
                      <a:noAutofit/>
                    </a:bodyPr>
                    <a:p>
                      <a:pPr>
                        <a:lnSpc>
                          <a:spcPct val="200000"/>
                        </a:lnSpc>
                      </a:pPr>
                      <a:r>
                        <a:rPr b="1" lang="en-GB" sz="1200" spc="-1" strike="noStrike">
                          <a:solidFill>
                            <a:srgbClr val="000000"/>
                          </a:solidFill>
                          <a:latin typeface="Calibri"/>
                          <a:ea typeface="Cambria"/>
                        </a:rPr>
                        <a:t>D eredua</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ff0000"/>
                          </a:solidFill>
                          <a:latin typeface="Calibri"/>
                          <a:ea typeface="Calibri"/>
                        </a:rPr>
                        <a:t>%12</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132.735 (%41)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136.092 (%43)</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139.849 (%44)</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145.783 (%45)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154.164 (%47)</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163.054 (%49)</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171.154 (%50)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179.076 (%51)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187.543 (%52)</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196.140 (%53)</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205.774 (%55)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942840">
                <a:tc>
                  <a:txBody>
                    <a:bodyPr lIns="90000" rIns="90000" tIns="46800" bIns="46800">
                      <a:noAutofit/>
                    </a:bodyPr>
                    <a:p>
                      <a:pPr>
                        <a:lnSpc>
                          <a:spcPct val="200000"/>
                        </a:lnSpc>
                      </a:pPr>
                      <a:r>
                        <a:rPr b="1" lang="en-GB" sz="1200" spc="-1" strike="noStrike">
                          <a:solidFill>
                            <a:srgbClr val="000000"/>
                          </a:solidFill>
                          <a:latin typeface="Calibri"/>
                          <a:ea typeface="Cambria"/>
                        </a:rPr>
                        <a:t>X eredua</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1.950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1.963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1.898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1.882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1.863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1.846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1.900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1.947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1.993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2.013 (%1)</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nSpc>
                          <a:spcPct val="200000"/>
                        </a:lnSpc>
                      </a:pPr>
                      <a:r>
                        <a:rPr b="0" lang="en-GB" sz="1200" spc="-1" strike="noStrike">
                          <a:solidFill>
                            <a:srgbClr val="000000"/>
                          </a:solidFill>
                          <a:latin typeface="Calibri"/>
                          <a:ea typeface="Cambria"/>
                        </a:rPr>
                        <a:t>2.006 (%0.5)</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399240">
                <a:tc gridSpan="13">
                  <a:txBody>
                    <a:bodyPr lIns="90000" rIns="90000" tIns="46800" bIns="46800">
                      <a:noAutofit/>
                    </a:bodyPr>
                    <a:p>
                      <a:pPr>
                        <a:lnSpc>
                          <a:spcPct val="200000"/>
                        </a:lnSpc>
                      </a:pPr>
                      <a:r>
                        <a:rPr b="0" lang="en-GB" sz="1200" spc="-1" strike="noStrike">
                          <a:solidFill>
                            <a:srgbClr val="000000"/>
                          </a:solidFill>
                          <a:latin typeface="Calibri"/>
                          <a:ea typeface="Cambria"/>
                        </a:rPr>
                        <a:t>Iturria: EUSTAT;  Zalbide 2010</a:t>
                      </a:r>
                      <a:endParaRPr b="0" lang="en-GB"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Tree>
  </p:cSld>
  <mc:AlternateContent>
    <mc:Choice Requires="p14">
      <p:transition spd="slow" p14:dur="2000">
        <p:pull dir="lu"/>
      </p:transition>
    </mc:Choice>
    <mc:Fallback>
      <p:transition spd="slow">
        <p:pull dir="lu"/>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Shape 1"/>
          <p:cNvSpPr txBox="1"/>
          <p:nvPr/>
        </p:nvSpPr>
        <p:spPr>
          <a:xfrm>
            <a:off x="6912000" y="504000"/>
            <a:ext cx="1980000" cy="5948640"/>
          </a:xfrm>
          <a:prstGeom prst="rect">
            <a:avLst/>
          </a:prstGeom>
          <a:noFill/>
          <a:ln>
            <a:noFill/>
          </a:ln>
        </p:spPr>
        <p:txBody>
          <a:bodyPr>
            <a:noAutofit/>
          </a:bodyPr>
          <a:p>
            <a:pPr>
              <a:lnSpc>
                <a:spcPct val="100000"/>
              </a:lnSpc>
              <a:spcBef>
                <a:spcPts val="850"/>
              </a:spcBef>
              <a:tabLst>
                <a:tab algn="l" pos="0"/>
              </a:tabLst>
            </a:pPr>
            <a:r>
              <a:rPr b="1" lang="es-ES" sz="1600" spc="-1" strike="noStrike">
                <a:solidFill>
                  <a:srgbClr val="eeeeee"/>
                </a:solidFill>
                <a:latin typeface="Calibri"/>
              </a:rPr>
              <a:t>2. Hezkuntza elebiduna Euskadiko Autonomia Erkidegoan (EAEn). </a:t>
            </a:r>
            <a:endParaRPr b="0" lang="es-ES" sz="1600" spc="-1" strike="noStrike">
              <a:solidFill>
                <a:srgbClr val="000000"/>
              </a:solidFill>
              <a:latin typeface="Calibri"/>
            </a:endParaRPr>
          </a:p>
          <a:p>
            <a:pPr>
              <a:lnSpc>
                <a:spcPct val="100000"/>
              </a:lnSpc>
              <a:spcBef>
                <a:spcPts val="850"/>
              </a:spcBef>
              <a:tabLst>
                <a:tab algn="l" pos="0"/>
              </a:tabLst>
            </a:pPr>
            <a:r>
              <a:rPr b="1" lang="es-ES" sz="1600" spc="-1" strike="noStrike">
                <a:solidFill>
                  <a:srgbClr val="eeeeee"/>
                </a:solidFill>
                <a:latin typeface="Calibri"/>
              </a:rPr>
              <a:t>Ereduen onarpena jendartean: matrikulazioaren bilakaera</a:t>
            </a:r>
            <a:endParaRPr b="0" lang="es-ES" sz="1600" spc="-1" strike="noStrike">
              <a:solidFill>
                <a:srgbClr val="000000"/>
              </a:solidFill>
              <a:latin typeface="Calibri"/>
            </a:endParaRPr>
          </a:p>
          <a:p>
            <a:pPr>
              <a:lnSpc>
                <a:spcPct val="100000"/>
              </a:lnSpc>
              <a:spcBef>
                <a:spcPts val="850"/>
              </a:spcBef>
              <a:tabLst>
                <a:tab algn="l" pos="0"/>
              </a:tabLst>
            </a:pPr>
            <a:endParaRPr b="0" lang="es-ES" sz="1600" spc="-1" strike="noStrike">
              <a:solidFill>
                <a:srgbClr val="000000"/>
              </a:solidFill>
              <a:latin typeface="Calibri"/>
            </a:endParaRPr>
          </a:p>
          <a:p>
            <a:pPr>
              <a:lnSpc>
                <a:spcPct val="100000"/>
              </a:lnSpc>
              <a:spcBef>
                <a:spcPts val="850"/>
              </a:spcBef>
              <a:tabLst>
                <a:tab algn="l" pos="0"/>
              </a:tabLst>
            </a:pPr>
            <a:endParaRPr b="0" lang="es-ES" sz="1600" spc="-1" strike="noStrike">
              <a:solidFill>
                <a:srgbClr val="000000"/>
              </a:solidFill>
              <a:latin typeface="Calibri"/>
            </a:endParaRPr>
          </a:p>
          <a:p>
            <a:pPr>
              <a:lnSpc>
                <a:spcPct val="100000"/>
              </a:lnSpc>
              <a:spcBef>
                <a:spcPts val="850"/>
              </a:spcBef>
              <a:tabLst>
                <a:tab algn="l" pos="0"/>
              </a:tabLst>
            </a:pPr>
            <a:endParaRPr b="0" lang="es-ES" sz="1600" spc="-1" strike="noStrike">
              <a:solidFill>
                <a:srgbClr val="000000"/>
              </a:solidFill>
              <a:latin typeface="Calibri"/>
            </a:endParaRPr>
          </a:p>
          <a:p>
            <a:pPr>
              <a:lnSpc>
                <a:spcPct val="100000"/>
              </a:lnSpc>
              <a:spcBef>
                <a:spcPts val="850"/>
              </a:spcBef>
              <a:tabLst>
                <a:tab algn="l" pos="0"/>
              </a:tabLst>
            </a:pPr>
            <a:endParaRPr b="0" lang="es-ES" sz="1600" spc="-1" strike="noStrike">
              <a:solidFill>
                <a:srgbClr val="000000"/>
              </a:solidFill>
              <a:latin typeface="Calibri"/>
            </a:endParaRPr>
          </a:p>
          <a:p>
            <a:pPr>
              <a:lnSpc>
                <a:spcPct val="100000"/>
              </a:lnSpc>
              <a:spcBef>
                <a:spcPts val="850"/>
              </a:spcBef>
              <a:tabLst>
                <a:tab algn="l" pos="0"/>
              </a:tabLst>
            </a:pPr>
            <a:endParaRPr b="0" lang="es-ES" sz="1600" spc="-1" strike="noStrike">
              <a:solidFill>
                <a:srgbClr val="000000"/>
              </a:solidFill>
              <a:latin typeface="Calibri"/>
            </a:endParaRPr>
          </a:p>
          <a:p>
            <a:pPr>
              <a:lnSpc>
                <a:spcPct val="100000"/>
              </a:lnSpc>
              <a:spcBef>
                <a:spcPts val="850"/>
              </a:spcBef>
              <a:tabLst>
                <a:tab algn="l" pos="0"/>
              </a:tabLst>
            </a:pPr>
            <a:r>
              <a:rPr b="1" lang="es-ES" sz="1800" spc="-1" strike="noStrike">
                <a:solidFill>
                  <a:srgbClr val="eeeeee"/>
                </a:solidFill>
                <a:latin typeface="Calibri"/>
              </a:rPr>
              <a:t>Ariketa</a:t>
            </a:r>
            <a:r>
              <a:rPr b="0" lang="es-ES" sz="1800" spc="-1" strike="noStrike">
                <a:solidFill>
                  <a:srgbClr val="eeeeee"/>
                </a:solidFill>
                <a:latin typeface="Calibri"/>
              </a:rPr>
              <a:t>: aurkitu datu berriagoak (2013-2014, 2015-2016, 2017-2018 ikasturtekoak, adibidez)</a:t>
            </a:r>
            <a:endParaRPr b="0" lang="es-ES" sz="1800" spc="-1" strike="noStrike">
              <a:solidFill>
                <a:srgbClr val="000000"/>
              </a:solidFill>
              <a:latin typeface="Calibri"/>
            </a:endParaRPr>
          </a:p>
        </p:txBody>
      </p:sp>
      <p:graphicFrame>
        <p:nvGraphicFramePr>
          <p:cNvPr id="102" name="Table 2"/>
          <p:cNvGraphicFramePr/>
          <p:nvPr/>
        </p:nvGraphicFramePr>
        <p:xfrm>
          <a:off x="324000" y="288000"/>
          <a:ext cx="6227640" cy="5596200"/>
        </p:xfrm>
        <a:graphic>
          <a:graphicData uri="http://schemas.openxmlformats.org/drawingml/2006/table">
            <a:tbl>
              <a:tblPr/>
              <a:tblGrid>
                <a:gridCol w="778680"/>
                <a:gridCol w="778680"/>
                <a:gridCol w="778680"/>
                <a:gridCol w="778680"/>
                <a:gridCol w="778680"/>
                <a:gridCol w="778680"/>
                <a:gridCol w="778680"/>
                <a:gridCol w="777240"/>
              </a:tblGrid>
              <a:tr h="797040">
                <a:tc>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2000/2001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2002/2003</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2004/2005</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2006/2007</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2008/2009</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2010/2011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2013/2014</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1068120">
                <a:tc>
                  <a:txBody>
                    <a:bodyPr lIns="90000" rIns="90000" tIns="46800" bIns="46800">
                      <a:noAutofit/>
                    </a:bodyPr>
                    <a:p>
                      <a:pPr algn="just">
                        <a:lnSpc>
                          <a:spcPct val="100000"/>
                        </a:lnSpc>
                        <a:spcAft>
                          <a:spcPts val="601"/>
                        </a:spcAft>
                      </a:pPr>
                      <a:r>
                        <a:rPr b="1" lang="en-GB" sz="1400" spc="-1" strike="noStrike">
                          <a:latin typeface="Delicious SmallCaps"/>
                          <a:ea typeface="Times New Roman"/>
                        </a:rPr>
                        <a:t>A eredua</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119.954 (%37)</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109.945 (%34)</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103.979 (%32)</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95.902 (%28)</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92.569</a:t>
                      </a:r>
                      <a:endParaRPr b="0" lang="en-GB" sz="1400" spc="-1" strike="noStrike">
                        <a:latin typeface="Delicious SmallCaps"/>
                      </a:endParaRPr>
                    </a:p>
                    <a:p>
                      <a:pPr algn="ctr">
                        <a:lnSpc>
                          <a:spcPct val="100000"/>
                        </a:lnSpc>
                        <a:spcAft>
                          <a:spcPts val="601"/>
                        </a:spcAft>
                      </a:pPr>
                      <a:r>
                        <a:rPr b="0" lang="en-GB" sz="1400" spc="-1" strike="noStrike">
                          <a:latin typeface="Delicious SmallCaps"/>
                          <a:ea typeface="Times New Roman"/>
                        </a:rPr>
                        <a:t>(%26)</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92.332 </a:t>
                      </a:r>
                      <a:endParaRPr b="0" lang="en-GB" sz="1400" spc="-1" strike="noStrike">
                        <a:latin typeface="Delicious SmallCaps"/>
                      </a:endParaRPr>
                    </a:p>
                    <a:p>
                      <a:pPr algn="ctr">
                        <a:lnSpc>
                          <a:spcPct val="100000"/>
                        </a:lnSpc>
                        <a:spcAft>
                          <a:spcPts val="601"/>
                        </a:spcAft>
                      </a:pPr>
                      <a:r>
                        <a:rPr b="0" lang="en-GB" sz="1400" spc="-1" strike="noStrike">
                          <a:latin typeface="Delicious SmallCaps"/>
                          <a:ea typeface="Times New Roman"/>
                        </a:rPr>
                        <a:t>(% 25)</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797040">
                <a:tc>
                  <a:txBody>
                    <a:bodyPr lIns="90000" rIns="90000" tIns="46800" bIns="46800">
                      <a:noAutofit/>
                    </a:bodyPr>
                    <a:p>
                      <a:pPr algn="just">
                        <a:lnSpc>
                          <a:spcPct val="100000"/>
                        </a:lnSpc>
                        <a:spcAft>
                          <a:spcPts val="601"/>
                        </a:spcAft>
                      </a:pPr>
                      <a:r>
                        <a:rPr b="1" lang="en-GB" sz="1400" spc="-1" strike="noStrike">
                          <a:latin typeface="Delicious SmallCaps"/>
                          <a:ea typeface="Times New Roman"/>
                        </a:rPr>
                        <a:t>B eredua</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67.838 (%21)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67.205 (%21)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69.941 (%21)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72.479 (%21)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75.274 (%21)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rPr>
                        <a:t>75.301 (20%) </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1068120">
                <a:tc>
                  <a:txBody>
                    <a:bodyPr lIns="90000" rIns="90000" tIns="46800" bIns="46800">
                      <a:noAutofit/>
                    </a:bodyPr>
                    <a:p>
                      <a:pPr algn="just">
                        <a:lnSpc>
                          <a:spcPct val="100000"/>
                        </a:lnSpc>
                        <a:spcAft>
                          <a:spcPts val="601"/>
                        </a:spcAft>
                      </a:pPr>
                      <a:r>
                        <a:rPr b="1" lang="en-GB" sz="1400" spc="-1" strike="noStrike">
                          <a:latin typeface="Delicious SmallCaps"/>
                          <a:ea typeface="Times New Roman"/>
                        </a:rPr>
                        <a:t>D eredua</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132.735 (%41)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139.849 (%44)</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154.164 (%47)</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171.154 (%50)</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187.543 (%52)</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0" lang="en-GB" sz="1400" spc="-1" strike="noStrike">
                          <a:latin typeface="Delicious SmallCaps"/>
                        </a:rPr>
                        <a:t>205.774 (%55)</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797040">
                <a:tc>
                  <a:txBody>
                    <a:bodyPr lIns="90000" rIns="90000" tIns="46800" bIns="46800">
                      <a:noAutofit/>
                    </a:bodyPr>
                    <a:p>
                      <a:pPr algn="just">
                        <a:lnSpc>
                          <a:spcPct val="100000"/>
                        </a:lnSpc>
                        <a:spcAft>
                          <a:spcPts val="601"/>
                        </a:spcAft>
                      </a:pPr>
                      <a:r>
                        <a:rPr b="1" lang="en-GB" sz="1400" spc="-1" strike="noStrike">
                          <a:latin typeface="Delicious SmallCaps"/>
                          <a:ea typeface="Times New Roman"/>
                        </a:rPr>
                        <a:t>X eredua</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1.950 (%1)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1.898 (%1)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1.863 (%1)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1.900 (%1)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ea typeface="Times New Roman"/>
                        </a:rPr>
                        <a:t>1.993 (%1)</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0" lang="en-GB" sz="1400" spc="-1" strike="noStrike">
                          <a:latin typeface="Delicious SmallCaps"/>
                        </a:rPr>
                        <a:t>2.006 (0,5%)</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xBody>
                    <a:bodyPr lIns="90000" rIns="90000" tIns="46800" bIns="46800">
                      <a:noAutofit/>
                    </a:bodyPr>
                    <a:p>
                      <a:pPr algn="ctr">
                        <a:lnSpc>
                          <a:spcPct val="100000"/>
                        </a:lnSpc>
                        <a:spcAft>
                          <a:spcPts val="601"/>
                        </a:spcAft>
                      </a:pPr>
                      <a:r>
                        <a:rPr b="1" lang="en-GB" sz="1400" spc="-1" strike="noStrike">
                          <a:latin typeface="Delicious SmallCaps"/>
                          <a:ea typeface="Times New Roman"/>
                        </a:rPr>
                        <a:t>???</a:t>
                      </a:r>
                      <a:endParaRPr b="0" lang="en-GB" sz="14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1069200">
                <a:tc gridSpan="8">
                  <a:txBody>
                    <a:bodyPr lIns="90000" rIns="90000" tIns="46800" bIns="46800">
                      <a:noAutofit/>
                    </a:bodyPr>
                    <a:p>
                      <a:pPr algn="just">
                        <a:lnSpc>
                          <a:spcPct val="100000"/>
                        </a:lnSpc>
                        <a:spcAft>
                          <a:spcPts val="601"/>
                        </a:spcAft>
                      </a:pPr>
                      <a:r>
                        <a:rPr b="1" lang="en-GB" sz="1200" spc="-1" strike="noStrike">
                          <a:latin typeface="Delicious SmallCaps"/>
                          <a:ea typeface="Times New Roman"/>
                        </a:rPr>
                        <a:t>Ikasleen matrikulazioaren bilakaera unibertsitatez besteko irakasmailetan, hezkuntza ereduen arabera (2000-2010-…).  Iturria: EUSTAT</a:t>
                      </a:r>
                      <a:endParaRPr b="0" lang="en-GB" sz="1200" spc="-1" strike="noStrike">
                        <a:latin typeface="Delicious SmallCaps"/>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bl>
          </a:graphicData>
        </a:graphic>
      </p:graphicFrame>
      <p:sp>
        <p:nvSpPr>
          <p:cNvPr id="103" name="CustomShape 3"/>
          <p:cNvSpPr/>
          <p:nvPr/>
        </p:nvSpPr>
        <p:spPr>
          <a:xfrm>
            <a:off x="6840000" y="4392000"/>
            <a:ext cx="2232000" cy="2394000"/>
          </a:xfrm>
          <a:custGeom>
            <a:avLst/>
            <a:gdLst/>
            <a:ahLst/>
            <a:rect l="0" t="0" r="r" b="b"/>
            <a:pathLst>
              <a:path w="6202" h="6652">
                <a:moveTo>
                  <a:pt x="1033" y="0"/>
                </a:moveTo>
                <a:lnTo>
                  <a:pt x="1034" y="0"/>
                </a:lnTo>
                <a:cubicBezTo>
                  <a:pt x="852" y="0"/>
                  <a:pt x="674" y="48"/>
                  <a:pt x="517" y="138"/>
                </a:cubicBezTo>
                <a:cubicBezTo>
                  <a:pt x="360" y="229"/>
                  <a:pt x="229" y="360"/>
                  <a:pt x="138" y="517"/>
                </a:cubicBezTo>
                <a:cubicBezTo>
                  <a:pt x="48" y="674"/>
                  <a:pt x="0" y="852"/>
                  <a:pt x="0" y="1034"/>
                </a:cubicBezTo>
                <a:lnTo>
                  <a:pt x="0" y="5617"/>
                </a:lnTo>
                <a:lnTo>
                  <a:pt x="0" y="5618"/>
                </a:lnTo>
                <a:cubicBezTo>
                  <a:pt x="0" y="5799"/>
                  <a:pt x="48" y="5977"/>
                  <a:pt x="138" y="6134"/>
                </a:cubicBezTo>
                <a:cubicBezTo>
                  <a:pt x="229" y="6291"/>
                  <a:pt x="360" y="6422"/>
                  <a:pt x="517" y="6513"/>
                </a:cubicBezTo>
                <a:cubicBezTo>
                  <a:pt x="674" y="6603"/>
                  <a:pt x="852" y="6651"/>
                  <a:pt x="1034" y="6651"/>
                </a:cubicBezTo>
                <a:lnTo>
                  <a:pt x="5167" y="6651"/>
                </a:lnTo>
                <a:lnTo>
                  <a:pt x="5168" y="6651"/>
                </a:lnTo>
                <a:cubicBezTo>
                  <a:pt x="5349" y="6651"/>
                  <a:pt x="5527" y="6603"/>
                  <a:pt x="5684" y="6513"/>
                </a:cubicBezTo>
                <a:cubicBezTo>
                  <a:pt x="5841" y="6422"/>
                  <a:pt x="5972" y="6291"/>
                  <a:pt x="6063" y="6134"/>
                </a:cubicBezTo>
                <a:cubicBezTo>
                  <a:pt x="6153" y="5977"/>
                  <a:pt x="6201" y="5799"/>
                  <a:pt x="6201" y="5618"/>
                </a:cubicBezTo>
                <a:lnTo>
                  <a:pt x="6201" y="1033"/>
                </a:lnTo>
                <a:lnTo>
                  <a:pt x="6201" y="1034"/>
                </a:lnTo>
                <a:lnTo>
                  <a:pt x="6201" y="1034"/>
                </a:lnTo>
                <a:cubicBezTo>
                  <a:pt x="6201" y="852"/>
                  <a:pt x="6153" y="674"/>
                  <a:pt x="6063" y="517"/>
                </a:cubicBezTo>
                <a:cubicBezTo>
                  <a:pt x="5972" y="360"/>
                  <a:pt x="5841" y="229"/>
                  <a:pt x="5684" y="138"/>
                </a:cubicBezTo>
                <a:cubicBezTo>
                  <a:pt x="5527" y="48"/>
                  <a:pt x="5349" y="0"/>
                  <a:pt x="5168" y="0"/>
                </a:cubicBezTo>
                <a:lnTo>
                  <a:pt x="1033" y="0"/>
                </a:lnTo>
              </a:path>
            </a:pathLst>
          </a:custGeom>
          <a:noFill/>
          <a:ln w="76320">
            <a:solidFill>
              <a:srgbClr val="669999"/>
            </a:solidFill>
            <a:round/>
          </a:ln>
        </p:spPr>
        <p:style>
          <a:lnRef idx="0"/>
          <a:fillRef idx="0"/>
          <a:effectRef idx="0"/>
          <a:fontRef idx="minor"/>
        </p:style>
      </p:sp>
    </p:spTree>
  </p:cSld>
  <mc:AlternateContent>
    <mc:Choice Requires="p14">
      <p:transition spd="slow" p14:dur="2000">
        <p:pull dir="lu"/>
      </p:transition>
    </mc:Choice>
    <mc:Fallback>
      <p:transition spd="slow">
        <p:pull dir="lu"/>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6840000" y="243360"/>
            <a:ext cx="1872000" cy="6452640"/>
          </a:xfrm>
          <a:prstGeom prst="rect">
            <a:avLst/>
          </a:prstGeom>
          <a:noFill/>
          <a:ln>
            <a:noFill/>
          </a:ln>
        </p:spPr>
        <p:txBody>
          <a:bodyPr>
            <a:noAutofit/>
          </a:bodyPr>
          <a:p>
            <a:pPr>
              <a:lnSpc>
                <a:spcPct val="100000"/>
              </a:lnSpc>
              <a:spcBef>
                <a:spcPts val="320"/>
              </a:spcBef>
              <a:tabLst>
                <a:tab algn="l" pos="0"/>
              </a:tabLst>
            </a:pPr>
            <a:r>
              <a:rPr b="1" lang="es-ES" sz="1600" spc="-1" strike="noStrike">
                <a:solidFill>
                  <a:srgbClr val="eeeeee"/>
                </a:solidFill>
                <a:latin typeface="Calibri"/>
              </a:rPr>
              <a:t>2. Hezkuntza elebiduna Euskadiko Autonomia Erkidegoan (EAEn). </a:t>
            </a:r>
            <a:endParaRPr b="0" lang="es-ES" sz="1600" spc="-1" strike="noStrike">
              <a:solidFill>
                <a:srgbClr val="000000"/>
              </a:solidFill>
              <a:latin typeface="Calibri"/>
            </a:endParaRPr>
          </a:p>
          <a:p>
            <a:r>
              <a:rPr b="1" lang="es-ES" sz="1600" spc="-1" strike="noStrike">
                <a:solidFill>
                  <a:srgbClr val="eeeeee"/>
                </a:solidFill>
                <a:latin typeface="Calibri"/>
              </a:rPr>
              <a:t>Joera norantz doan ikusteko, bilatu datuak beheko koadroa osatzeko:</a:t>
            </a: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281"/>
              </a:spcBef>
              <a:tabLst>
                <a:tab algn="l" pos="0"/>
              </a:tabLst>
            </a:pPr>
            <a:endParaRPr b="0" lang="es-ES" sz="1600" spc="-1" strike="noStrike">
              <a:solidFill>
                <a:srgbClr val="000000"/>
              </a:solidFill>
              <a:latin typeface="Calibri"/>
            </a:endParaRPr>
          </a:p>
          <a:p>
            <a:pPr marL="343080" indent="-342720">
              <a:lnSpc>
                <a:spcPct val="100000"/>
              </a:lnSpc>
              <a:spcBef>
                <a:spcPts val="320"/>
              </a:spcBef>
              <a:tabLst>
                <a:tab algn="l" pos="0"/>
              </a:tabLst>
            </a:pPr>
            <a:r>
              <a:rPr b="1" lang="es-ES" sz="1600" spc="-1" strike="noStrike">
                <a:solidFill>
                  <a:srgbClr val="eeeeee"/>
                </a:solidFill>
                <a:latin typeface="Calibri"/>
              </a:rPr>
              <a:t>Datu berriagorik non aurki dezakegu? Ea 2017-2018koak aurki ditzakegun…</a:t>
            </a:r>
            <a:endParaRPr b="0" lang="es-ES" sz="1600" spc="-1" strike="noStrike">
              <a:solidFill>
                <a:srgbClr val="000000"/>
              </a:solidFill>
              <a:latin typeface="Calibri"/>
            </a:endParaRPr>
          </a:p>
          <a:p>
            <a:pPr>
              <a:lnSpc>
                <a:spcPct val="100000"/>
              </a:lnSpc>
              <a:spcBef>
                <a:spcPts val="281"/>
              </a:spcBef>
              <a:tabLst>
                <a:tab algn="l" pos="0"/>
              </a:tabLst>
            </a:pPr>
            <a:endParaRPr b="0" lang="es-ES" sz="1600" spc="-1" strike="noStrike">
              <a:solidFill>
                <a:srgbClr val="000000"/>
              </a:solidFill>
              <a:latin typeface="Calibri"/>
            </a:endParaRPr>
          </a:p>
          <a:p>
            <a:pPr>
              <a:lnSpc>
                <a:spcPct val="100000"/>
              </a:lnSpc>
              <a:spcBef>
                <a:spcPts val="281"/>
              </a:spcBef>
              <a:tabLst>
                <a:tab algn="l" pos="0"/>
              </a:tabLst>
            </a:pPr>
            <a:endParaRPr b="0" lang="es-ES" sz="1600" spc="-1" strike="noStrike">
              <a:solidFill>
                <a:srgbClr val="000000"/>
              </a:solidFill>
              <a:latin typeface="Calibri"/>
            </a:endParaRPr>
          </a:p>
          <a:p>
            <a:pPr>
              <a:lnSpc>
                <a:spcPct val="100000"/>
              </a:lnSpc>
              <a:spcBef>
                <a:spcPts val="241"/>
              </a:spcBef>
              <a:tabLst>
                <a:tab algn="l" pos="0"/>
              </a:tabLst>
            </a:pPr>
            <a:endParaRPr b="0" lang="es-ES" sz="1600" spc="-1" strike="noStrike">
              <a:solidFill>
                <a:srgbClr val="000000"/>
              </a:solidFill>
              <a:latin typeface="Calibri"/>
            </a:endParaRPr>
          </a:p>
          <a:p>
            <a:pPr>
              <a:lnSpc>
                <a:spcPct val="100000"/>
              </a:lnSpc>
              <a:spcBef>
                <a:spcPts val="400"/>
              </a:spcBef>
              <a:tabLst>
                <a:tab algn="l" pos="0"/>
              </a:tabLst>
            </a:pPr>
            <a:endParaRPr b="0" lang="es-ES" sz="1600" spc="-1" strike="noStrike">
              <a:solidFill>
                <a:srgbClr val="000000"/>
              </a:solidFill>
              <a:latin typeface="Calibri"/>
            </a:endParaRPr>
          </a:p>
        </p:txBody>
      </p:sp>
      <p:graphicFrame>
        <p:nvGraphicFramePr>
          <p:cNvPr id="105" name="Table 2"/>
          <p:cNvGraphicFramePr/>
          <p:nvPr/>
        </p:nvGraphicFramePr>
        <p:xfrm>
          <a:off x="324000" y="360000"/>
          <a:ext cx="6299640" cy="6263640"/>
        </p:xfrm>
        <a:graphic>
          <a:graphicData uri="http://schemas.openxmlformats.org/drawingml/2006/table">
            <a:tbl>
              <a:tblPr/>
              <a:tblGrid>
                <a:gridCol w="1050120"/>
                <a:gridCol w="1050120"/>
                <a:gridCol w="1050120"/>
                <a:gridCol w="1050120"/>
                <a:gridCol w="1050120"/>
                <a:gridCol w="1049400"/>
              </a:tblGrid>
              <a:tr h="1163880">
                <a:tc>
                  <a:txBody>
                    <a:bodyPr lIns="90000" rIns="90000" tIns="46800" bIns="46800">
                      <a:noAutofit/>
                    </a:bodyPr>
                    <a:p>
                      <a:pPr algn="just">
                        <a:lnSpc>
                          <a:spcPct val="100000"/>
                        </a:lnSpc>
                        <a:spcAft>
                          <a:spcPts val="601"/>
                        </a:spcAft>
                      </a:pPr>
                      <a:r>
                        <a:rPr b="1" lang="en-GB" sz="1500" spc="-1" strike="noStrike">
                          <a:solidFill>
                            <a:srgbClr val="ffffff"/>
                          </a:solidFill>
                          <a:latin typeface="Delicious SmallCaps"/>
                          <a:ea typeface="Times New Roman"/>
                        </a:rPr>
                        <a:t>2014-2015 ikasturtea.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500" spc="-1" strike="noStrike">
                          <a:solidFill>
                            <a:srgbClr val="ffffff"/>
                          </a:solidFill>
                          <a:latin typeface="Delicious SmallCaps"/>
                          <a:ea typeface="Times New Roman"/>
                        </a:rPr>
                        <a:t>Ikasleak guztira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500" spc="-1" strike="noStrike">
                          <a:solidFill>
                            <a:srgbClr val="ffffff"/>
                          </a:solidFill>
                          <a:latin typeface="Delicious SmallCaps"/>
                          <a:ea typeface="Times New Roman"/>
                        </a:rPr>
                        <a:t>A eredua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500" spc="-1" strike="noStrike">
                          <a:solidFill>
                            <a:srgbClr val="ffffff"/>
                          </a:solidFill>
                          <a:latin typeface="Delicious SmallCaps"/>
                          <a:ea typeface="Times New Roman"/>
                        </a:rPr>
                        <a:t>B eredua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500" spc="-1" strike="noStrike">
                          <a:solidFill>
                            <a:srgbClr val="ffffff"/>
                          </a:solidFill>
                          <a:latin typeface="Delicious SmallCaps"/>
                          <a:ea typeface="Times New Roman"/>
                        </a:rPr>
                        <a:t>D eredua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c>
                  <a:txBody>
                    <a:bodyPr lIns="90000" rIns="90000" tIns="46800" bIns="46800">
                      <a:noAutofit/>
                    </a:bodyPr>
                    <a:p>
                      <a:pPr algn="ctr">
                        <a:lnSpc>
                          <a:spcPct val="100000"/>
                        </a:lnSpc>
                        <a:spcAft>
                          <a:spcPts val="601"/>
                        </a:spcAft>
                      </a:pPr>
                      <a:r>
                        <a:rPr b="1" lang="en-GB" sz="1500" spc="-1" strike="noStrike">
                          <a:solidFill>
                            <a:srgbClr val="ffffff"/>
                          </a:solidFill>
                          <a:latin typeface="Delicious SmallCaps"/>
                          <a:ea typeface="Times New Roman"/>
                        </a:rPr>
                        <a:t> </a:t>
                      </a:r>
                      <a:r>
                        <a:rPr b="1" lang="en-GB" sz="1500" spc="-1" strike="noStrike">
                          <a:solidFill>
                            <a:srgbClr val="ffffff"/>
                          </a:solidFill>
                          <a:latin typeface="Delicious SmallCaps"/>
                          <a:ea typeface="Times New Roman"/>
                        </a:rPr>
                        <a:t>X eredua</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198a8a"/>
                    </a:solidFill>
                  </a:tcPr>
                </a:tc>
              </a:tr>
              <a:tr h="1252800">
                <a:tc>
                  <a:txBody>
                    <a:bodyPr lIns="90000" rIns="90000" tIns="46800" bIns="46800">
                      <a:noAutofit/>
                    </a:bodyPr>
                    <a:p>
                      <a:pPr algn="just">
                        <a:lnSpc>
                          <a:spcPct val="100000"/>
                        </a:lnSpc>
                        <a:spcAft>
                          <a:spcPts val="601"/>
                        </a:spcAft>
                      </a:pPr>
                      <a:r>
                        <a:rPr b="1" lang="en-GB" sz="1500" spc="-1" strike="noStrike">
                          <a:solidFill>
                            <a:srgbClr val="000000"/>
                          </a:solidFill>
                          <a:latin typeface="Delicious SmallCaps"/>
                          <a:ea typeface="Times New Roman"/>
                        </a:rPr>
                        <a:t>Haur Hezkuntza </a:t>
                      </a:r>
                      <a:endParaRPr b="0" lang="en-GB" sz="1500" spc="-1" strike="noStrike">
                        <a:latin typeface="Arial"/>
                      </a:endParaRPr>
                    </a:p>
                    <a:p>
                      <a:pPr algn="just">
                        <a:lnSpc>
                          <a:spcPct val="100000"/>
                        </a:lnSpc>
                        <a:spcAft>
                          <a:spcPts val="601"/>
                        </a:spcAft>
                      </a:pPr>
                      <a:r>
                        <a:rPr b="1" lang="en-GB" sz="1500" spc="-1" strike="noStrike">
                          <a:solidFill>
                            <a:srgbClr val="000000"/>
                          </a:solidFill>
                          <a:latin typeface="Delicious SmallCaps"/>
                          <a:ea typeface="Times New Roman"/>
                        </a:rPr>
                        <a:t>(2-6 urte)</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1516680">
                <a:tc>
                  <a:txBody>
                    <a:bodyPr lIns="90000" rIns="90000" tIns="46800" bIns="46800">
                      <a:noAutofit/>
                    </a:bodyPr>
                    <a:p>
                      <a:pPr algn="just">
                        <a:lnSpc>
                          <a:spcPct val="100000"/>
                        </a:lnSpc>
                        <a:spcAft>
                          <a:spcPts val="601"/>
                        </a:spcAft>
                      </a:pPr>
                      <a:r>
                        <a:rPr b="1" lang="en-GB" sz="1500" spc="-1" strike="noStrike">
                          <a:solidFill>
                            <a:srgbClr val="000000"/>
                          </a:solidFill>
                          <a:latin typeface="Delicious SmallCaps"/>
                          <a:ea typeface="Times New Roman"/>
                        </a:rPr>
                        <a:t>Lehen Hezkuntza </a:t>
                      </a:r>
                      <a:endParaRPr b="0" lang="en-GB" sz="1500" spc="-1" strike="noStrike">
                        <a:latin typeface="Arial"/>
                      </a:endParaRPr>
                    </a:p>
                    <a:p>
                      <a:pPr algn="just">
                        <a:lnSpc>
                          <a:spcPct val="100000"/>
                        </a:lnSpc>
                        <a:spcAft>
                          <a:spcPts val="601"/>
                        </a:spcAft>
                      </a:pPr>
                      <a:r>
                        <a:rPr b="1" lang="en-GB" sz="1500" spc="-1" strike="noStrike">
                          <a:solidFill>
                            <a:srgbClr val="000000"/>
                          </a:solidFill>
                          <a:latin typeface="Delicious SmallCaps"/>
                          <a:ea typeface="Times New Roman"/>
                        </a:rPr>
                        <a:t>(6-12 urte)</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r h="1690560">
                <a:tc>
                  <a:txBody>
                    <a:bodyPr lIns="90000" rIns="90000" tIns="46800" bIns="46800">
                      <a:noAutofit/>
                    </a:bodyPr>
                    <a:p>
                      <a:pPr algn="just">
                        <a:lnSpc>
                          <a:spcPct val="100000"/>
                        </a:lnSpc>
                        <a:spcAft>
                          <a:spcPts val="601"/>
                        </a:spcAft>
                      </a:pPr>
                      <a:r>
                        <a:rPr b="1" lang="en-GB" sz="1500" spc="-1" strike="noStrike">
                          <a:solidFill>
                            <a:srgbClr val="000000"/>
                          </a:solidFill>
                          <a:latin typeface="Delicious SmallCaps"/>
                          <a:ea typeface="Times New Roman"/>
                        </a:rPr>
                        <a:t>Nahitaezko Bigarren Hezkuntza (12-16 urte)</a:t>
                      </a:r>
                      <a:endParaRPr b="0" lang="en-GB" sz="15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33a3a3"/>
                    </a:solidFill>
                  </a:tcPr>
                </a:tc>
              </a:tr>
              <a:tr h="640080">
                <a:tc gridSpan="6">
                  <a:txBody>
                    <a:bodyPr lIns="90000" rIns="90000" tIns="46800" bIns="46800">
                      <a:noAutofit/>
                    </a:bodyPr>
                    <a:p>
                      <a:pPr algn="just">
                        <a:lnSpc>
                          <a:spcPct val="100000"/>
                        </a:lnSpc>
                        <a:spcAft>
                          <a:spcPts val="601"/>
                        </a:spcAft>
                      </a:pPr>
                      <a:r>
                        <a:rPr b="1" lang="en-GB" sz="1050" spc="-1" strike="noStrike">
                          <a:solidFill>
                            <a:srgbClr val="000000"/>
                          </a:solidFill>
                          <a:latin typeface="Delicious SmallCaps"/>
                          <a:ea typeface="Times New Roman"/>
                        </a:rPr>
                        <a:t>Nahitaezko hezkuntza mailetako matrikula guztiak, EAEn (2014-2015 ikasturtea)</a:t>
                      </a:r>
                      <a:endParaRPr b="0" lang="en-GB" sz="105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c hMerge="1">
                  <a:tcPr marL="90000" marR="90000">
                    <a:lnL w="720">
                      <a:solidFill>
                        <a:srgbClr val="ffffff"/>
                      </a:solidFill>
                    </a:lnL>
                    <a:lnR w="720">
                      <a:solidFill>
                        <a:srgbClr val="ffffff"/>
                      </a:solidFill>
                    </a:lnR>
                    <a:lnT w="720">
                      <a:solidFill>
                        <a:srgbClr val="ffffff"/>
                      </a:solidFill>
                    </a:lnT>
                    <a:lnB w="720">
                      <a:solidFill>
                        <a:srgbClr val="ffffff"/>
                      </a:solidFill>
                    </a:lnB>
                    <a:solidFill>
                      <a:srgbClr val="47b8b8"/>
                    </a:solidFill>
                  </a:tcPr>
                </a:tc>
              </a:tr>
            </a:tbl>
          </a:graphicData>
        </a:graphic>
      </p:graphicFrame>
    </p:spTree>
  </p:cSld>
  <mc:AlternateContent>
    <mc:Choice Requires="p14">
      <p:transition spd="slow" p14:dur="2000">
        <p:pull dir="lu"/>
      </p:transition>
    </mc:Choice>
    <mc:Fallback>
      <p:transition spd="slow">
        <p:pull dir="lu"/>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144000" y="100080"/>
            <a:ext cx="6408000" cy="6379920"/>
          </a:xfrm>
          <a:prstGeom prst="rect">
            <a:avLst/>
          </a:prstGeom>
          <a:noFill/>
          <a:ln>
            <a:noFill/>
          </a:ln>
        </p:spPr>
        <p:txBody>
          <a:bodyPr>
            <a:noAutofit/>
          </a:bodyPr>
          <a:p>
            <a:r>
              <a:rPr b="1" lang="es-ES" sz="1900" spc="-1" strike="noStrike">
                <a:solidFill>
                  <a:srgbClr val="000000"/>
                </a:solidFill>
                <a:latin typeface="Calibri"/>
              </a:rPr>
              <a:t>2.1. Faktore soziolinguistikoa: </a:t>
            </a:r>
            <a:endParaRPr b="0" lang="es-ES" sz="1900" spc="-1" strike="noStrike">
              <a:solidFill>
                <a:srgbClr val="000000"/>
              </a:solidFill>
              <a:latin typeface="Calibri"/>
            </a:endParaRPr>
          </a:p>
          <a:p>
            <a:r>
              <a:rPr b="0" lang="es-ES" sz="1900" spc="-1" strike="noStrike">
                <a:solidFill>
                  <a:srgbClr val="000000"/>
                </a:solidFill>
                <a:latin typeface="Calibri"/>
              </a:rPr>
              <a:t>Beste itxaropen batzuk: jendearen hizkuntza-oharmena aldatzen? (Guasch, 2007)</a:t>
            </a:r>
            <a:endParaRPr b="0" lang="es-ES" sz="1900" spc="-1" strike="noStrike">
              <a:solidFill>
                <a:srgbClr val="000000"/>
              </a:solidFill>
              <a:latin typeface="Calibri"/>
            </a:endParaRPr>
          </a:p>
          <a:p>
            <a:r>
              <a:rPr b="0" lang="es-ES" sz="1900" spc="-1" strike="noStrike">
                <a:solidFill>
                  <a:srgbClr val="000000"/>
                </a:solidFill>
                <a:latin typeface="Calibri"/>
              </a:rPr>
              <a:t>Immigrazioa (Afrikatik, Ekialdeko Europatik, Asiatik…): hizkuntza batzuk, ez dominanteak</a:t>
            </a:r>
            <a:endParaRPr b="0" lang="es-ES" sz="1900" spc="-1" strike="noStrike">
              <a:solidFill>
                <a:srgbClr val="000000"/>
              </a:solidFill>
              <a:latin typeface="Calibri"/>
            </a:endParaRPr>
          </a:p>
          <a:p>
            <a:r>
              <a:rPr b="0" lang="es-ES" sz="1900" spc="-1" strike="noStrike">
                <a:solidFill>
                  <a:srgbClr val="000000"/>
                </a:solidFill>
                <a:latin typeface="Calibri"/>
              </a:rPr>
              <a:t>Bertoko hizkuntza indartu beharra (euskararen biziberritze prozesua)</a:t>
            </a:r>
            <a:endParaRPr b="0" lang="es-ES" sz="1900" spc="-1" strike="noStrike">
              <a:solidFill>
                <a:srgbClr val="000000"/>
              </a:solidFill>
              <a:latin typeface="Calibri"/>
            </a:endParaRPr>
          </a:p>
          <a:p>
            <a:r>
              <a:rPr b="1" lang="es-ES" sz="1900" spc="-1" strike="noStrike">
                <a:solidFill>
                  <a:srgbClr val="000000"/>
                </a:solidFill>
                <a:latin typeface="Calibri"/>
              </a:rPr>
              <a:t>2.2. Faktore teknologikoa</a:t>
            </a:r>
            <a:endParaRPr b="0" lang="es-ES" sz="1900" spc="-1" strike="noStrike">
              <a:solidFill>
                <a:srgbClr val="000000"/>
              </a:solidFill>
              <a:latin typeface="Calibri"/>
            </a:endParaRPr>
          </a:p>
          <a:p>
            <a:r>
              <a:rPr b="0" lang="es-ES" sz="1900" spc="-1" strike="noStrike">
                <a:solidFill>
                  <a:srgbClr val="000000"/>
                </a:solidFill>
                <a:latin typeface="Calibri"/>
              </a:rPr>
              <a:t>Ordenagailuaren erabilerak aldatu du idazketa prozesua</a:t>
            </a:r>
            <a:endParaRPr b="0" lang="es-ES" sz="1900" spc="-1" strike="noStrike">
              <a:solidFill>
                <a:srgbClr val="000000"/>
              </a:solidFill>
              <a:latin typeface="Calibri"/>
            </a:endParaRPr>
          </a:p>
          <a:p>
            <a:r>
              <a:rPr b="0" lang="es-ES" sz="1900" spc="-1" strike="noStrike">
                <a:solidFill>
                  <a:srgbClr val="000000"/>
                </a:solidFill>
                <a:latin typeface="Calibri"/>
              </a:rPr>
              <a:t>mezu idatzi batzuk testuinguruari egokituak dira orain, ahozkora hurbildu dira (SMS,…)</a:t>
            </a:r>
            <a:endParaRPr b="0" lang="es-ES" sz="1900" spc="-1" strike="noStrike">
              <a:solidFill>
                <a:srgbClr val="000000"/>
              </a:solidFill>
              <a:latin typeface="Calibri"/>
            </a:endParaRPr>
          </a:p>
          <a:p>
            <a:r>
              <a:rPr b="0" lang="es-ES" sz="1900" spc="-1" strike="noStrike">
                <a:solidFill>
                  <a:srgbClr val="000000"/>
                </a:solidFill>
                <a:latin typeface="Calibri"/>
              </a:rPr>
              <a:t>Ikasteko beste modu bat? Errealitatea hurrenez hurren barik, beste modu batean irudikatu?</a:t>
            </a:r>
            <a:endParaRPr b="0" lang="es-ES" sz="1900" spc="-1" strike="noStrike">
              <a:solidFill>
                <a:srgbClr val="000000"/>
              </a:solidFill>
              <a:latin typeface="Calibri"/>
            </a:endParaRPr>
          </a:p>
          <a:p>
            <a:r>
              <a:rPr b="1" lang="es-ES" sz="1900" spc="-1" strike="noStrike">
                <a:solidFill>
                  <a:srgbClr val="000000"/>
                </a:solidFill>
                <a:latin typeface="Calibri"/>
              </a:rPr>
              <a:t>2.3. Faktore psikolinguistikoa</a:t>
            </a:r>
            <a:endParaRPr b="0" lang="es-ES" sz="1900" spc="-1" strike="noStrike">
              <a:solidFill>
                <a:srgbClr val="000000"/>
              </a:solidFill>
              <a:latin typeface="Calibri"/>
            </a:endParaRPr>
          </a:p>
          <a:p>
            <a:r>
              <a:rPr b="0" lang="es-ES" sz="1900" spc="-1" strike="noStrike">
                <a:solidFill>
                  <a:srgbClr val="000000"/>
                </a:solidFill>
                <a:latin typeface="Calibri"/>
              </a:rPr>
              <a:t>Bi uste: </a:t>
            </a:r>
            <a:endParaRPr b="0" lang="es-ES" sz="1900" spc="-1" strike="noStrike">
              <a:solidFill>
                <a:srgbClr val="000000"/>
              </a:solidFill>
              <a:latin typeface="Calibri"/>
            </a:endParaRPr>
          </a:p>
          <a:p>
            <a:r>
              <a:rPr b="0" lang="es-ES" sz="1900" spc="-1" strike="noStrike">
                <a:solidFill>
                  <a:srgbClr val="000000"/>
                </a:solidFill>
                <a:latin typeface="Calibri"/>
              </a:rPr>
              <a:t>Hizkuntzak erabiltzen ikas-irakatsi behar da; erabileraren bidez ikasten da, interakzioaren bidez</a:t>
            </a:r>
            <a:endParaRPr b="0" lang="es-ES" sz="1900" spc="-1" strike="noStrike">
              <a:solidFill>
                <a:srgbClr val="000000"/>
              </a:solidFill>
              <a:latin typeface="Calibri"/>
            </a:endParaRPr>
          </a:p>
          <a:p>
            <a:r>
              <a:rPr b="0" lang="es-ES" sz="1900" spc="-1" strike="noStrike">
                <a:solidFill>
                  <a:srgbClr val="000000"/>
                </a:solidFill>
                <a:latin typeface="Calibri"/>
              </a:rPr>
              <a:t>Hiztun eleaniztunaren berezitasunak/ezaugarri bereziak</a:t>
            </a:r>
            <a:endParaRPr b="0" lang="es-ES" sz="1900" spc="-1" strike="noStrike">
              <a:solidFill>
                <a:srgbClr val="000000"/>
              </a:solidFill>
              <a:latin typeface="Calibri"/>
            </a:endParaRPr>
          </a:p>
          <a:p>
            <a:pPr algn="r">
              <a:lnSpc>
                <a:spcPct val="100000"/>
              </a:lnSpc>
              <a:spcBef>
                <a:spcPts val="312"/>
              </a:spcBef>
              <a:spcAft>
                <a:spcPts val="283"/>
              </a:spcAft>
              <a:tabLst>
                <a:tab algn="l" pos="0"/>
              </a:tabLst>
            </a:pPr>
            <a:endParaRPr b="0" lang="es-ES" sz="1900" spc="-1" strike="noStrike">
              <a:solidFill>
                <a:srgbClr val="000000"/>
              </a:solidFill>
              <a:latin typeface="Calibri"/>
            </a:endParaRPr>
          </a:p>
          <a:p>
            <a:r>
              <a:rPr b="0" lang="es-ES" sz="1900" spc="-1" strike="noStrike">
                <a:solidFill>
                  <a:srgbClr val="000000"/>
                </a:solidFill>
                <a:latin typeface="Calibri"/>
              </a:rPr>
              <a:t>	</a:t>
            </a:r>
            <a:endParaRPr b="0" lang="es-ES" sz="1900" spc="-1" strike="noStrike">
              <a:solidFill>
                <a:srgbClr val="000000"/>
              </a:solidFill>
              <a:latin typeface="Calibri"/>
            </a:endParaRPr>
          </a:p>
        </p:txBody>
      </p:sp>
      <p:sp>
        <p:nvSpPr>
          <p:cNvPr id="107"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aldaketa</a:t>
            </a:r>
            <a:endParaRPr b="0" lang="es-ES" sz="4400" spc="-1" strike="noStrike">
              <a:solidFill>
                <a:srgbClr val="000000"/>
              </a:solidFill>
              <a:latin typeface="Calibri"/>
            </a:endParaRPr>
          </a:p>
        </p:txBody>
      </p:sp>
      <p:sp>
        <p:nvSpPr>
          <p:cNvPr id="108" name="TextShape 3"/>
          <p:cNvSpPr txBox="1"/>
          <p:nvPr/>
        </p:nvSpPr>
        <p:spPr>
          <a:xfrm>
            <a:off x="7127640" y="5480640"/>
            <a:ext cx="1424160" cy="293400"/>
          </a:xfrm>
          <a:prstGeom prst="rect">
            <a:avLst/>
          </a:prstGeom>
          <a:noFill/>
          <a:ln>
            <a:noFill/>
          </a:ln>
        </p:spPr>
        <p:txBody>
          <a:bodyPr lIns="0" rIns="0" tIns="0" bIns="0">
            <a:normAutofit/>
          </a:bodyPr>
          <a:p>
            <a:r>
              <a:rPr b="1" lang="es-ES" sz="1600" spc="-1" strike="noStrike">
                <a:solidFill>
                  <a:srgbClr val="dddddd"/>
                </a:solidFill>
                <a:latin typeface="Calibri"/>
              </a:rPr>
              <a:t>(Guasch, 2007)</a:t>
            </a:r>
            <a:endParaRPr b="0" lang="es-ES" sz="1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216000" y="216000"/>
            <a:ext cx="6336000" cy="6264000"/>
          </a:xfrm>
          <a:prstGeom prst="rect">
            <a:avLst/>
          </a:prstGeom>
          <a:noFill/>
          <a:ln>
            <a:noFill/>
          </a:ln>
        </p:spPr>
        <p:txBody>
          <a:bodyPr>
            <a:noAutofit/>
          </a:bodyPr>
          <a:p>
            <a:pPr>
              <a:lnSpc>
                <a:spcPct val="100000"/>
              </a:lnSpc>
              <a:spcBef>
                <a:spcPts val="1417"/>
              </a:spcBef>
              <a:spcAft>
                <a:spcPts val="283"/>
              </a:spcAft>
              <a:tabLst>
                <a:tab algn="l" pos="0"/>
              </a:tabLst>
            </a:pPr>
            <a:r>
              <a:rPr b="1" lang="es-ES" sz="1800" spc="-1" strike="noStrike">
                <a:solidFill>
                  <a:srgbClr val="000000"/>
                </a:solidFill>
                <a:latin typeface="Calibri"/>
              </a:rPr>
              <a:t>2. Eleaniztunen ezaugarriak (Guasch, 2007)</a:t>
            </a:r>
            <a:endParaRPr b="0" lang="es-ES" sz="1800" spc="-1" strike="noStrike">
              <a:solidFill>
                <a:srgbClr val="000000"/>
              </a:solidFill>
              <a:latin typeface="Calibri"/>
            </a:endParaRPr>
          </a:p>
          <a:p>
            <a:pPr marL="216000" indent="-216000">
              <a:lnSpc>
                <a:spcPct val="100000"/>
              </a:lnSpc>
              <a:spcBef>
                <a:spcPts val="1417"/>
              </a:spcBef>
              <a:spcAft>
                <a:spcPts val="283"/>
              </a:spcAft>
              <a:buClr>
                <a:srgbClr val="000000"/>
              </a:buClr>
              <a:buSzPct val="45000"/>
              <a:buFont typeface="Wingdings" charset="2"/>
              <a:buChar char=""/>
              <a:tabLst>
                <a:tab algn="l" pos="0"/>
              </a:tabLst>
            </a:pPr>
            <a:r>
              <a:rPr b="0" lang="es-ES" sz="1800" spc="-1" strike="noStrike">
                <a:solidFill>
                  <a:srgbClr val="000000"/>
                </a:solidFill>
                <a:latin typeface="Calibri"/>
              </a:rPr>
              <a:t>Hizkuntzari buruzko jakintza handiagoa (hizkuntzen arteko konparazioa, itzulpen gaitasuna, bi kode txandaka erabiltzea…)</a:t>
            </a:r>
            <a:endParaRPr b="0" lang="es-ES" sz="1800" spc="-1" strike="noStrike">
              <a:solidFill>
                <a:srgbClr val="000000"/>
              </a:solidFill>
              <a:latin typeface="Calibri"/>
            </a:endParaRPr>
          </a:p>
          <a:p>
            <a:pPr marL="216000" indent="-216000">
              <a:lnSpc>
                <a:spcPct val="100000"/>
              </a:lnSpc>
              <a:spcBef>
                <a:spcPts val="1417"/>
              </a:spcBef>
              <a:spcAft>
                <a:spcPts val="283"/>
              </a:spcAft>
              <a:buClr>
                <a:srgbClr val="000000"/>
              </a:buClr>
              <a:buSzPct val="45000"/>
              <a:buFont typeface="Wingdings" charset="2"/>
              <a:buChar char=""/>
              <a:tabLst>
                <a:tab algn="l" pos="0"/>
              </a:tabLst>
            </a:pPr>
            <a:r>
              <a:rPr b="0" lang="es-ES" sz="1800" spc="-1" strike="noStrike">
                <a:solidFill>
                  <a:srgbClr val="000000"/>
                </a:solidFill>
                <a:latin typeface="Calibri"/>
              </a:rPr>
              <a:t>Hizkuntza batean garaturiko jakintza batzuek hizkuntza guztietarako balio dute (azpiko gaitasun komun bat bakarra: Cummins, 1979)</a:t>
            </a:r>
            <a:endParaRPr b="0" lang="es-ES" sz="1800" spc="-1" strike="noStrike">
              <a:solidFill>
                <a:srgbClr val="000000"/>
              </a:solidFill>
              <a:latin typeface="Calibri"/>
            </a:endParaRPr>
          </a:p>
          <a:p>
            <a:pPr marL="216000" indent="-216000">
              <a:lnSpc>
                <a:spcPct val="100000"/>
              </a:lnSpc>
              <a:spcBef>
                <a:spcPts val="1417"/>
              </a:spcBef>
              <a:spcAft>
                <a:spcPts val="283"/>
              </a:spcAft>
              <a:buClr>
                <a:srgbClr val="000000"/>
              </a:buClr>
              <a:buSzPct val="45000"/>
              <a:buFont typeface="Wingdings" charset="2"/>
              <a:buChar char=""/>
              <a:tabLst>
                <a:tab algn="l" pos="0"/>
              </a:tabLst>
            </a:pPr>
            <a:r>
              <a:rPr b="0" lang="es-ES" sz="1800" spc="-1" strike="noStrike">
                <a:solidFill>
                  <a:srgbClr val="000000"/>
                </a:solidFill>
                <a:latin typeface="Calibri"/>
              </a:rPr>
              <a:t>Ikuspegi psikolinguistiko desberdin batzuen arabera: hizkuntza berrietako gaitasunak (jakite berriak) erlazionatuta daude lehengo(ar)ekin (ez dira “paraleloki” garatzen, lehengoekin loturarik gabe) </a:t>
            </a:r>
            <a:endParaRPr b="0" lang="es-ES" sz="1800" spc="-1" strike="noStrike">
              <a:solidFill>
                <a:srgbClr val="000000"/>
              </a:solidFill>
              <a:latin typeface="Calibri"/>
            </a:endParaRPr>
          </a:p>
          <a:p>
            <a:pPr marL="216000" indent="-216000">
              <a:lnSpc>
                <a:spcPct val="100000"/>
              </a:lnSpc>
              <a:spcBef>
                <a:spcPts val="1417"/>
              </a:spcBef>
              <a:spcAft>
                <a:spcPts val="283"/>
              </a:spcAft>
              <a:buClr>
                <a:srgbClr val="000000"/>
              </a:buClr>
              <a:buSzPct val="45000"/>
              <a:buFont typeface="Wingdings" charset="2"/>
              <a:buChar char=""/>
              <a:tabLst>
                <a:tab algn="l" pos="0"/>
              </a:tabLst>
            </a:pPr>
            <a:r>
              <a:rPr b="0" lang="es-ES" sz="1800" spc="-1" strike="noStrike">
                <a:solidFill>
                  <a:srgbClr val="000000"/>
                </a:solidFill>
                <a:latin typeface="Calibri"/>
              </a:rPr>
              <a:t>Bigarren hizkuntzan ikasiak birkontzeptualizazioa dakar, ez da lehen hizkuntzarako ikasiaren errepikatze hutsa; bigarren hizkuntzan ikasten denak aldatzen du hiztunaren jakintza linguistikoa</a:t>
            </a:r>
            <a:endParaRPr b="0" lang="es-ES" sz="1800" spc="-1" strike="noStrike">
              <a:solidFill>
                <a:srgbClr val="000000"/>
              </a:solidFill>
              <a:latin typeface="Calibri"/>
            </a:endParaRPr>
          </a:p>
          <a:p>
            <a:pPr marL="399960" algn="just">
              <a:spcBef>
                <a:spcPts val="1417"/>
              </a:spcBef>
              <a:spcAft>
                <a:spcPts val="283"/>
              </a:spcAft>
              <a:tabLst>
                <a:tab algn="l" pos="0"/>
              </a:tabLst>
            </a:pPr>
            <a:r>
              <a:rPr b="0" lang="es-ES" sz="1800" spc="-1" strike="noStrike">
                <a:solidFill>
                  <a:srgbClr val="000000"/>
                </a:solidFill>
                <a:latin typeface="Calibri"/>
              </a:rPr>
              <a:t>Eta hortik etortzen da eleaniztunaren </a:t>
            </a:r>
            <a:r>
              <a:rPr b="1" lang="es-ES" sz="1800" spc="-1" strike="noStrike">
                <a:solidFill>
                  <a:srgbClr val="000000"/>
                </a:solidFill>
                <a:latin typeface="Calibri"/>
              </a:rPr>
              <a:t>ezaugarri bereziena</a:t>
            </a:r>
            <a:r>
              <a:rPr b="0" lang="es-ES" sz="1800" spc="-1" strike="noStrike">
                <a:solidFill>
                  <a:srgbClr val="000000"/>
                </a:solidFill>
                <a:latin typeface="Calibri"/>
              </a:rPr>
              <a:t>: haren oharmen linguistikoa (</a:t>
            </a:r>
            <a:r>
              <a:rPr b="0" i="1" lang="es-ES" sz="1800" spc="-1" strike="noStrike">
                <a:solidFill>
                  <a:srgbClr val="000000"/>
                </a:solidFill>
                <a:latin typeface="Calibri"/>
              </a:rPr>
              <a:t>linguistic awareness, conciencia lingüística</a:t>
            </a:r>
            <a:r>
              <a:rPr b="0" lang="es-ES" sz="1800" spc="-1" strike="noStrike">
                <a:solidFill>
                  <a:srgbClr val="000000"/>
                </a:solidFill>
                <a:latin typeface="Calibri"/>
              </a:rPr>
              <a:t>)  eta trebetasun metalinguistikoak: hizkuntza gehiago kudeatu beharrak, arreta handiagoa eskatzen du eta trebetasun handiagoei ematen die bide.</a:t>
            </a:r>
            <a:endParaRPr b="0" lang="es-ES" sz="1800" spc="-1" strike="noStrike">
              <a:solidFill>
                <a:srgbClr val="000000"/>
              </a:solidFill>
              <a:latin typeface="Calibri"/>
            </a:endParaRPr>
          </a:p>
        </p:txBody>
      </p:sp>
      <p:sp>
        <p:nvSpPr>
          <p:cNvPr id="110"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aldaketa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extShape 1"/>
          <p:cNvSpPr txBox="1"/>
          <p:nvPr/>
        </p:nvSpPr>
        <p:spPr>
          <a:xfrm>
            <a:off x="182160" y="142560"/>
            <a:ext cx="6369840" cy="6481440"/>
          </a:xfrm>
          <a:prstGeom prst="rect">
            <a:avLst/>
          </a:prstGeom>
          <a:noFill/>
          <a:ln>
            <a:noFill/>
          </a:ln>
        </p:spPr>
        <p:txBody>
          <a:bodyPr>
            <a:normAutofit/>
          </a:bodyPr>
          <a:p>
            <a:r>
              <a:rPr b="1" lang="es-ES" sz="2200" spc="-1" strike="noStrike">
                <a:solidFill>
                  <a:srgbClr val="000000"/>
                </a:solidFill>
                <a:latin typeface="Calibri"/>
              </a:rPr>
              <a:t>Cook, Vivian (AESLA, 2012):</a:t>
            </a:r>
            <a:endParaRPr b="0" lang="es-ES" sz="2200" spc="-1" strike="noStrike">
              <a:solidFill>
                <a:srgbClr val="000000"/>
              </a:solidFill>
              <a:latin typeface="Calibri"/>
            </a:endParaRPr>
          </a:p>
          <a:p>
            <a:pPr algn="just">
              <a:lnSpc>
                <a:spcPct val="100000"/>
              </a:lnSpc>
              <a:spcBef>
                <a:spcPts val="1417"/>
              </a:spcBef>
              <a:spcAft>
                <a:spcPts val="283"/>
              </a:spcAft>
              <a:tabLst>
                <a:tab algn="l" pos="0"/>
              </a:tabLst>
            </a:pPr>
            <a:r>
              <a:rPr b="0" lang="es-ES" sz="2200" spc="-1" strike="noStrike">
                <a:solidFill>
                  <a:srgbClr val="000000"/>
                </a:solidFill>
                <a:latin typeface="Calibri"/>
              </a:rPr>
              <a:t>Elebidunen ezaugarri bereziak agertzen ditu</a:t>
            </a:r>
            <a:endParaRPr b="0" lang="es-ES" sz="2200" spc="-1" strike="noStrike">
              <a:solidFill>
                <a:srgbClr val="000000"/>
              </a:solidFill>
              <a:latin typeface="Calibri"/>
            </a:endParaRPr>
          </a:p>
          <a:p>
            <a:pPr>
              <a:lnSpc>
                <a:spcPct val="100000"/>
              </a:lnSpc>
              <a:spcBef>
                <a:spcPts val="1417"/>
              </a:spcBef>
              <a:spcAft>
                <a:spcPts val="283"/>
              </a:spcAft>
              <a:tabLst>
                <a:tab algn="l" pos="0"/>
              </a:tabLst>
            </a:pPr>
            <a:r>
              <a:rPr b="0" lang="es-ES" sz="1800" spc="-1" strike="noStrike">
                <a:solidFill>
                  <a:srgbClr val="000000"/>
                </a:solidFill>
                <a:latin typeface="Calibri"/>
              </a:rPr>
              <a:t>…</a:t>
            </a:r>
            <a:r>
              <a:rPr b="0" lang="es-ES" sz="1800" spc="-1" strike="noStrike">
                <a:solidFill>
                  <a:srgbClr val="000000"/>
                </a:solidFill>
                <a:latin typeface="Calibri"/>
              </a:rPr>
              <a:t>years suggests that they have unique characteristics, such as the following:</a:t>
            </a:r>
            <a:endParaRPr b="0" lang="es-ES" sz="1800" spc="-1" strike="noStrike">
              <a:solidFill>
                <a:srgbClr val="000000"/>
              </a:solidFill>
              <a:latin typeface="Calibri"/>
            </a:endParaRPr>
          </a:p>
          <a:p>
            <a:pPr marL="343080" indent="-342720">
              <a:lnSpc>
                <a:spcPct val="100000"/>
              </a:lnSpc>
              <a:spcBef>
                <a:spcPts val="1417"/>
              </a:spcBef>
              <a:spcAft>
                <a:spcPts val="283"/>
              </a:spcAft>
              <a:buClr>
                <a:srgbClr val="000000"/>
              </a:buClr>
              <a:buFont typeface="Arial"/>
              <a:buChar char="•"/>
              <a:tabLst>
                <a:tab algn="l" pos="0"/>
              </a:tabLst>
            </a:pPr>
            <a:r>
              <a:rPr b="0" i="1" lang="es-ES" sz="1800" spc="-1" strike="noStrike">
                <a:solidFill>
                  <a:srgbClr val="000000"/>
                </a:solidFill>
                <a:latin typeface="Calibri"/>
              </a:rPr>
              <a:t>L2 users think in slightly different ways from monolinguals</a:t>
            </a:r>
            <a:endParaRPr b="0" lang="es-ES" sz="1800" spc="-1" strike="noStrike">
              <a:solidFill>
                <a:srgbClr val="000000"/>
              </a:solidFill>
              <a:latin typeface="Calibri"/>
            </a:endParaRPr>
          </a:p>
          <a:p>
            <a:pPr marL="343080" indent="-342720">
              <a:lnSpc>
                <a:spcPct val="100000"/>
              </a:lnSpc>
              <a:spcBef>
                <a:spcPts val="1417"/>
              </a:spcBef>
              <a:spcAft>
                <a:spcPts val="283"/>
              </a:spcAft>
              <a:buClr>
                <a:srgbClr val="000000"/>
              </a:buClr>
              <a:buFont typeface="Arial"/>
              <a:buChar char="•"/>
              <a:tabLst>
                <a:tab algn="l" pos="0"/>
              </a:tabLst>
            </a:pPr>
            <a:r>
              <a:rPr b="0" i="1" lang="es-ES" sz="1800" spc="-1" strike="noStrike">
                <a:solidFill>
                  <a:srgbClr val="000000"/>
                </a:solidFill>
                <a:latin typeface="Calibri"/>
              </a:rPr>
              <a:t>L2 users use language in different ways from monolinguals</a:t>
            </a:r>
            <a:endParaRPr b="0" lang="es-ES" sz="1800" spc="-1" strike="noStrike">
              <a:solidFill>
                <a:srgbClr val="000000"/>
              </a:solidFill>
              <a:latin typeface="Calibri"/>
            </a:endParaRPr>
          </a:p>
          <a:p>
            <a:pPr marL="343080" indent="-342720">
              <a:lnSpc>
                <a:spcPct val="100000"/>
              </a:lnSpc>
              <a:spcBef>
                <a:spcPts val="1417"/>
              </a:spcBef>
              <a:spcAft>
                <a:spcPts val="283"/>
              </a:spcAft>
              <a:buClr>
                <a:srgbClr val="000000"/>
              </a:buClr>
              <a:buFont typeface="Arial"/>
              <a:buChar char="•"/>
              <a:tabLst>
                <a:tab algn="l" pos="0"/>
              </a:tabLst>
            </a:pPr>
            <a:r>
              <a:rPr b="0" i="1" lang="es-ES" sz="1800" spc="-1" strike="noStrike">
                <a:solidFill>
                  <a:srgbClr val="000000"/>
                </a:solidFill>
                <a:latin typeface="Calibri"/>
              </a:rPr>
              <a:t>L2 users have an increased awareness of language itself compared to monolinguals</a:t>
            </a:r>
            <a:endParaRPr b="0" lang="es-ES" sz="1800" spc="-1" strike="noStrike">
              <a:solidFill>
                <a:srgbClr val="000000"/>
              </a:solidFill>
              <a:latin typeface="Calibri"/>
            </a:endParaRPr>
          </a:p>
          <a:p>
            <a:pPr marL="343080" indent="-342720">
              <a:lnSpc>
                <a:spcPct val="100000"/>
              </a:lnSpc>
              <a:spcBef>
                <a:spcPts val="1417"/>
              </a:spcBef>
              <a:spcAft>
                <a:spcPts val="283"/>
              </a:spcAft>
              <a:buClr>
                <a:srgbClr val="000000"/>
              </a:buClr>
              <a:buFont typeface="Arial"/>
              <a:buChar char="•"/>
              <a:tabLst>
                <a:tab algn="l" pos="0"/>
              </a:tabLst>
            </a:pPr>
            <a:r>
              <a:rPr b="0" i="1" lang="es-ES" sz="1800" spc="-1" strike="noStrike">
                <a:solidFill>
                  <a:srgbClr val="000000"/>
                </a:solidFill>
                <a:latin typeface="Calibri"/>
              </a:rPr>
              <a:t>L2 users have a slightly different knowledge of their first language</a:t>
            </a:r>
            <a:endParaRPr b="0" lang="es-ES" sz="1800" spc="-1" strike="noStrike">
              <a:solidFill>
                <a:srgbClr val="000000"/>
              </a:solidFill>
              <a:latin typeface="Calibri"/>
            </a:endParaRPr>
          </a:p>
          <a:p>
            <a:pPr marL="343080" indent="-342720">
              <a:lnSpc>
                <a:spcPct val="100000"/>
              </a:lnSpc>
              <a:spcBef>
                <a:spcPts val="1417"/>
              </a:spcBef>
              <a:spcAft>
                <a:spcPts val="283"/>
              </a:spcAft>
              <a:buClr>
                <a:srgbClr val="000000"/>
              </a:buClr>
              <a:buFont typeface="Arial"/>
              <a:buChar char="•"/>
              <a:tabLst>
                <a:tab algn="l" pos="0"/>
              </a:tabLst>
            </a:pPr>
            <a:r>
              <a:rPr b="0" i="1" lang="es-ES" sz="1800" spc="-1" strike="noStrike">
                <a:solidFill>
                  <a:srgbClr val="000000"/>
                </a:solidFill>
                <a:latin typeface="Calibri"/>
              </a:rPr>
              <a:t>L2 users have different brain structures from monolinguals</a:t>
            </a:r>
            <a:r>
              <a:rPr b="0" lang="es-ES" sz="1800" spc="-1" strike="noStrike">
                <a:solidFill>
                  <a:srgbClr val="000000"/>
                </a:solidFill>
                <a:latin typeface="Calibri"/>
              </a:rPr>
              <a:t>. (10-11 or.)</a:t>
            </a:r>
            <a:endParaRPr b="0" lang="es-ES" sz="1800" spc="-1" strike="noStrike">
              <a:solidFill>
                <a:srgbClr val="000000"/>
              </a:solidFill>
              <a:latin typeface="Calibri"/>
            </a:endParaRPr>
          </a:p>
          <a:p>
            <a:pPr marL="343080" indent="-342720">
              <a:lnSpc>
                <a:spcPct val="100000"/>
              </a:lnSpc>
              <a:spcBef>
                <a:spcPts val="1417"/>
              </a:spcBef>
              <a:spcAft>
                <a:spcPts val="283"/>
              </a:spcAft>
              <a:tabLst>
                <a:tab algn="l" pos="0"/>
              </a:tabLst>
            </a:pPr>
            <a:r>
              <a:rPr b="0" lang="es-ES" sz="1600" spc="-1" strike="noStrike">
                <a:solidFill>
                  <a:srgbClr val="000000"/>
                </a:solidFill>
                <a:latin typeface="Calibri"/>
              </a:rPr>
              <a:t>Cook, Vivian (2013): “The goals of language teaching in a globalised world” (Plenary Talk at AESLA May 2012). In Egile batzuk (2013): </a:t>
            </a:r>
            <a:r>
              <a:rPr b="0" i="1" lang="es-ES" sz="1600" spc="-1" strike="noStrike">
                <a:solidFill>
                  <a:srgbClr val="000000"/>
                </a:solidFill>
                <a:latin typeface="Calibri"/>
              </a:rPr>
              <a:t>Actes del Congreso de AESLA</a:t>
            </a:r>
            <a:r>
              <a:rPr b="0" lang="es-ES" sz="1600" spc="-1" strike="noStrike">
                <a:solidFill>
                  <a:srgbClr val="000000"/>
                </a:solidFill>
                <a:latin typeface="Calibri"/>
              </a:rPr>
              <a:t>, Lleida 2012: 9-14. </a:t>
            </a:r>
            <a:endParaRPr b="0" lang="es-ES" sz="1600" spc="-1" strike="noStrike">
              <a:solidFill>
                <a:srgbClr val="000000"/>
              </a:solidFill>
              <a:latin typeface="Calibri"/>
            </a:endParaRPr>
          </a:p>
        </p:txBody>
      </p:sp>
      <p:sp>
        <p:nvSpPr>
          <p:cNvPr id="112"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aldaketa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288000" y="216000"/>
            <a:ext cx="6192000" cy="6048000"/>
          </a:xfrm>
          <a:prstGeom prst="rect">
            <a:avLst/>
          </a:prstGeom>
          <a:noFill/>
          <a:ln>
            <a:noFill/>
          </a:ln>
        </p:spPr>
        <p:txBody>
          <a:bodyPr>
            <a:noAutofit/>
          </a:bodyPr>
          <a:p>
            <a:pPr>
              <a:lnSpc>
                <a:spcPct val="100000"/>
              </a:lnSpc>
              <a:spcBef>
                <a:spcPts val="312"/>
              </a:spcBef>
              <a:spcAft>
                <a:spcPts val="1134"/>
              </a:spcAft>
              <a:tabLst>
                <a:tab algn="l" pos="0"/>
              </a:tabLst>
            </a:pPr>
            <a:endParaRPr b="0" lang="es-ES" sz="3200" spc="-1" strike="noStrike">
              <a:solidFill>
                <a:srgbClr val="000000"/>
              </a:solidFill>
              <a:latin typeface="Calibri"/>
            </a:endParaRPr>
          </a:p>
          <a:p>
            <a:pPr lvl="2" marL="800280" indent="-399600">
              <a:lnSpc>
                <a:spcPct val="100000"/>
              </a:lnSpc>
              <a:spcBef>
                <a:spcPts val="312"/>
              </a:spcBef>
              <a:spcAft>
                <a:spcPts val="1134"/>
              </a:spcAft>
              <a:buClr>
                <a:srgbClr val="000000"/>
              </a:buClr>
              <a:buFont typeface="StarSymbol"/>
              <a:buAutoNum type="arabicPeriod"/>
              <a:tabLst>
                <a:tab algn="l" pos="0"/>
              </a:tabLst>
            </a:pPr>
            <a:r>
              <a:rPr b="0" lang="es-ES" sz="2600" spc="-1" strike="noStrike">
                <a:solidFill>
                  <a:srgbClr val="000000"/>
                </a:solidFill>
                <a:latin typeface="Calibri"/>
              </a:rPr>
              <a:t>Eskoletan eta geletan, aniztasun handiagoa: ikasleek hizkuntza gehiago dakarte eskolara (immigrazioa, globalizazioa)</a:t>
            </a:r>
            <a:endParaRPr b="0" lang="es-ES" sz="2600" spc="-1" strike="noStrike">
              <a:solidFill>
                <a:srgbClr val="000000"/>
              </a:solidFill>
              <a:latin typeface="Calibri"/>
            </a:endParaRPr>
          </a:p>
          <a:p>
            <a:pPr lvl="2" marL="800280" indent="-399600">
              <a:lnSpc>
                <a:spcPct val="100000"/>
              </a:lnSpc>
              <a:spcBef>
                <a:spcPts val="312"/>
              </a:spcBef>
              <a:spcAft>
                <a:spcPts val="1134"/>
              </a:spcAft>
              <a:buClr>
                <a:srgbClr val="000000"/>
              </a:buClr>
              <a:buFont typeface="StarSymbol"/>
              <a:buAutoNum type="arabicPeriod"/>
              <a:tabLst>
                <a:tab algn="l" pos="0"/>
              </a:tabLst>
            </a:pPr>
            <a:r>
              <a:rPr b="0" lang="es-ES" sz="2600" spc="-1" strike="noStrike">
                <a:solidFill>
                  <a:srgbClr val="000000"/>
                </a:solidFill>
                <a:latin typeface="Calibri"/>
              </a:rPr>
              <a:t>Hizkuntzak jakiteaz, ideia berriak jendartean</a:t>
            </a:r>
            <a:endParaRPr b="0" lang="es-ES" sz="2600" spc="-1" strike="noStrike">
              <a:solidFill>
                <a:srgbClr val="000000"/>
              </a:solidFill>
              <a:latin typeface="Calibri"/>
            </a:endParaRPr>
          </a:p>
          <a:p>
            <a:pPr lvl="2" marL="800280" indent="-399600">
              <a:lnSpc>
                <a:spcPct val="100000"/>
              </a:lnSpc>
              <a:spcBef>
                <a:spcPts val="312"/>
              </a:spcBef>
              <a:spcAft>
                <a:spcPts val="1134"/>
              </a:spcAft>
              <a:buClr>
                <a:srgbClr val="000000"/>
              </a:buClr>
              <a:buFont typeface="StarSymbol"/>
              <a:buAutoNum type="arabicPeriod"/>
              <a:tabLst>
                <a:tab algn="l" pos="0"/>
              </a:tabLst>
            </a:pPr>
            <a:r>
              <a:rPr b="0" lang="es-ES" sz="2600" spc="-1" strike="noStrike">
                <a:solidFill>
                  <a:srgbClr val="000000"/>
                </a:solidFill>
                <a:latin typeface="Calibri"/>
              </a:rPr>
              <a:t>Hizkuntzaren erabilera berriak (teknologia berriak direla eta)</a:t>
            </a:r>
            <a:endParaRPr b="0" lang="es-ES" sz="2600" spc="-1" strike="noStrike">
              <a:solidFill>
                <a:srgbClr val="000000"/>
              </a:solidFill>
              <a:latin typeface="Calibri"/>
            </a:endParaRPr>
          </a:p>
          <a:p>
            <a:pPr lvl="2" marL="800280" indent="-399600">
              <a:lnSpc>
                <a:spcPct val="100000"/>
              </a:lnSpc>
              <a:spcBef>
                <a:spcPts val="312"/>
              </a:spcBef>
              <a:spcAft>
                <a:spcPts val="1134"/>
              </a:spcAft>
              <a:buClr>
                <a:srgbClr val="000000"/>
              </a:buClr>
              <a:buFont typeface="StarSymbol"/>
              <a:buAutoNum type="arabicPeriod"/>
              <a:tabLst>
                <a:tab algn="l" pos="0"/>
              </a:tabLst>
            </a:pPr>
            <a:r>
              <a:rPr b="0" lang="es-ES" sz="2600" spc="-1" strike="noStrike">
                <a:solidFill>
                  <a:srgbClr val="000000"/>
                </a:solidFill>
                <a:latin typeface="Calibri"/>
              </a:rPr>
              <a:t>Jendartearen itxaropen berriak hizkuntza-prestakuntzaz</a:t>
            </a:r>
            <a:endParaRPr b="0" lang="es-ES" sz="2600" spc="-1" strike="noStrike">
              <a:solidFill>
                <a:srgbClr val="000000"/>
              </a:solidFill>
              <a:latin typeface="Calibri"/>
            </a:endParaRPr>
          </a:p>
          <a:p>
            <a:pPr lvl="2" marL="800280" indent="-399600">
              <a:lnSpc>
                <a:spcPct val="100000"/>
              </a:lnSpc>
              <a:spcBef>
                <a:spcPts val="312"/>
              </a:spcBef>
              <a:spcAft>
                <a:spcPts val="1134"/>
              </a:spcAft>
              <a:buClr>
                <a:srgbClr val="000000"/>
              </a:buClr>
              <a:buFont typeface="StarSymbol"/>
              <a:buAutoNum type="arabicPeriod"/>
              <a:tabLst>
                <a:tab algn="l" pos="0"/>
              </a:tabLst>
            </a:pPr>
            <a:r>
              <a:rPr b="0" lang="es-ES" sz="2600" spc="-1" strike="noStrike">
                <a:solidFill>
                  <a:srgbClr val="000000"/>
                </a:solidFill>
                <a:latin typeface="Calibri"/>
              </a:rPr>
              <a:t>Eleaniztunen hizkuntza-jakintzei buruzko kontzepzio  berriak</a:t>
            </a:r>
            <a:endParaRPr b="0" lang="es-ES" sz="2600" spc="-1" strike="noStrike">
              <a:solidFill>
                <a:srgbClr val="000000"/>
              </a:solidFill>
              <a:latin typeface="Calibri"/>
            </a:endParaRPr>
          </a:p>
          <a:p>
            <a:endParaRPr b="0" lang="es-ES" sz="2600" spc="-1" strike="noStrike">
              <a:solidFill>
                <a:srgbClr val="000000"/>
              </a:solidFill>
              <a:latin typeface="Calibri"/>
            </a:endParaRPr>
          </a:p>
          <a:p>
            <a:endParaRPr b="0" lang="es-ES" sz="2600" spc="-1" strike="noStrike">
              <a:solidFill>
                <a:srgbClr val="000000"/>
              </a:solidFill>
              <a:latin typeface="Calibri"/>
            </a:endParaRPr>
          </a:p>
          <a:p>
            <a:endParaRPr b="0" lang="es-ES" sz="2600" spc="-1" strike="noStrike">
              <a:solidFill>
                <a:srgbClr val="000000"/>
              </a:solidFill>
              <a:latin typeface="Calibri"/>
            </a:endParaRPr>
          </a:p>
          <a:p>
            <a:pPr>
              <a:lnSpc>
                <a:spcPct val="100000"/>
              </a:lnSpc>
              <a:spcBef>
                <a:spcPts val="312"/>
              </a:spcBef>
              <a:spcAft>
                <a:spcPts val="1134"/>
              </a:spcAft>
              <a:tabLst>
                <a:tab algn="l" pos="0"/>
              </a:tabLst>
            </a:pPr>
            <a:endParaRPr b="0" lang="es-ES" sz="2600" spc="-1" strike="noStrike">
              <a:solidFill>
                <a:srgbClr val="000000"/>
              </a:solidFill>
              <a:latin typeface="Calibri"/>
            </a:endParaRPr>
          </a:p>
          <a:p>
            <a:r>
              <a:rPr b="0" lang="es-ES" sz="2600" spc="-1" strike="noStrike">
                <a:solidFill>
                  <a:srgbClr val="000000"/>
                </a:solidFill>
                <a:latin typeface="Calibri"/>
              </a:rPr>
              <a:t>	</a:t>
            </a:r>
            <a:endParaRPr b="0" lang="es-ES" sz="2600" spc="-1" strike="noStrike">
              <a:solidFill>
                <a:srgbClr val="000000"/>
              </a:solidFill>
              <a:latin typeface="Calibri"/>
            </a:endParaRPr>
          </a:p>
        </p:txBody>
      </p:sp>
      <p:sp>
        <p:nvSpPr>
          <p:cNvPr id="114"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99ffff"/>
                </a:solidFill>
                <a:latin typeface="Calibri"/>
              </a:rPr>
              <a:t>aldaketa</a:t>
            </a:r>
            <a:endParaRPr b="0" lang="es-ES" sz="4400" spc="-1" strike="noStrike">
              <a:solidFill>
                <a:srgbClr val="000000"/>
              </a:solidFill>
              <a:latin typeface="Calibri"/>
            </a:endParaRPr>
          </a:p>
          <a:p>
            <a:pPr algn="ctr">
              <a:lnSpc>
                <a:spcPct val="100000"/>
              </a:lnSpc>
              <a:spcBef>
                <a:spcPts val="320"/>
              </a:spcBef>
              <a:tabLst>
                <a:tab algn="l" pos="0"/>
              </a:tabLst>
            </a:pPr>
            <a:r>
              <a:rPr b="1" lang="es-ES" sz="4200" spc="-1" strike="noStrike">
                <a:solidFill>
                  <a:srgbClr val="eeeeee"/>
                </a:solidFill>
                <a:latin typeface="Calibri"/>
              </a:rPr>
              <a:t>laburpena</a:t>
            </a:r>
            <a:endParaRPr b="0" lang="es-ES" sz="4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TextShape 1"/>
          <p:cNvSpPr txBox="1"/>
          <p:nvPr/>
        </p:nvSpPr>
        <p:spPr>
          <a:xfrm>
            <a:off x="180000" y="180000"/>
            <a:ext cx="6408000" cy="6264000"/>
          </a:xfrm>
          <a:prstGeom prst="rect">
            <a:avLst/>
          </a:prstGeom>
          <a:noFill/>
          <a:ln>
            <a:noFill/>
          </a:ln>
        </p:spPr>
        <p:txBody>
          <a:bodyPr>
            <a:noAutofit/>
          </a:bodyPr>
          <a:p>
            <a:pPr>
              <a:lnSpc>
                <a:spcPct val="100000"/>
              </a:lnSpc>
              <a:spcBef>
                <a:spcPts val="312"/>
              </a:spcBef>
              <a:spcAft>
                <a:spcPts val="425"/>
              </a:spcAft>
              <a:tabLst>
                <a:tab algn="l" pos="0"/>
              </a:tabLst>
            </a:pPr>
            <a:r>
              <a:rPr b="0" lang="es-ES" sz="2400" spc="-1" strike="noStrike">
                <a:solidFill>
                  <a:srgbClr val="000000"/>
                </a:solidFill>
                <a:latin typeface="Calibri"/>
              </a:rPr>
              <a:t>Gelan heterogeneotasun handiagoa, ikasleen ezaugarri desberdinak</a:t>
            </a:r>
            <a:endParaRPr b="0" lang="es-ES" sz="2400" spc="-1" strike="noStrike">
              <a:solidFill>
                <a:srgbClr val="000000"/>
              </a:solidFill>
              <a:latin typeface="Calibri"/>
            </a:endParaRPr>
          </a:p>
          <a:p>
            <a:pPr algn="just">
              <a:lnSpc>
                <a:spcPct val="100000"/>
              </a:lnSpc>
              <a:spcBef>
                <a:spcPts val="312"/>
              </a:spcBef>
              <a:spcAft>
                <a:spcPts val="425"/>
              </a:spcAft>
              <a:tabLst>
                <a:tab algn="l" pos="0"/>
              </a:tabLst>
            </a:pPr>
            <a:r>
              <a:rPr b="0" lang="es-ES" sz="2400" spc="-1" strike="noStrike">
                <a:solidFill>
                  <a:srgbClr val="000000"/>
                </a:solidFill>
                <a:latin typeface="Calibri"/>
              </a:rPr>
              <a:t>Helburuak ikasle guztientzat berdinak: </a:t>
            </a:r>
            <a:endParaRPr b="0" lang="es-ES" sz="2400" spc="-1" strike="noStrike">
              <a:solidFill>
                <a:srgbClr val="000000"/>
              </a:solidFill>
              <a:latin typeface="Calibri"/>
            </a:endParaRPr>
          </a:p>
          <a:p>
            <a:pPr lvl="2" marL="800280" indent="-399600" algn="just">
              <a:lnSpc>
                <a:spcPct val="100000"/>
              </a:lnSpc>
              <a:spcBef>
                <a:spcPts val="312"/>
              </a:spcBef>
              <a:spcAft>
                <a:spcPts val="425"/>
              </a:spcAft>
              <a:buClr>
                <a:srgbClr val="000000"/>
              </a:buClr>
              <a:buFont typeface="Arial"/>
              <a:buChar char="•"/>
              <a:tabLst>
                <a:tab algn="l" pos="0"/>
              </a:tabLst>
            </a:pPr>
            <a:r>
              <a:rPr b="0" lang="es-ES" sz="2400" spc="-1" strike="noStrike">
                <a:solidFill>
                  <a:srgbClr val="000000"/>
                </a:solidFill>
                <a:latin typeface="Calibri"/>
              </a:rPr>
              <a:t>komunikazio gaitasuna handitzea </a:t>
            </a:r>
            <a:endParaRPr b="0" lang="es-ES" sz="2400" spc="-1" strike="noStrike">
              <a:solidFill>
                <a:srgbClr val="000000"/>
              </a:solidFill>
              <a:latin typeface="Calibri"/>
            </a:endParaRPr>
          </a:p>
          <a:p>
            <a:pPr lvl="2" marL="800280" indent="-399600" algn="just">
              <a:lnSpc>
                <a:spcPct val="100000"/>
              </a:lnSpc>
              <a:spcBef>
                <a:spcPts val="312"/>
              </a:spcBef>
              <a:spcAft>
                <a:spcPts val="425"/>
              </a:spcAft>
              <a:buClr>
                <a:srgbClr val="000000"/>
              </a:buClr>
              <a:buFont typeface="Arial"/>
              <a:buChar char="•"/>
              <a:tabLst>
                <a:tab algn="l" pos="0"/>
              </a:tabLst>
            </a:pPr>
            <a:r>
              <a:rPr b="0" lang="es-ES" sz="2400" spc="-1" strike="noStrike">
                <a:solidFill>
                  <a:srgbClr val="000000"/>
                </a:solidFill>
                <a:latin typeface="Calibri"/>
              </a:rPr>
              <a:t>hizkuntzaz gogoeta egiteko prozedurak lantzea</a:t>
            </a:r>
            <a:endParaRPr b="0" lang="es-ES" sz="2400" spc="-1" strike="noStrike">
              <a:solidFill>
                <a:srgbClr val="000000"/>
              </a:solidFill>
              <a:latin typeface="Calibri"/>
            </a:endParaRPr>
          </a:p>
          <a:p>
            <a:pPr lvl="2" marL="800280" indent="-399600" algn="just">
              <a:lnSpc>
                <a:spcPct val="100000"/>
              </a:lnSpc>
              <a:spcBef>
                <a:spcPts val="312"/>
              </a:spcBef>
              <a:spcAft>
                <a:spcPts val="425"/>
              </a:spcAft>
              <a:buClr>
                <a:srgbClr val="000000"/>
              </a:buClr>
              <a:buFont typeface="Arial"/>
              <a:buChar char="•"/>
              <a:tabLst>
                <a:tab algn="l" pos="0"/>
              </a:tabLst>
            </a:pPr>
            <a:r>
              <a:rPr b="0" lang="es-ES" sz="2400" spc="-1" strike="noStrike">
                <a:solidFill>
                  <a:srgbClr val="000000"/>
                </a:solidFill>
                <a:latin typeface="Calibri"/>
              </a:rPr>
              <a:t>jarrerak eta balioak</a:t>
            </a:r>
            <a:endParaRPr b="0" lang="es-ES" sz="2400" spc="-1" strike="noStrike">
              <a:solidFill>
                <a:srgbClr val="000000"/>
              </a:solidFill>
              <a:latin typeface="Calibri"/>
            </a:endParaRPr>
          </a:p>
          <a:p>
            <a:pPr marL="399960" indent="-399600" algn="just">
              <a:spcBef>
                <a:spcPts val="312"/>
              </a:spcBef>
              <a:spcAft>
                <a:spcPts val="425"/>
              </a:spcAft>
              <a:tabLst>
                <a:tab algn="l" pos="0"/>
              </a:tabLst>
            </a:pPr>
            <a:r>
              <a:rPr b="0" lang="es-ES" sz="2400" spc="-1" strike="noStrike">
                <a:solidFill>
                  <a:srgbClr val="000000"/>
                </a:solidFill>
                <a:latin typeface="Calibri"/>
              </a:rPr>
              <a:t>Hizkuntzek erkide dutenari arreta</a:t>
            </a:r>
            <a:endParaRPr b="0" lang="es-ES" sz="2400" spc="-1" strike="noStrike">
              <a:solidFill>
                <a:srgbClr val="000000"/>
              </a:solidFill>
              <a:latin typeface="Calibri"/>
            </a:endParaRPr>
          </a:p>
          <a:p>
            <a:pPr marL="399960" indent="-399600" algn="just">
              <a:spcBef>
                <a:spcPts val="312"/>
              </a:spcBef>
              <a:spcAft>
                <a:spcPts val="425"/>
              </a:spcAft>
              <a:tabLst>
                <a:tab algn="l" pos="0"/>
              </a:tabLst>
            </a:pPr>
            <a:r>
              <a:rPr b="0" lang="es-ES" sz="2400" spc="-1" strike="noStrike">
                <a:solidFill>
                  <a:srgbClr val="000000"/>
                </a:solidFill>
                <a:latin typeface="Calibri"/>
              </a:rPr>
              <a:t>Ondorioz: curriculumeko hizkuntzak ikuspegi global batetik landu beharra agertzen da, eta hizkuntza-prestakuntzako helburu konpartituak</a:t>
            </a:r>
            <a:endParaRPr b="0" lang="es-ES" sz="2400" spc="-1" strike="noStrike">
              <a:solidFill>
                <a:srgbClr val="000000"/>
              </a:solidFill>
              <a:latin typeface="Calibri"/>
            </a:endParaRPr>
          </a:p>
          <a:p>
            <a:pPr marL="399960" indent="-399600" algn="just">
              <a:spcBef>
                <a:spcPts val="312"/>
              </a:spcBef>
              <a:spcAft>
                <a:spcPts val="425"/>
              </a:spcAft>
              <a:tabLst>
                <a:tab algn="l" pos="0"/>
              </a:tabLst>
            </a:pPr>
            <a:r>
              <a:rPr b="0" lang="es-ES" sz="2400" spc="-1" strike="noStrike">
                <a:solidFill>
                  <a:srgbClr val="000000"/>
                </a:solidFill>
                <a:latin typeface="Calibri"/>
              </a:rPr>
              <a:t>Koordinazioaren beharra:</a:t>
            </a:r>
            <a:endParaRPr b="0" lang="es-ES" sz="2400" spc="-1" strike="noStrike">
              <a:solidFill>
                <a:srgbClr val="000000"/>
              </a:solidFill>
              <a:latin typeface="Calibri"/>
            </a:endParaRPr>
          </a:p>
          <a:p>
            <a:pPr marL="800280" indent="-399600" algn="just">
              <a:spcBef>
                <a:spcPts val="312"/>
              </a:spcBef>
              <a:spcAft>
                <a:spcPts val="425"/>
              </a:spcAft>
              <a:tabLst>
                <a:tab algn="l" pos="0"/>
              </a:tabLst>
            </a:pPr>
            <a:r>
              <a:rPr b="0" lang="es-ES" sz="2400" spc="-1" strike="noStrike">
                <a:solidFill>
                  <a:srgbClr val="000000"/>
                </a:solidFill>
                <a:latin typeface="Calibri"/>
              </a:rPr>
              <a:t>Hizkuntzak lantzeko orduan</a:t>
            </a:r>
            <a:endParaRPr b="0" lang="es-ES" sz="2400" spc="-1" strike="noStrike">
              <a:solidFill>
                <a:srgbClr val="000000"/>
              </a:solidFill>
              <a:latin typeface="Calibri"/>
            </a:endParaRPr>
          </a:p>
          <a:p>
            <a:pPr marL="800280" indent="-399600" algn="just">
              <a:spcBef>
                <a:spcPts val="312"/>
              </a:spcBef>
              <a:spcAft>
                <a:spcPts val="425"/>
              </a:spcAft>
              <a:tabLst>
                <a:tab algn="l" pos="0"/>
              </a:tabLst>
            </a:pPr>
            <a:r>
              <a:rPr b="0" lang="es-ES" sz="2400" spc="-1" strike="noStrike">
                <a:solidFill>
                  <a:srgbClr val="000000"/>
                </a:solidFill>
                <a:latin typeface="Calibri"/>
              </a:rPr>
              <a:t>Beste edukiak lantzeko orduan (hizkuntza ere lantzen da)</a:t>
            </a:r>
            <a:r>
              <a:rPr b="0" lang="es-ES" sz="2400" spc="-1" strike="noStrike">
                <a:solidFill>
                  <a:srgbClr val="000000"/>
                </a:solidFill>
                <a:latin typeface="Calibri"/>
              </a:rPr>
              <a:t>	</a:t>
            </a:r>
            <a:endParaRPr b="0" lang="es-ES" sz="2400" spc="-1" strike="noStrike">
              <a:solidFill>
                <a:srgbClr val="000000"/>
              </a:solidFill>
              <a:latin typeface="Calibri"/>
            </a:endParaRPr>
          </a:p>
        </p:txBody>
      </p:sp>
      <p:sp>
        <p:nvSpPr>
          <p:cNvPr id="116" name="TextShape 2"/>
          <p:cNvSpPr txBox="1"/>
          <p:nvPr/>
        </p:nvSpPr>
        <p:spPr>
          <a:xfrm>
            <a:off x="5222880" y="302148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3200" spc="-1" strike="noStrike">
                <a:solidFill>
                  <a:srgbClr val="eeeeee"/>
                </a:solidFill>
                <a:latin typeface="Calibri"/>
              </a:rPr>
              <a:t>egoera berria</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216000" y="0"/>
            <a:ext cx="6408000" cy="6410160"/>
          </a:xfrm>
          <a:prstGeom prst="rect">
            <a:avLst/>
          </a:prstGeom>
          <a:noFill/>
          <a:ln>
            <a:noFill/>
          </a:ln>
        </p:spPr>
        <p:txBody>
          <a:bodyPr>
            <a:noAutofit/>
          </a:bodyPr>
          <a:p>
            <a:pPr>
              <a:lnSpc>
                <a:spcPct val="100000"/>
              </a:lnSpc>
              <a:spcBef>
                <a:spcPts val="312"/>
              </a:spcBef>
              <a:spcAft>
                <a:spcPts val="567"/>
              </a:spcAft>
              <a:tabLst>
                <a:tab algn="l" pos="0"/>
              </a:tabLst>
            </a:pPr>
            <a:r>
              <a:rPr b="0" lang="es-ES" sz="2000" spc="-1" strike="noStrike">
                <a:solidFill>
                  <a:srgbClr val="000000"/>
                </a:solidFill>
                <a:latin typeface="Calibri"/>
              </a:rPr>
              <a:t>Gelan hizkuntza gehiagoko ikasleak: zer egin hizkuntza horiekin</a:t>
            </a:r>
            <a:endParaRPr b="0" lang="es-ES" sz="2000" spc="-1" strike="noStrike">
              <a:solidFill>
                <a:srgbClr val="000000"/>
              </a:solidFill>
              <a:latin typeface="Calibri"/>
            </a:endParaRPr>
          </a:p>
          <a:p>
            <a:pPr marL="399960" indent="-399600" algn="just">
              <a:spcBef>
                <a:spcPts val="312"/>
              </a:spcBef>
              <a:spcAft>
                <a:spcPts val="567"/>
              </a:spcAft>
              <a:tabLst>
                <a:tab algn="l" pos="0"/>
              </a:tabLst>
            </a:pPr>
            <a:r>
              <a:rPr b="0" lang="es-ES" sz="2000" spc="-1" strike="noStrike">
                <a:solidFill>
                  <a:srgbClr val="000000"/>
                </a:solidFill>
                <a:latin typeface="Calibri"/>
              </a:rPr>
              <a:t>Helburuetan:</a:t>
            </a:r>
            <a:endParaRPr b="0" lang="es-ES" sz="2000" spc="-1" strike="noStrike">
              <a:solidFill>
                <a:srgbClr val="000000"/>
              </a:solidFill>
              <a:latin typeface="Calibri"/>
            </a:endParaRPr>
          </a:p>
          <a:p>
            <a:pPr marL="800280" indent="-399600" algn="just">
              <a:spcBef>
                <a:spcPts val="312"/>
              </a:spcBef>
              <a:spcAft>
                <a:spcPts val="567"/>
              </a:spcAft>
              <a:tabLst>
                <a:tab algn="l" pos="0"/>
              </a:tabLst>
            </a:pPr>
            <a:r>
              <a:rPr b="1" lang="es-ES" sz="2000" spc="-1" strike="noStrike">
                <a:solidFill>
                  <a:srgbClr val="000000"/>
                </a:solidFill>
                <a:latin typeface="Calibri"/>
              </a:rPr>
              <a:t>Euskara</a:t>
            </a:r>
            <a:r>
              <a:rPr b="0" lang="es-ES" sz="2000" spc="-1" strike="noStrike">
                <a:solidFill>
                  <a:srgbClr val="000000"/>
                </a:solidFill>
                <a:latin typeface="Calibri"/>
              </a:rPr>
              <a:t>:  hizkuntza ofizialaren tratamendua, gaztelaniaren pare: “autonomiaz eta sormenaz” </a:t>
            </a:r>
            <a:endParaRPr b="0" lang="es-ES" sz="2000" spc="-1" strike="noStrike">
              <a:solidFill>
                <a:srgbClr val="000000"/>
              </a:solidFill>
              <a:latin typeface="Calibri"/>
            </a:endParaRPr>
          </a:p>
          <a:p>
            <a:pPr marL="800280" indent="-399600" algn="just">
              <a:spcBef>
                <a:spcPts val="312"/>
              </a:spcBef>
              <a:spcAft>
                <a:spcPts val="567"/>
              </a:spcAft>
              <a:tabLst>
                <a:tab algn="l" pos="0"/>
              </a:tabLst>
            </a:pPr>
            <a:r>
              <a:rPr b="1" lang="es-ES" sz="2000" spc="-1" strike="noStrike">
                <a:solidFill>
                  <a:srgbClr val="000000"/>
                </a:solidFill>
                <a:latin typeface="Calibri"/>
              </a:rPr>
              <a:t>Gaztelania</a:t>
            </a:r>
            <a:r>
              <a:rPr b="0" lang="es-ES" sz="2000" spc="-1" strike="noStrike">
                <a:solidFill>
                  <a:srgbClr val="000000"/>
                </a:solidFill>
                <a:latin typeface="Calibri"/>
              </a:rPr>
              <a:t>: hizkuntza ofizialaren tratamendua: “autonomiaz eta sormenaz”</a:t>
            </a:r>
            <a:endParaRPr b="0" lang="es-ES" sz="2000" spc="-1" strike="noStrike">
              <a:solidFill>
                <a:srgbClr val="000000"/>
              </a:solidFill>
              <a:latin typeface="Calibri"/>
            </a:endParaRPr>
          </a:p>
          <a:p>
            <a:pPr marL="800280" indent="-399600" algn="just">
              <a:spcBef>
                <a:spcPts val="312"/>
              </a:spcBef>
              <a:spcAft>
                <a:spcPts val="567"/>
              </a:spcAft>
              <a:tabLst>
                <a:tab algn="l" pos="0"/>
              </a:tabLst>
            </a:pPr>
            <a:r>
              <a:rPr b="0" lang="es-ES" sz="2000" spc="-1" strike="noStrike">
                <a:solidFill>
                  <a:srgbClr val="000000"/>
                </a:solidFill>
                <a:latin typeface="Calibri"/>
              </a:rPr>
              <a:t>Atzerriko hizkuntza bat (gehienetan ingelesa): “oinarrizko autonomiaz”</a:t>
            </a:r>
            <a:endParaRPr b="0" lang="es-ES" sz="2000" spc="-1" strike="noStrike">
              <a:solidFill>
                <a:srgbClr val="000000"/>
              </a:solidFill>
              <a:latin typeface="Calibri"/>
            </a:endParaRPr>
          </a:p>
          <a:p>
            <a:pPr marL="800280" indent="-399600" algn="just">
              <a:spcBef>
                <a:spcPts val="312"/>
              </a:spcBef>
              <a:spcAft>
                <a:spcPts val="567"/>
              </a:spcAft>
              <a:tabLst>
                <a:tab algn="l" pos="0"/>
              </a:tabLst>
            </a:pPr>
            <a:r>
              <a:rPr b="0" lang="es-ES" sz="2000" spc="-1" strike="noStrike">
                <a:solidFill>
                  <a:srgbClr val="000000"/>
                </a:solidFill>
                <a:latin typeface="Calibri"/>
              </a:rPr>
              <a:t>Immigrazioko hizkuntzen helbururik?</a:t>
            </a:r>
            <a:endParaRPr b="0" lang="es-ES" sz="2000" spc="-1" strike="noStrike">
              <a:solidFill>
                <a:srgbClr val="000000"/>
              </a:solidFill>
              <a:latin typeface="Calibri"/>
            </a:endParaRPr>
          </a:p>
          <a:p>
            <a:pPr marL="399960" indent="-399600" algn="just">
              <a:spcBef>
                <a:spcPts val="312"/>
              </a:spcBef>
              <a:spcAft>
                <a:spcPts val="567"/>
              </a:spcAft>
              <a:tabLst>
                <a:tab algn="l" pos="0"/>
              </a:tabLst>
            </a:pPr>
            <a:r>
              <a:rPr b="0" lang="es-ES" sz="2000" spc="-1" strike="noStrike">
                <a:solidFill>
                  <a:srgbClr val="000000"/>
                </a:solidFill>
                <a:latin typeface="Calibri"/>
              </a:rPr>
              <a:t>Hizkuntza ez ofizialetan: </a:t>
            </a:r>
            <a:endParaRPr b="0" lang="es-ES" sz="2000" spc="-1" strike="noStrike">
              <a:solidFill>
                <a:srgbClr val="000000"/>
              </a:solidFill>
              <a:latin typeface="Calibri"/>
            </a:endParaRPr>
          </a:p>
          <a:p>
            <a:pPr marL="809640" indent="-399600" algn="just">
              <a:spcBef>
                <a:spcPts val="312"/>
              </a:spcBef>
              <a:spcAft>
                <a:spcPts val="567"/>
              </a:spcAft>
              <a:tabLst>
                <a:tab algn="l" pos="0"/>
              </a:tabLst>
            </a:pPr>
            <a:r>
              <a:rPr b="0" lang="es-ES" sz="2000" spc="-1" strike="noStrike">
                <a:solidFill>
                  <a:srgbClr val="000000"/>
                </a:solidFill>
                <a:latin typeface="Calibri"/>
              </a:rPr>
              <a:t>Ikas-helburuduna: atzerriko hizkuntza (prestigioduna)</a:t>
            </a:r>
            <a:endParaRPr b="0" lang="es-ES" sz="2000" spc="-1" strike="noStrike">
              <a:solidFill>
                <a:srgbClr val="000000"/>
              </a:solidFill>
              <a:latin typeface="Calibri"/>
            </a:endParaRPr>
          </a:p>
          <a:p>
            <a:pPr marL="800280" indent="-399600" algn="just">
              <a:spcBef>
                <a:spcPts val="312"/>
              </a:spcBef>
              <a:spcAft>
                <a:spcPts val="567"/>
              </a:spcAft>
              <a:tabLst>
                <a:tab algn="l" pos="0"/>
              </a:tabLst>
            </a:pPr>
            <a:r>
              <a:rPr b="0" lang="es-ES" sz="2000" spc="-1" strike="noStrike">
                <a:solidFill>
                  <a:srgbClr val="000000"/>
                </a:solidFill>
                <a:latin typeface="Calibri"/>
              </a:rPr>
              <a:t>Ikas-helburu zehatzik gabeak: immigraziokoak (prestigiorik?)</a:t>
            </a:r>
            <a:endParaRPr b="0" lang="es-ES" sz="2000" spc="-1" strike="noStrike">
              <a:solidFill>
                <a:srgbClr val="000000"/>
              </a:solidFill>
              <a:latin typeface="Calibri"/>
            </a:endParaRPr>
          </a:p>
          <a:p>
            <a:pPr marL="1257480" indent="-399600" algn="just">
              <a:spcBef>
                <a:spcPts val="312"/>
              </a:spcBef>
              <a:spcAft>
                <a:spcPts val="567"/>
              </a:spcAft>
              <a:tabLst>
                <a:tab algn="l" pos="0"/>
              </a:tabLst>
            </a:pPr>
            <a:r>
              <a:rPr b="0" lang="es-ES" sz="2000" spc="-1" strike="noStrike">
                <a:solidFill>
                  <a:srgbClr val="000000"/>
                </a:solidFill>
                <a:latin typeface="Calibri"/>
              </a:rPr>
              <a:t>Elebitasun kengarriko egoera?</a:t>
            </a:r>
            <a:endParaRPr b="0" lang="es-ES" sz="2000" spc="-1" strike="noStrike">
              <a:solidFill>
                <a:srgbClr val="000000"/>
              </a:solidFill>
              <a:latin typeface="Calibri"/>
            </a:endParaRPr>
          </a:p>
          <a:p>
            <a:pPr marL="399960" indent="-399600" algn="just">
              <a:spcBef>
                <a:spcPts val="312"/>
              </a:spcBef>
              <a:spcAft>
                <a:spcPts val="567"/>
              </a:spcAft>
              <a:tabLst>
                <a:tab algn="l" pos="0"/>
              </a:tabLst>
            </a:pPr>
            <a:r>
              <a:rPr b="0" lang="es-ES" sz="2000" spc="-1" strike="noStrike">
                <a:solidFill>
                  <a:srgbClr val="000000"/>
                </a:solidFill>
                <a:latin typeface="Calibri"/>
              </a:rPr>
              <a:t>Kontuan hartu: hizkuntzen egoerak desberdinak jendartean, prestigioz eta hiztunez, eta horrek ondorioak (zer helburu jartzen den, halako bidea egin behar).</a:t>
            </a:r>
            <a:endParaRPr b="0" lang="es-ES" sz="2000" spc="-1" strike="noStrike">
              <a:solidFill>
                <a:srgbClr val="000000"/>
              </a:solidFill>
              <a:latin typeface="Calibri"/>
            </a:endParaRPr>
          </a:p>
        </p:txBody>
      </p:sp>
      <p:sp>
        <p:nvSpPr>
          <p:cNvPr id="118" name="TextShape 2"/>
          <p:cNvSpPr txBox="1"/>
          <p:nvPr/>
        </p:nvSpPr>
        <p:spPr>
          <a:xfrm>
            <a:off x="5222880" y="302112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3200" spc="-1" strike="noStrike">
                <a:solidFill>
                  <a:srgbClr val="eeeeee"/>
                </a:solidFill>
                <a:latin typeface="Calibri"/>
              </a:rPr>
              <a:t>Egoera berria</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180000" y="216000"/>
            <a:ext cx="6408000" cy="6192000"/>
          </a:xfrm>
          <a:prstGeom prst="rect">
            <a:avLst/>
          </a:prstGeom>
          <a:noFill/>
          <a:ln>
            <a:noFill/>
          </a:ln>
        </p:spPr>
        <p:txBody>
          <a:bodyPr>
            <a:noAutofit/>
          </a:bodyPr>
          <a:p>
            <a:pPr algn="just">
              <a:lnSpc>
                <a:spcPct val="100000"/>
              </a:lnSpc>
              <a:spcBef>
                <a:spcPts val="312"/>
              </a:spcBef>
              <a:spcAft>
                <a:spcPts val="850"/>
              </a:spcAft>
              <a:tabLst>
                <a:tab algn="l" pos="0"/>
              </a:tabLst>
            </a:pPr>
            <a:r>
              <a:rPr b="1" i="1" lang="es-ES" sz="2800" spc="-1" strike="noStrike">
                <a:solidFill>
                  <a:srgbClr val="000000"/>
                </a:solidFill>
                <a:latin typeface="Calibri"/>
              </a:rPr>
              <a:t>lingua franca </a:t>
            </a:r>
            <a:r>
              <a:rPr b="1" lang="es-ES" sz="2800" spc="-1" strike="noStrike">
                <a:solidFill>
                  <a:srgbClr val="000000"/>
                </a:solidFill>
                <a:latin typeface="Calibri"/>
              </a:rPr>
              <a:t>delakoen beharra</a:t>
            </a:r>
            <a:endParaRPr b="0" lang="es-ES" sz="2800" spc="-1" strike="noStrike">
              <a:solidFill>
                <a:srgbClr val="000000"/>
              </a:solidFill>
              <a:latin typeface="Calibri"/>
            </a:endParaRPr>
          </a:p>
          <a:p>
            <a:pPr algn="just">
              <a:lnSpc>
                <a:spcPct val="100000"/>
              </a:lnSpc>
              <a:spcBef>
                <a:spcPts val="312"/>
              </a:spcBef>
              <a:spcAft>
                <a:spcPts val="850"/>
              </a:spcAft>
              <a:tabLst>
                <a:tab algn="l" pos="0"/>
              </a:tabLst>
            </a:pPr>
            <a:r>
              <a:rPr b="0" lang="es-ES" sz="2800" spc="-1" strike="noStrike">
                <a:solidFill>
                  <a:srgbClr val="000000"/>
                </a:solidFill>
                <a:latin typeface="Calibri"/>
              </a:rPr>
              <a:t>Mundu mailan nazioarteko harremanak oso ugari: komunikazio bideak errazago (fisikoki eta birtualki)</a:t>
            </a:r>
            <a:endParaRPr b="0" lang="es-ES" sz="2800" spc="-1" strike="noStrike">
              <a:solidFill>
                <a:srgbClr val="000000"/>
              </a:solidFill>
              <a:latin typeface="Calibri"/>
            </a:endParaRPr>
          </a:p>
          <a:p>
            <a:pPr algn="just">
              <a:lnSpc>
                <a:spcPct val="100000"/>
              </a:lnSpc>
              <a:spcBef>
                <a:spcPts val="312"/>
              </a:spcBef>
              <a:spcAft>
                <a:spcPts val="850"/>
              </a:spcAft>
              <a:tabLst>
                <a:tab algn="l" pos="0"/>
              </a:tabLst>
            </a:pPr>
            <a:r>
              <a:rPr b="0" lang="es-ES" sz="2800" spc="-1" strike="noStrike">
                <a:solidFill>
                  <a:srgbClr val="000000"/>
                </a:solidFill>
                <a:latin typeface="Calibri"/>
              </a:rPr>
              <a:t>Mundua oso elkar-lotua (globalizazioa)</a:t>
            </a:r>
            <a:endParaRPr b="0" lang="es-ES" sz="2800" spc="-1" strike="noStrike">
              <a:solidFill>
                <a:srgbClr val="000000"/>
              </a:solidFill>
              <a:latin typeface="Calibri"/>
            </a:endParaRPr>
          </a:p>
          <a:p>
            <a:pPr algn="just">
              <a:lnSpc>
                <a:spcPct val="100000"/>
              </a:lnSpc>
              <a:spcBef>
                <a:spcPts val="312"/>
              </a:spcBef>
              <a:spcAft>
                <a:spcPts val="850"/>
              </a:spcAft>
              <a:tabLst>
                <a:tab algn="l" pos="0"/>
              </a:tabLst>
            </a:pPr>
            <a:r>
              <a:rPr b="0" lang="es-ES" sz="2800" spc="-1" strike="noStrike">
                <a:solidFill>
                  <a:srgbClr val="000000"/>
                </a:solidFill>
                <a:latin typeface="Calibri"/>
              </a:rPr>
              <a:t>Nazioarteko komunikazioa nola gauzatu?</a:t>
            </a:r>
            <a:endParaRPr b="0" lang="es-ES" sz="2800" spc="-1" strike="noStrike">
              <a:solidFill>
                <a:srgbClr val="000000"/>
              </a:solidFill>
              <a:latin typeface="Calibri"/>
            </a:endParaRPr>
          </a:p>
          <a:p>
            <a:pPr marL="800280" indent="-399600" algn="just">
              <a:spcBef>
                <a:spcPts val="312"/>
              </a:spcBef>
              <a:spcAft>
                <a:spcPts val="850"/>
              </a:spcAft>
              <a:tabLst>
                <a:tab algn="l" pos="0"/>
              </a:tabLst>
            </a:pPr>
            <a:r>
              <a:rPr b="0" i="1" lang="es-ES" sz="2800" spc="-1" strike="noStrike">
                <a:solidFill>
                  <a:srgbClr val="000000"/>
                </a:solidFill>
                <a:latin typeface="Calibri"/>
              </a:rPr>
              <a:t> </a:t>
            </a:r>
            <a:r>
              <a:rPr b="0" i="1" lang="es-ES" sz="2800" spc="-1" strike="noStrike">
                <a:solidFill>
                  <a:srgbClr val="000000"/>
                </a:solidFill>
                <a:latin typeface="Calibri"/>
              </a:rPr>
              <a:t>Lingua franca</a:t>
            </a:r>
            <a:r>
              <a:rPr b="0" lang="es-ES" sz="2800" spc="-1" strike="noStrike">
                <a:solidFill>
                  <a:srgbClr val="000000"/>
                </a:solidFill>
                <a:latin typeface="Calibri"/>
              </a:rPr>
              <a:t>k behar dira. Zein?</a:t>
            </a:r>
            <a:endParaRPr b="0" lang="es-ES" sz="2800" spc="-1" strike="noStrike">
              <a:solidFill>
                <a:srgbClr val="000000"/>
              </a:solidFill>
              <a:latin typeface="Calibri"/>
            </a:endParaRPr>
          </a:p>
          <a:p>
            <a:pPr marL="800280" indent="-399600" algn="just">
              <a:spcBef>
                <a:spcPts val="312"/>
              </a:spcBef>
              <a:spcAft>
                <a:spcPts val="850"/>
              </a:spcAft>
              <a:tabLst>
                <a:tab algn="l" pos="0"/>
              </a:tabLst>
            </a:pPr>
            <a:r>
              <a:rPr b="0" lang="es-ES" sz="2800" spc="-1" strike="noStrike">
                <a:solidFill>
                  <a:srgbClr val="000000"/>
                </a:solidFill>
                <a:latin typeface="Calibri"/>
              </a:rPr>
              <a:t>Eleaniztasunaren eta eleaniztunaren kontzeptuak </a:t>
            </a:r>
            <a:endParaRPr b="0" lang="es-ES" sz="2800" spc="-1" strike="noStrike">
              <a:solidFill>
                <a:srgbClr val="000000"/>
              </a:solidFill>
              <a:latin typeface="Calibri"/>
            </a:endParaRPr>
          </a:p>
          <a:p>
            <a:pPr marL="1257480" indent="-399600" algn="just">
              <a:spcBef>
                <a:spcPts val="312"/>
              </a:spcBef>
              <a:spcAft>
                <a:spcPts val="850"/>
              </a:spcAft>
              <a:tabLst>
                <a:tab algn="l" pos="0"/>
              </a:tabLst>
            </a:pPr>
            <a:r>
              <a:rPr b="0" lang="es-ES" sz="2800" spc="-1" strike="noStrike">
                <a:solidFill>
                  <a:srgbClr val="000000"/>
                </a:solidFill>
                <a:latin typeface="Calibri"/>
              </a:rPr>
              <a:t>(Europako Kontseiluaren ikuspegia: 1+2)</a:t>
            </a:r>
            <a:endParaRPr b="0" lang="es-ES" sz="2800" spc="-1" strike="noStrike">
              <a:solidFill>
                <a:srgbClr val="000000"/>
              </a:solidFill>
              <a:latin typeface="Calibri"/>
            </a:endParaRPr>
          </a:p>
        </p:txBody>
      </p:sp>
      <p:sp>
        <p:nvSpPr>
          <p:cNvPr id="120" name="TextShape 2"/>
          <p:cNvSpPr txBox="1"/>
          <p:nvPr/>
        </p:nvSpPr>
        <p:spPr>
          <a:xfrm rot="5400000">
            <a:off x="5258880" y="302112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3200" spc="-1" strike="noStrike">
                <a:solidFill>
                  <a:srgbClr val="eeeeee"/>
                </a:solidFill>
                <a:latin typeface="Calibri"/>
              </a:rPr>
              <a:t>Eleaniztasuna eta kulturartekotasuna</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a:off x="6696000" y="0"/>
            <a:ext cx="2304000" cy="6838560"/>
          </a:xfrm>
          <a:prstGeom prst="rect">
            <a:avLst/>
          </a:prstGeom>
          <a:solidFill>
            <a:srgbClr val="006666">
              <a:alpha val="50000"/>
            </a:srgbClr>
          </a:solidFill>
          <a:ln>
            <a:noFill/>
          </a:ln>
        </p:spPr>
        <p:txBody>
          <a:bodyPr lIns="0" rIns="0" tIns="0" bIns="0" anchor="ctr">
            <a:noAutofit/>
          </a:bodyPr>
          <a:p>
            <a:pPr algn="ctr"/>
            <a:r>
              <a:rPr b="0" lang="eu-ES" sz="2800" spc="-1" strike="noStrike">
                <a:solidFill>
                  <a:srgbClr val="eeeeee"/>
                </a:solidFill>
                <a:latin typeface="EHUSans"/>
              </a:rPr>
              <a:t>azterguneak</a:t>
            </a:r>
            <a:endParaRPr b="0" lang="eu-ES" sz="2800" spc="-1" strike="noStrike">
              <a:solidFill>
                <a:srgbClr val="eeeeee"/>
              </a:solidFill>
              <a:latin typeface="EHUSans"/>
            </a:endParaRPr>
          </a:p>
        </p:txBody>
      </p:sp>
      <p:sp>
        <p:nvSpPr>
          <p:cNvPr id="84" name="TextShape 2"/>
          <p:cNvSpPr txBox="1"/>
          <p:nvPr/>
        </p:nvSpPr>
        <p:spPr>
          <a:xfrm>
            <a:off x="219240" y="288000"/>
            <a:ext cx="6332760" cy="5976000"/>
          </a:xfrm>
          <a:prstGeom prst="rect">
            <a:avLst/>
          </a:prstGeom>
          <a:noFill/>
          <a:ln>
            <a:noFill/>
          </a:ln>
        </p:spPr>
        <p:txBody>
          <a:bodyPr lIns="90000" rIns="90000" tIns="45000" bIns="45000">
            <a:noAutofit/>
          </a:bodyPr>
          <a:p>
            <a:r>
              <a:rPr b="1" lang="en-GB" sz="2800" spc="-1" strike="noStrike">
                <a:latin typeface="Delicious SmallCaps"/>
              </a:rPr>
              <a:t>2.  Euskal Herriko Hezkuntza sisteman, elebitasunetik eleaniztasunera</a:t>
            </a:r>
            <a:r>
              <a:rPr b="0" lang="en-GB" sz="2800" spc="-1" strike="noStrike">
                <a:latin typeface="Delicious SmallCaps"/>
              </a:rPr>
              <a:t>: gaur egungo egoera berriaren ezaugarriak eta norabideak. </a:t>
            </a:r>
            <a:endParaRPr b="0" lang="en-GB" sz="2800" spc="-1" strike="noStrike">
              <a:latin typeface="Arial"/>
            </a:endParaRPr>
          </a:p>
          <a:p>
            <a:r>
              <a:rPr b="0" lang="en-GB" sz="2800" spc="-1" strike="noStrike">
                <a:latin typeface="Delicious SmallCaps"/>
              </a:rPr>
              <a:t>Eleaniztasuna eskolan: hiru/lau hizkuntza helburu (hezkuntza marko hirueleduna/ikastolen proiektua)</a:t>
            </a:r>
            <a:endParaRPr b="0" lang="en-GB" sz="2800" spc="-1" strike="noStrike">
              <a:latin typeface="Arial"/>
            </a:endParaRPr>
          </a:p>
          <a:p>
            <a:r>
              <a:rPr b="0" lang="en-GB" sz="2800" spc="-1" strike="noStrike">
                <a:latin typeface="Delicious SmallCaps"/>
              </a:rPr>
              <a:t>geletan hainbat hizkuntza (hizkuntza gehiago jendartean)</a:t>
            </a:r>
            <a:endParaRPr b="0" lang="en-GB" sz="2800" spc="-1" strike="noStrike">
              <a:latin typeface="Arial"/>
            </a:endParaRPr>
          </a:p>
          <a:p>
            <a:r>
              <a:rPr b="0" lang="en-GB" sz="2800" spc="-1" strike="noStrike">
                <a:latin typeface="Delicious SmallCaps"/>
              </a:rPr>
              <a:t>Eskolan zer egin eta zergatik, hizkuntzak kudeatzeko: ikastetxearen hizkuntza proiektua.</a:t>
            </a:r>
            <a:endParaRPr b="0" lang="en-GB" sz="2800" spc="-1" strike="noStrike">
              <a:latin typeface="Arial"/>
            </a:endParaRPr>
          </a:p>
        </p:txBody>
      </p:sp>
    </p:spTree>
  </p:cSld>
  <mc:AlternateContent>
    <mc:Choice Requires="p14">
      <p:transition spd="slow" p14:dur="2000">
        <p:pull dir="lu"/>
      </p:transition>
    </mc:Choice>
    <mc:Fallback>
      <p:transition spd="slow">
        <p:pull dir="lu"/>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Shape 1"/>
          <p:cNvSpPr txBox="1"/>
          <p:nvPr/>
        </p:nvSpPr>
        <p:spPr>
          <a:xfrm>
            <a:off x="216000" y="72000"/>
            <a:ext cx="6336000" cy="6265080"/>
          </a:xfrm>
          <a:prstGeom prst="rect">
            <a:avLst/>
          </a:prstGeom>
          <a:noFill/>
          <a:ln>
            <a:noFill/>
          </a:ln>
        </p:spPr>
        <p:txBody>
          <a:bodyPr>
            <a:noAutofit/>
          </a:bodyPr>
          <a:p>
            <a:pPr>
              <a:lnSpc>
                <a:spcPct val="100000"/>
              </a:lnSpc>
              <a:spcBef>
                <a:spcPts val="312"/>
              </a:spcBef>
              <a:spcAft>
                <a:spcPts val="1134"/>
              </a:spcAft>
              <a:tabLst>
                <a:tab algn="l" pos="0"/>
              </a:tabLst>
            </a:pPr>
            <a:r>
              <a:rPr b="1" lang="es-ES" sz="2600" spc="-1" strike="noStrike">
                <a:solidFill>
                  <a:srgbClr val="000000"/>
                </a:solidFill>
                <a:latin typeface="Calibri"/>
              </a:rPr>
              <a:t>Europako Erreferentzia Marko Bateratuaren ikuspegia</a:t>
            </a:r>
            <a:endParaRPr b="0" lang="es-ES" sz="2600" spc="-1" strike="noStrike">
              <a:solidFill>
                <a:srgbClr val="000000"/>
              </a:solidFill>
              <a:latin typeface="Calibri"/>
            </a:endParaRPr>
          </a:p>
          <a:p>
            <a:pPr>
              <a:lnSpc>
                <a:spcPct val="100000"/>
              </a:lnSpc>
              <a:spcBef>
                <a:spcPts val="312"/>
              </a:spcBef>
              <a:spcAft>
                <a:spcPts val="1134"/>
              </a:spcAft>
              <a:tabLst>
                <a:tab algn="l" pos="0"/>
              </a:tabLst>
            </a:pPr>
            <a:r>
              <a:rPr b="0" lang="es-ES" sz="2600" spc="-1" strike="noStrike">
                <a:solidFill>
                  <a:srgbClr val="000000"/>
                </a:solidFill>
                <a:latin typeface="Calibri"/>
              </a:rPr>
              <a:t>Galdera batzuk:</a:t>
            </a:r>
            <a:endParaRPr b="0" lang="es-ES" sz="2600" spc="-1" strike="noStrike">
              <a:solidFill>
                <a:srgbClr val="000000"/>
              </a:solidFill>
              <a:latin typeface="Calibri"/>
            </a:endParaRPr>
          </a:p>
          <a:p>
            <a:pPr>
              <a:lnSpc>
                <a:spcPct val="100000"/>
              </a:lnSpc>
              <a:spcBef>
                <a:spcPts val="312"/>
              </a:spcBef>
              <a:spcAft>
                <a:spcPts val="1134"/>
              </a:spcAft>
              <a:tabLst>
                <a:tab algn="l" pos="0"/>
              </a:tabLst>
            </a:pPr>
            <a:r>
              <a:rPr b="0" lang="es-ES" sz="2600" spc="-1" strike="noStrike">
                <a:solidFill>
                  <a:srgbClr val="000000"/>
                </a:solidFill>
                <a:latin typeface="Calibri"/>
              </a:rPr>
              <a:t>Zenbat hizkuntza “dakigu” gutako bakoitzak?</a:t>
            </a:r>
            <a:endParaRPr b="0" lang="es-ES" sz="2600" spc="-1" strike="noStrike">
              <a:solidFill>
                <a:srgbClr val="000000"/>
              </a:solidFill>
              <a:latin typeface="Calibri"/>
            </a:endParaRPr>
          </a:p>
          <a:p>
            <a:pPr>
              <a:lnSpc>
                <a:spcPct val="100000"/>
              </a:lnSpc>
              <a:spcBef>
                <a:spcPts val="312"/>
              </a:spcBef>
              <a:spcAft>
                <a:spcPts val="1134"/>
              </a:spcAft>
              <a:tabLst>
                <a:tab algn="l" pos="0"/>
              </a:tabLst>
            </a:pPr>
            <a:r>
              <a:rPr b="0" lang="es-ES" sz="2600" spc="-1" strike="noStrike">
                <a:solidFill>
                  <a:srgbClr val="000000"/>
                </a:solidFill>
                <a:latin typeface="Calibri"/>
              </a:rPr>
              <a:t>Zenbat hizkuntzatan komunikatzen gara? Zenbat hizkuntzatan dugu (nolabaiteko) hizkuntza-komunikaziorako konpetentzia?</a:t>
            </a:r>
            <a:endParaRPr b="0" lang="es-ES" sz="2600" spc="-1" strike="noStrike">
              <a:solidFill>
                <a:srgbClr val="000000"/>
              </a:solidFill>
              <a:latin typeface="Calibri"/>
            </a:endParaRPr>
          </a:p>
          <a:p>
            <a:pPr>
              <a:lnSpc>
                <a:spcPct val="100000"/>
              </a:lnSpc>
              <a:spcBef>
                <a:spcPts val="312"/>
              </a:spcBef>
              <a:spcAft>
                <a:spcPts val="1134"/>
              </a:spcAft>
              <a:tabLst>
                <a:tab algn="l" pos="0"/>
              </a:tabLst>
            </a:pPr>
            <a:r>
              <a:rPr b="0" lang="es-ES" sz="2600" spc="-1" strike="noStrike">
                <a:solidFill>
                  <a:srgbClr val="000000"/>
                </a:solidFill>
                <a:latin typeface="Calibri"/>
              </a:rPr>
              <a:t>Hizkuntza guztietan maila berean komunikatzen gara?</a:t>
            </a:r>
            <a:endParaRPr b="0" lang="es-ES" sz="2600" spc="-1" strike="noStrike">
              <a:solidFill>
                <a:srgbClr val="000000"/>
              </a:solidFill>
              <a:latin typeface="Calibri"/>
            </a:endParaRPr>
          </a:p>
          <a:p>
            <a:pPr>
              <a:lnSpc>
                <a:spcPct val="100000"/>
              </a:lnSpc>
              <a:spcBef>
                <a:spcPts val="312"/>
              </a:spcBef>
              <a:spcAft>
                <a:spcPts val="1134"/>
              </a:spcAft>
              <a:tabLst>
                <a:tab algn="l" pos="0"/>
              </a:tabLst>
            </a:pPr>
            <a:r>
              <a:rPr b="0" lang="es-ES" sz="2600" spc="-1" strike="noStrike">
                <a:solidFill>
                  <a:srgbClr val="000000"/>
                </a:solidFill>
                <a:latin typeface="Calibri"/>
              </a:rPr>
              <a:t>Zenbateraino gaude zapuztuak/frustratuak gure «hizkuntzak-ikasteko-ibilbidearekin»? Zergatik ote da?</a:t>
            </a:r>
            <a:endParaRPr b="0" lang="es-ES" sz="2600" spc="-1" strike="noStrike">
              <a:solidFill>
                <a:srgbClr val="000000"/>
              </a:solidFill>
              <a:latin typeface="Calibri"/>
            </a:endParaRPr>
          </a:p>
        </p:txBody>
      </p:sp>
      <p:sp>
        <p:nvSpPr>
          <p:cNvPr id="122" name="TextShape 2"/>
          <p:cNvSpPr txBox="1"/>
          <p:nvPr/>
        </p:nvSpPr>
        <p:spPr>
          <a:xfrm rot="5400000">
            <a:off x="4538880" y="3021120"/>
            <a:ext cx="6552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4000" spc="-1" strike="noStrike">
                <a:solidFill>
                  <a:srgbClr val="eeeeee"/>
                </a:solidFill>
                <a:latin typeface="Calibri"/>
              </a:rPr>
              <a:t>Eleaniztasuna eta kulturartekotasuna</a:t>
            </a:r>
            <a:endParaRPr b="0" lang="es-ES" sz="40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144000" y="144000"/>
            <a:ext cx="6408000" cy="6120000"/>
          </a:xfrm>
          <a:prstGeom prst="rect">
            <a:avLst/>
          </a:prstGeom>
          <a:noFill/>
          <a:ln>
            <a:noFill/>
          </a:ln>
        </p:spPr>
        <p:txBody>
          <a:bodyPr>
            <a:noAutofit/>
          </a:bodyPr>
          <a:p>
            <a:pPr algn="just">
              <a:lnSpc>
                <a:spcPct val="100000"/>
              </a:lnSpc>
              <a:spcBef>
                <a:spcPts val="312"/>
              </a:spcBef>
              <a:spcAft>
                <a:spcPts val="567"/>
              </a:spcAft>
              <a:tabLst>
                <a:tab algn="l" pos="0"/>
              </a:tabLst>
            </a:pPr>
            <a:r>
              <a:rPr b="1" lang="es-ES" sz="2600" spc="-1" strike="noStrike">
                <a:solidFill>
                  <a:srgbClr val="000000"/>
                </a:solidFill>
                <a:latin typeface="Calibri"/>
              </a:rPr>
              <a:t>Europako Erreferentzia Marko Bateratuaren arabera</a:t>
            </a:r>
            <a:endParaRPr b="0" lang="es-ES" sz="2600" spc="-1" strike="noStrike">
              <a:solidFill>
                <a:srgbClr val="000000"/>
              </a:solidFill>
              <a:latin typeface="Calibri"/>
            </a:endParaRPr>
          </a:p>
          <a:p>
            <a:pPr algn="just">
              <a:lnSpc>
                <a:spcPct val="100000"/>
              </a:lnSpc>
              <a:spcBef>
                <a:spcPts val="312"/>
              </a:spcBef>
              <a:spcAft>
                <a:spcPts val="567"/>
              </a:spcAft>
              <a:tabLst>
                <a:tab algn="l" pos="0"/>
              </a:tabLst>
            </a:pPr>
            <a:r>
              <a:rPr b="0" lang="es-ES" sz="2600" spc="-1" strike="noStrike">
                <a:solidFill>
                  <a:srgbClr val="000000"/>
                </a:solidFill>
                <a:latin typeface="Calibri"/>
              </a:rPr>
              <a:t>Eleaniztasuna eta komunikazio konpetentzia handitzea: </a:t>
            </a:r>
            <a:endParaRPr b="0" lang="es-ES" sz="2600" spc="-1" strike="noStrike">
              <a:solidFill>
                <a:srgbClr val="000000"/>
              </a:solidFill>
              <a:latin typeface="Calibri"/>
            </a:endParaRPr>
          </a:p>
          <a:p>
            <a:pPr marL="399960" algn="just">
              <a:spcBef>
                <a:spcPts val="312"/>
              </a:spcBef>
              <a:spcAft>
                <a:spcPts val="567"/>
              </a:spcAft>
              <a:tabLst>
                <a:tab algn="l" pos="0"/>
              </a:tabLst>
            </a:pPr>
            <a:r>
              <a:rPr b="0" lang="es-ES" sz="2600" spc="-1" strike="noStrike">
                <a:solidFill>
                  <a:srgbClr val="000000"/>
                </a:solidFill>
                <a:latin typeface="Calibri"/>
              </a:rPr>
              <a:t>hizkuntza(k) konpetentzia maila handian erabiltzea </a:t>
            </a:r>
            <a:r>
              <a:rPr b="1" i="1" lang="es-ES" sz="2600" spc="-1" strike="noStrike">
                <a:solidFill>
                  <a:srgbClr val="000000"/>
                </a:solidFill>
                <a:latin typeface="Calibri"/>
              </a:rPr>
              <a:t>vs</a:t>
            </a:r>
            <a:r>
              <a:rPr b="0" lang="es-ES" sz="2600" spc="-1" strike="noStrike">
                <a:solidFill>
                  <a:srgbClr val="000000"/>
                </a:solidFill>
                <a:latin typeface="Calibri"/>
              </a:rPr>
              <a:t> hizkuntza(k) eta orotariko aldaerak komunikatzeko erabiltzea</a:t>
            </a:r>
            <a:endParaRPr b="0" lang="es-ES" sz="2600" spc="-1" strike="noStrike">
              <a:solidFill>
                <a:srgbClr val="000000"/>
              </a:solidFill>
              <a:latin typeface="Calibri"/>
            </a:endParaRPr>
          </a:p>
          <a:p>
            <a:pPr algn="just">
              <a:lnSpc>
                <a:spcPct val="100000"/>
              </a:lnSpc>
              <a:spcBef>
                <a:spcPts val="312"/>
              </a:spcBef>
              <a:spcAft>
                <a:spcPts val="567"/>
              </a:spcAft>
              <a:tabLst>
                <a:tab algn="l" pos="0"/>
              </a:tabLst>
            </a:pPr>
            <a:r>
              <a:rPr b="0" lang="es-ES" sz="2600" spc="-1" strike="noStrike">
                <a:solidFill>
                  <a:srgbClr val="000000"/>
                </a:solidFill>
                <a:latin typeface="Calibri"/>
              </a:rPr>
              <a:t>Ikuspegi aldaketa: “zatikako” hizkuntza-jakintzak ere balioetsi, baliozkotzat hartu; norberaren hizkuntza-errepertorioa handitu</a:t>
            </a:r>
            <a:endParaRPr b="0" lang="es-ES" sz="2600" spc="-1" strike="noStrike">
              <a:solidFill>
                <a:srgbClr val="000000"/>
              </a:solidFill>
              <a:latin typeface="Calibri"/>
            </a:endParaRPr>
          </a:p>
          <a:p>
            <a:pPr algn="just">
              <a:lnSpc>
                <a:spcPct val="100000"/>
              </a:lnSpc>
              <a:spcBef>
                <a:spcPts val="312"/>
              </a:spcBef>
              <a:spcAft>
                <a:spcPts val="567"/>
              </a:spcAft>
              <a:tabLst>
                <a:tab algn="l" pos="0"/>
              </a:tabLst>
            </a:pPr>
            <a:r>
              <a:rPr b="0" lang="es-ES" sz="2600" spc="-1" strike="noStrike">
                <a:solidFill>
                  <a:srgbClr val="000000"/>
                </a:solidFill>
                <a:latin typeface="Calibri"/>
              </a:rPr>
              <a:t>Konpetentzia hori garatzeko, bizitza guztia; ondorioz, inportantea da hizkuntzak ikasteko jarrera</a:t>
            </a:r>
            <a:r>
              <a:rPr b="0" lang="es-ES" sz="2600" spc="-1" strike="noStrike">
                <a:solidFill>
                  <a:srgbClr val="000000"/>
                </a:solidFill>
                <a:latin typeface="Calibri"/>
              </a:rPr>
              <a:t>	</a:t>
            </a:r>
            <a:endParaRPr b="0" lang="es-ES" sz="2600" spc="-1" strike="noStrike">
              <a:solidFill>
                <a:srgbClr val="000000"/>
              </a:solidFill>
              <a:latin typeface="Calibri"/>
            </a:endParaRPr>
          </a:p>
          <a:p>
            <a:pPr>
              <a:lnSpc>
                <a:spcPct val="100000"/>
              </a:lnSpc>
              <a:spcBef>
                <a:spcPts val="312"/>
              </a:spcBef>
              <a:spcAft>
                <a:spcPts val="567"/>
              </a:spcAft>
              <a:tabLst>
                <a:tab algn="l" pos="0"/>
              </a:tabLst>
            </a:pPr>
            <a:endParaRPr b="0" lang="es-ES" sz="2600" spc="-1" strike="noStrike">
              <a:solidFill>
                <a:srgbClr val="000000"/>
              </a:solidFill>
              <a:latin typeface="Calibri"/>
            </a:endParaRPr>
          </a:p>
          <a:p>
            <a:pPr>
              <a:lnSpc>
                <a:spcPct val="100000"/>
              </a:lnSpc>
              <a:spcBef>
                <a:spcPts val="312"/>
              </a:spcBef>
              <a:spcAft>
                <a:spcPts val="567"/>
              </a:spcAft>
              <a:tabLst>
                <a:tab algn="l" pos="0"/>
              </a:tabLst>
            </a:pPr>
            <a:endParaRPr b="0" lang="es-ES" sz="2600" spc="-1" strike="noStrike">
              <a:solidFill>
                <a:srgbClr val="000000"/>
              </a:solidFill>
              <a:latin typeface="Calibri"/>
            </a:endParaRPr>
          </a:p>
          <a:p>
            <a:pPr>
              <a:lnSpc>
                <a:spcPct val="100000"/>
              </a:lnSpc>
              <a:spcBef>
                <a:spcPts val="312"/>
              </a:spcBef>
              <a:spcAft>
                <a:spcPts val="567"/>
              </a:spcAft>
              <a:tabLst>
                <a:tab algn="l" pos="0"/>
              </a:tabLst>
            </a:pPr>
            <a:endParaRPr b="0" lang="es-ES" sz="2600" spc="-1" strike="noStrike">
              <a:solidFill>
                <a:srgbClr val="000000"/>
              </a:solidFill>
              <a:latin typeface="Calibri"/>
            </a:endParaRPr>
          </a:p>
        </p:txBody>
      </p:sp>
      <p:sp>
        <p:nvSpPr>
          <p:cNvPr id="124" name="TextShape 2"/>
          <p:cNvSpPr txBox="1"/>
          <p:nvPr/>
        </p:nvSpPr>
        <p:spPr>
          <a:xfrm rot="5400000">
            <a:off x="5258880" y="302112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3200" spc="-1" strike="noStrike">
                <a:solidFill>
                  <a:srgbClr val="eeeeee"/>
                </a:solidFill>
                <a:latin typeface="Calibri"/>
              </a:rPr>
              <a:t>Eleaniztasuna eta kulturartekotasuna</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216000" y="144000"/>
            <a:ext cx="6408000" cy="6264000"/>
          </a:xfrm>
          <a:prstGeom prst="rect">
            <a:avLst/>
          </a:prstGeom>
          <a:noFill/>
          <a:ln>
            <a:noFill/>
          </a:ln>
        </p:spPr>
        <p:txBody>
          <a:bodyPr>
            <a:noAutofit/>
          </a:bodyPr>
          <a:p>
            <a:pPr>
              <a:lnSpc>
                <a:spcPct val="100000"/>
              </a:lnSpc>
              <a:spcBef>
                <a:spcPts val="312"/>
              </a:spcBef>
              <a:spcAft>
                <a:spcPts val="850"/>
              </a:spcAft>
              <a:tabLst>
                <a:tab algn="l" pos="0"/>
              </a:tabLst>
            </a:pPr>
            <a:r>
              <a:rPr b="0" lang="es-ES" sz="2400" spc="-1" strike="noStrike">
                <a:solidFill>
                  <a:srgbClr val="000000"/>
                </a:solidFill>
                <a:latin typeface="Calibri"/>
              </a:rPr>
              <a:t>Hizkuntzak eta kulturak ugariago gure jendartean</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2400" spc="-1" strike="noStrike">
                <a:solidFill>
                  <a:srgbClr val="000000"/>
                </a:solidFill>
                <a:latin typeface="Calibri"/>
              </a:rPr>
              <a:t>Jendartean hizkuntza-aniztasuna eta kultura-aniztasuna</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2400" spc="-1" strike="noStrike">
                <a:solidFill>
                  <a:srgbClr val="000000"/>
                </a:solidFill>
                <a:latin typeface="Calibri"/>
              </a:rPr>
              <a:t>Eskolan ere hizkuntza eta kultura  anitz; hori nola kudeatu?</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2400" spc="-1" strike="noStrike">
                <a:solidFill>
                  <a:srgbClr val="000000"/>
                </a:solidFill>
                <a:latin typeface="Calibri"/>
              </a:rPr>
              <a:t>Kulturartekotasuna: zer da?</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2400" spc="-1" strike="noStrike">
                <a:solidFill>
                  <a:srgbClr val="000000"/>
                </a:solidFill>
                <a:latin typeface="Calibri"/>
              </a:rPr>
              <a:t>Zer egin daiteke hezkuntza sisteman? Zer baliabide dugu? Non aurki daiteke informazioa? </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2400" spc="-1" strike="noStrike">
                <a:solidFill>
                  <a:srgbClr val="000000"/>
                </a:solidFill>
                <a:latin typeface="Calibri"/>
              </a:rPr>
              <a:t>Galdera:  non bilatu informazioa?</a:t>
            </a:r>
            <a:endParaRPr b="0" lang="es-ES" sz="2400" spc="-1" strike="noStrike">
              <a:solidFill>
                <a:srgbClr val="000000"/>
              </a:solidFill>
              <a:latin typeface="Calibri"/>
            </a:endParaRPr>
          </a:p>
          <a:p>
            <a:pPr>
              <a:lnSpc>
                <a:spcPct val="100000"/>
              </a:lnSpc>
              <a:spcBef>
                <a:spcPts val="312"/>
              </a:spcBef>
              <a:spcAft>
                <a:spcPts val="850"/>
              </a:spcAft>
              <a:tabLst>
                <a:tab algn="l" pos="0"/>
              </a:tabLst>
            </a:pPr>
            <a:r>
              <a:rPr b="0" lang="es-ES" sz="1800" spc="-1" strike="noStrike" u="sng">
                <a:solidFill>
                  <a:srgbClr val="0000ff"/>
                </a:solidFill>
                <a:uFillTx/>
                <a:latin typeface="Calibri"/>
                <a:hlinkClick r:id="rId1"/>
              </a:rPr>
              <a:t>http://www.hezkuntza.ejgv.euskadi.net/r43-2459/eu/contenidos/informacion/dif8/eu_2083/f8_e.html</a:t>
            </a:r>
            <a:endParaRPr b="0" lang="es-ES" sz="1800" spc="-1" strike="noStrike">
              <a:solidFill>
                <a:srgbClr val="000000"/>
              </a:solidFill>
              <a:latin typeface="Calibri"/>
            </a:endParaRPr>
          </a:p>
          <a:p>
            <a:pPr>
              <a:lnSpc>
                <a:spcPct val="100000"/>
              </a:lnSpc>
              <a:spcBef>
                <a:spcPts val="312"/>
              </a:spcBef>
              <a:spcAft>
                <a:spcPts val="850"/>
              </a:spcAft>
              <a:tabLst>
                <a:tab algn="l" pos="0"/>
              </a:tabLst>
            </a:pPr>
            <a:r>
              <a:rPr b="0" lang="es-ES" sz="1800" spc="-1" strike="noStrike" u="sng">
                <a:solidFill>
                  <a:srgbClr val="0000ff"/>
                </a:solidFill>
                <a:uFillTx/>
                <a:latin typeface="Calibri"/>
                <a:hlinkClick r:id="rId2"/>
              </a:rPr>
              <a:t>http://www.hezkuntza.ejgv.euskadi.net/r43-5473/eu/contenidos/informacion/dif8/eu_2083/documentos_acogida_inmigrantes_e.html</a:t>
            </a:r>
            <a:endParaRPr b="0" lang="es-ES" sz="1800" spc="-1" strike="noStrike">
              <a:solidFill>
                <a:srgbClr val="000000"/>
              </a:solidFill>
              <a:latin typeface="Calibri"/>
            </a:endParaRPr>
          </a:p>
          <a:p>
            <a:pPr>
              <a:lnSpc>
                <a:spcPct val="100000"/>
              </a:lnSpc>
              <a:spcBef>
                <a:spcPts val="312"/>
              </a:spcBef>
              <a:spcAft>
                <a:spcPts val="850"/>
              </a:spcAft>
              <a:tabLst>
                <a:tab algn="l" pos="0"/>
              </a:tabLst>
            </a:pPr>
            <a:endParaRPr b="0" lang="es-ES" sz="1800" spc="-1" strike="noStrike">
              <a:solidFill>
                <a:srgbClr val="000000"/>
              </a:solidFill>
              <a:latin typeface="Calibri"/>
            </a:endParaRPr>
          </a:p>
        </p:txBody>
      </p:sp>
      <p:sp>
        <p:nvSpPr>
          <p:cNvPr id="126" name="TextShape 2"/>
          <p:cNvSpPr txBox="1"/>
          <p:nvPr/>
        </p:nvSpPr>
        <p:spPr>
          <a:xfrm rot="5400000">
            <a:off x="5258520" y="302112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3200" spc="-1" strike="noStrike">
                <a:solidFill>
                  <a:srgbClr val="eeeeee"/>
                </a:solidFill>
                <a:latin typeface="Calibri"/>
              </a:rPr>
              <a:t>Eleaniztasuna eta kulturartekotasuna</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288000" y="1188000"/>
            <a:ext cx="6228000" cy="6033600"/>
          </a:xfrm>
          <a:prstGeom prst="rect">
            <a:avLst/>
          </a:prstGeom>
          <a:noFill/>
          <a:ln>
            <a:noFill/>
          </a:ln>
        </p:spPr>
        <p:txBody>
          <a:bodyPr>
            <a:noAutofit/>
          </a:bodyPr>
          <a:p>
            <a:pPr algn="ctr">
              <a:lnSpc>
                <a:spcPct val="100000"/>
              </a:lnSpc>
              <a:spcBef>
                <a:spcPts val="320"/>
              </a:spcBef>
              <a:tabLst>
                <a:tab algn="l" pos="0"/>
              </a:tabLst>
            </a:pPr>
            <a:r>
              <a:rPr b="0" lang="es-ES" sz="4400" spc="-1" strike="noStrike">
                <a:solidFill>
                  <a:srgbClr val="000000"/>
                </a:solidFill>
                <a:latin typeface="Calibri"/>
              </a:rPr>
              <a:t>Zer hizkuntz panorama dugu eta zer egin dezake/egin behar du eskola instituzioak?</a:t>
            </a:r>
            <a:endParaRPr b="0" lang="es-ES" sz="4400" spc="-1" strike="noStrike">
              <a:solidFill>
                <a:srgbClr val="000000"/>
              </a:solidFill>
              <a:latin typeface="Calibri"/>
            </a:endParaRPr>
          </a:p>
        </p:txBody>
      </p:sp>
      <p:sp>
        <p:nvSpPr>
          <p:cNvPr id="128" name="TextShape 2"/>
          <p:cNvSpPr txBox="1"/>
          <p:nvPr/>
        </p:nvSpPr>
        <p:spPr>
          <a:xfrm rot="5400000">
            <a:off x="5460840" y="2961000"/>
            <a:ext cx="4915800" cy="649800"/>
          </a:xfrm>
          <a:prstGeom prst="rect">
            <a:avLst/>
          </a:prstGeom>
          <a:noFill/>
          <a:ln>
            <a:noFill/>
          </a:ln>
        </p:spPr>
        <p:txBody>
          <a:bodyPr lIns="90000" rIns="90000" tIns="45000" bIns="45000">
            <a:noAutofit/>
          </a:bodyPr>
          <a:p>
            <a:pPr algn="ctr">
              <a:tabLst>
                <a:tab algn="l" pos="0"/>
              </a:tabLst>
            </a:pPr>
            <a:r>
              <a:rPr b="0" lang="en-GB" sz="4400" spc="-1" strike="noStrike">
                <a:solidFill>
                  <a:srgbClr val="eeeeee"/>
                </a:solidFill>
                <a:latin typeface="Calibri"/>
              </a:rPr>
              <a:t>laburbiltzeko galdera</a:t>
            </a:r>
            <a:endParaRPr b="0" lang="en-GB" sz="4400" spc="-1" strike="noStrike">
              <a:latin typeface="Arial"/>
            </a:endParaRPr>
          </a:p>
        </p:txBody>
      </p:sp>
    </p:spTree>
  </p:cSld>
  <mc:AlternateContent>
    <mc:Choice Requires="p14">
      <p:transition spd="slow" p14:dur="2000">
        <p:pull dir="lu"/>
      </p:transition>
    </mc:Choice>
    <mc:Fallback>
      <p:transition spd="slow">
        <p:pull dir="lu"/>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144000" y="144000"/>
            <a:ext cx="6408000" cy="6192000"/>
          </a:xfrm>
          <a:prstGeom prst="rect">
            <a:avLst/>
          </a:prstGeom>
          <a:noFill/>
          <a:ln>
            <a:noFill/>
          </a:ln>
        </p:spPr>
        <p:txBody>
          <a:bodyPr>
            <a:noAutofit/>
          </a:bodyPr>
          <a:p>
            <a:pPr algn="just">
              <a:lnSpc>
                <a:spcPct val="100000"/>
              </a:lnSpc>
              <a:spcBef>
                <a:spcPts val="312"/>
              </a:spcBef>
              <a:spcAft>
                <a:spcPts val="1417"/>
              </a:spcAft>
              <a:tabLst>
                <a:tab algn="l" pos="0"/>
              </a:tabLst>
            </a:pPr>
            <a:r>
              <a:rPr b="0" lang="es-ES" sz="2200" spc="-1" strike="noStrike">
                <a:solidFill>
                  <a:srgbClr val="000000"/>
                </a:solidFill>
                <a:latin typeface="Calibri"/>
              </a:rPr>
              <a:t>Egoera berriaren ardatz soziolinguistiko nagusiak eta eskolaren zeregina:</a:t>
            </a:r>
            <a:endParaRPr b="0" lang="es-ES" sz="2200" spc="-1" strike="noStrike">
              <a:solidFill>
                <a:srgbClr val="000000"/>
              </a:solidFill>
              <a:latin typeface="Calibri"/>
            </a:endParaRPr>
          </a:p>
          <a:p>
            <a:pPr marL="343080" indent="-342720" algn="just">
              <a:lnSpc>
                <a:spcPct val="100000"/>
              </a:lnSpc>
              <a:spcBef>
                <a:spcPts val="312"/>
              </a:spcBef>
              <a:spcAft>
                <a:spcPts val="1417"/>
              </a:spcAft>
              <a:buClr>
                <a:srgbClr val="000000"/>
              </a:buClr>
              <a:buFont typeface="StarSymbol"/>
              <a:buAutoNum type="arabicPeriod"/>
              <a:tabLst>
                <a:tab algn="l" pos="0"/>
              </a:tabLst>
            </a:pPr>
            <a:r>
              <a:rPr b="0" lang="es-ES" sz="2200" spc="-1" strike="noStrike">
                <a:solidFill>
                  <a:srgbClr val="000000"/>
                </a:solidFill>
                <a:latin typeface="Calibri"/>
              </a:rPr>
              <a:t>Euskararen biziberritze prozesuan eragin (elebitasuna hedatzen)</a:t>
            </a:r>
            <a:endParaRPr b="0" lang="es-ES" sz="2200" spc="-1" strike="noStrike">
              <a:solidFill>
                <a:srgbClr val="000000"/>
              </a:solidFill>
              <a:latin typeface="Calibri"/>
            </a:endParaRPr>
          </a:p>
          <a:p>
            <a:pPr marL="343080" indent="-342720" algn="just">
              <a:lnSpc>
                <a:spcPct val="100000"/>
              </a:lnSpc>
              <a:spcBef>
                <a:spcPts val="312"/>
              </a:spcBef>
              <a:spcAft>
                <a:spcPts val="1417"/>
              </a:spcAft>
              <a:buClr>
                <a:srgbClr val="000000"/>
              </a:buClr>
              <a:buFont typeface="StarSymbol"/>
              <a:buAutoNum type="arabicPeriod"/>
              <a:tabLst>
                <a:tab algn="l" pos="0"/>
              </a:tabLst>
            </a:pPr>
            <a:r>
              <a:rPr b="0" lang="es-ES" sz="2200" spc="-1" strike="noStrike">
                <a:solidFill>
                  <a:srgbClr val="000000"/>
                </a:solidFill>
                <a:latin typeface="Calibri"/>
              </a:rPr>
              <a:t>Komunikazio zabaleko hizkuntza jakin nahi da (ingelesa?): hirueletasuna nahi da, eta bide horretan egiten ari diren ahaleginak (Jaurlaritzak eta Ikastolen Elkarteak)</a:t>
            </a:r>
            <a:endParaRPr b="0" lang="es-ES" sz="2200" spc="-1" strike="noStrike">
              <a:solidFill>
                <a:srgbClr val="000000"/>
              </a:solidFill>
              <a:latin typeface="Calibri"/>
            </a:endParaRPr>
          </a:p>
          <a:p>
            <a:pPr marL="343080" indent="-342720" algn="just">
              <a:lnSpc>
                <a:spcPct val="100000"/>
              </a:lnSpc>
              <a:spcBef>
                <a:spcPts val="312"/>
              </a:spcBef>
              <a:spcAft>
                <a:spcPts val="1417"/>
              </a:spcAft>
              <a:buClr>
                <a:srgbClr val="000000"/>
              </a:buClr>
              <a:buFont typeface="StarSymbol"/>
              <a:buAutoNum type="arabicPeriod"/>
              <a:tabLst>
                <a:tab algn="l" pos="0"/>
              </a:tabLst>
            </a:pPr>
            <a:r>
              <a:rPr b="0" lang="es-ES" sz="2200" spc="-1" strike="noStrike">
                <a:solidFill>
                  <a:srgbClr val="000000"/>
                </a:solidFill>
                <a:latin typeface="Calibri"/>
              </a:rPr>
              <a:t>Hainbat hizkuntza desberdin, immigrazioaren bidez batez ere. Zer egin horiekin?</a:t>
            </a:r>
            <a:endParaRPr b="0" lang="es-ES" sz="2200" spc="-1" strike="noStrike">
              <a:solidFill>
                <a:srgbClr val="000000"/>
              </a:solidFill>
              <a:latin typeface="Calibri"/>
            </a:endParaRPr>
          </a:p>
          <a:p>
            <a:pPr algn="just">
              <a:lnSpc>
                <a:spcPct val="100000"/>
              </a:lnSpc>
              <a:spcBef>
                <a:spcPts val="312"/>
              </a:spcBef>
              <a:spcAft>
                <a:spcPts val="1417"/>
              </a:spcAft>
              <a:tabLst>
                <a:tab algn="l" pos="0"/>
              </a:tabLst>
            </a:pPr>
            <a:r>
              <a:rPr b="0" lang="es-ES" sz="2200" spc="-1" strike="noStrike">
                <a:solidFill>
                  <a:srgbClr val="000000"/>
                </a:solidFill>
                <a:latin typeface="Calibri"/>
              </a:rPr>
              <a:t>Jaurlaritzak dituen zerbitzuen berri jakin: harrera plana, eta bestelako baliabideak komunikazio maila gutxieneko bat lortzeko (jaurlaritzaren web orriak arakatu)</a:t>
            </a:r>
            <a:endParaRPr b="0" lang="es-ES" sz="2200" spc="-1" strike="noStrike">
              <a:solidFill>
                <a:srgbClr val="000000"/>
              </a:solidFill>
              <a:latin typeface="Calibri"/>
            </a:endParaRPr>
          </a:p>
        </p:txBody>
      </p:sp>
      <p:sp>
        <p:nvSpPr>
          <p:cNvPr id="130" name="TextShape 2"/>
          <p:cNvSpPr txBox="1"/>
          <p:nvPr/>
        </p:nvSpPr>
        <p:spPr>
          <a:xfrm rot="5400000">
            <a:off x="5211360" y="2835360"/>
            <a:ext cx="5329800" cy="1095120"/>
          </a:xfrm>
          <a:prstGeom prst="rect">
            <a:avLst/>
          </a:prstGeom>
          <a:noFill/>
          <a:ln>
            <a:noFill/>
          </a:ln>
        </p:spPr>
        <p:txBody>
          <a:bodyPr lIns="0" rIns="0" tIns="0" bIns="0">
            <a:normAutofit fontScale="97000"/>
          </a:bodyPr>
          <a:p>
            <a:pPr algn="ctr">
              <a:lnSpc>
                <a:spcPct val="100000"/>
              </a:lnSpc>
              <a:spcBef>
                <a:spcPts val="320"/>
              </a:spcBef>
              <a:tabLst>
                <a:tab algn="l" pos="0"/>
              </a:tabLst>
            </a:pPr>
            <a:r>
              <a:rPr b="1" lang="es-ES" sz="3200" spc="-1" strike="noStrike">
                <a:solidFill>
                  <a:srgbClr val="eeeeee"/>
                </a:solidFill>
                <a:latin typeface="Calibri"/>
              </a:rPr>
              <a:t>Zer panorama dugu eta </a:t>
            </a:r>
            <a:endParaRPr b="0" lang="es-ES" sz="3200" spc="-1" strike="noStrike">
              <a:solidFill>
                <a:srgbClr val="000000"/>
              </a:solidFill>
              <a:latin typeface="Calibri"/>
            </a:endParaRPr>
          </a:p>
          <a:p>
            <a:pPr algn="ctr">
              <a:lnSpc>
                <a:spcPct val="100000"/>
              </a:lnSpc>
              <a:spcBef>
                <a:spcPts val="320"/>
              </a:spcBef>
              <a:tabLst>
                <a:tab algn="l" pos="0"/>
              </a:tabLst>
            </a:pPr>
            <a:r>
              <a:rPr b="1" lang="es-ES" sz="3200" spc="-1" strike="noStrike">
                <a:solidFill>
                  <a:srgbClr val="eeeeee"/>
                </a:solidFill>
                <a:latin typeface="Calibri"/>
              </a:rPr>
              <a:t>zer egin dezake/egin behar du eskolak?</a:t>
            </a:r>
            <a:endParaRPr b="0" lang="es-ES" sz="32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252000" y="144000"/>
            <a:ext cx="6229080" cy="6120000"/>
          </a:xfrm>
          <a:prstGeom prst="rect">
            <a:avLst/>
          </a:prstGeom>
          <a:noFill/>
          <a:ln>
            <a:noFill/>
          </a:ln>
        </p:spPr>
        <p:txBody>
          <a:bodyPr>
            <a:noAutofit/>
          </a:bodyPr>
          <a:p>
            <a:pPr>
              <a:lnSpc>
                <a:spcPct val="100000"/>
              </a:lnSpc>
              <a:spcBef>
                <a:spcPts val="3402"/>
              </a:spcBef>
              <a:tabLst>
                <a:tab algn="l" pos="0"/>
              </a:tabLst>
            </a:pPr>
            <a:r>
              <a:rPr b="0" lang="es-ES" sz="4000" spc="-1" strike="noStrike">
                <a:solidFill>
                  <a:srgbClr val="000000"/>
                </a:solidFill>
                <a:latin typeface="EHUSans"/>
              </a:rPr>
              <a:t>Linguistika</a:t>
            </a:r>
            <a:endParaRPr b="0" lang="es-ES" sz="4000" spc="-1" strike="noStrike">
              <a:solidFill>
                <a:srgbClr val="000000"/>
              </a:solidFill>
              <a:latin typeface="Calibri"/>
            </a:endParaRPr>
          </a:p>
          <a:p>
            <a:pPr>
              <a:lnSpc>
                <a:spcPct val="100000"/>
              </a:lnSpc>
              <a:spcBef>
                <a:spcPts val="3402"/>
              </a:spcBef>
              <a:tabLst>
                <a:tab algn="l" pos="0"/>
              </a:tabLst>
            </a:pPr>
            <a:r>
              <a:rPr b="0" lang="es-ES" sz="4000" spc="-1" strike="noStrike">
                <a:solidFill>
                  <a:srgbClr val="000000"/>
                </a:solidFill>
                <a:latin typeface="EHUSans"/>
              </a:rPr>
              <a:t>Soziolinguistika</a:t>
            </a:r>
            <a:endParaRPr b="0" lang="es-ES" sz="4000" spc="-1" strike="noStrike">
              <a:solidFill>
                <a:srgbClr val="000000"/>
              </a:solidFill>
              <a:latin typeface="Calibri"/>
            </a:endParaRPr>
          </a:p>
          <a:p>
            <a:pPr>
              <a:lnSpc>
                <a:spcPct val="100000"/>
              </a:lnSpc>
              <a:spcBef>
                <a:spcPts val="3402"/>
              </a:spcBef>
              <a:tabLst>
                <a:tab algn="l" pos="0"/>
              </a:tabLst>
            </a:pPr>
            <a:r>
              <a:rPr b="0" lang="es-ES" sz="4000" spc="-1" strike="noStrike">
                <a:solidFill>
                  <a:srgbClr val="000000"/>
                </a:solidFill>
                <a:latin typeface="EHUSans"/>
              </a:rPr>
              <a:t>Psikolinguistika</a:t>
            </a:r>
            <a:endParaRPr b="0" lang="es-ES" sz="4000" spc="-1" strike="noStrike">
              <a:solidFill>
                <a:srgbClr val="000000"/>
              </a:solidFill>
              <a:latin typeface="Calibri"/>
            </a:endParaRPr>
          </a:p>
          <a:p>
            <a:pPr>
              <a:lnSpc>
                <a:spcPct val="100000"/>
              </a:lnSpc>
              <a:spcBef>
                <a:spcPts val="3402"/>
              </a:spcBef>
              <a:tabLst>
                <a:tab algn="l" pos="0"/>
              </a:tabLst>
            </a:pPr>
            <a:r>
              <a:rPr b="0" lang="es-ES" sz="4000" spc="-1" strike="noStrike">
                <a:solidFill>
                  <a:srgbClr val="000000"/>
                </a:solidFill>
                <a:latin typeface="EHUSans"/>
              </a:rPr>
              <a:t>Hizkuntzaren didaktika</a:t>
            </a:r>
            <a:endParaRPr b="0" lang="es-ES" sz="4000" spc="-1" strike="noStrike">
              <a:solidFill>
                <a:srgbClr val="000000"/>
              </a:solidFill>
              <a:latin typeface="Calibri"/>
            </a:endParaRPr>
          </a:p>
        </p:txBody>
      </p:sp>
      <p:sp>
        <p:nvSpPr>
          <p:cNvPr id="132"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eeeeee"/>
                </a:solidFill>
                <a:latin typeface="Calibri"/>
              </a:rPr>
              <a:t>Ekarpenak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144000" y="72000"/>
            <a:ext cx="6480000" cy="6264000"/>
          </a:xfrm>
          <a:prstGeom prst="rect">
            <a:avLst/>
          </a:prstGeom>
          <a:noFill/>
          <a:ln>
            <a:noFill/>
          </a:ln>
        </p:spPr>
        <p:txBody>
          <a:bodyPr>
            <a:noAutofit/>
          </a:bodyPr>
          <a:p>
            <a:pPr>
              <a:lnSpc>
                <a:spcPct val="100000"/>
              </a:lnSpc>
              <a:spcBef>
                <a:spcPts val="320"/>
              </a:spcBef>
              <a:tabLst>
                <a:tab algn="l" pos="0"/>
              </a:tabLst>
            </a:pPr>
            <a:r>
              <a:rPr b="0" lang="es-ES" sz="2000" spc="-1" strike="noStrike">
                <a:solidFill>
                  <a:srgbClr val="000000"/>
                </a:solidFill>
                <a:latin typeface="Calibri"/>
              </a:rPr>
              <a:t>Hizkuntzalaritza “tradizionaletik”: </a:t>
            </a:r>
            <a:endParaRPr b="0" lang="es-ES" sz="2000" spc="-1" strike="noStrike">
              <a:solidFill>
                <a:srgbClr val="000000"/>
              </a:solidFill>
              <a:latin typeface="Calibri"/>
            </a:endParaRPr>
          </a:p>
          <a:p>
            <a:pPr marL="399960" algn="just">
              <a:spcBef>
                <a:spcPts val="320"/>
              </a:spcBef>
              <a:tabLst>
                <a:tab algn="l" pos="0"/>
              </a:tabLst>
            </a:pPr>
            <a:r>
              <a:rPr b="0" lang="es-ES" sz="2000" spc="-1" strike="noStrike">
                <a:solidFill>
                  <a:srgbClr val="000000"/>
                </a:solidFill>
                <a:latin typeface="Calibri"/>
              </a:rPr>
              <a:t>Hizkuntza bakoitzaren ezaugarriak eta hizkuntzen arteko antz-aldeak.  Zer erkide, zer desberdin, maila guztietan (ikus Europako Erreferentzia Marko Bateratuan, 5. atala):</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Fonetiko-fonologikoan</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Morfologikoan</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Sintaktikoan</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Lexiko-semantikoan</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Ortografikoan</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Ortoepikoan</a:t>
            </a:r>
            <a:endParaRPr b="0" lang="es-ES" sz="2000" spc="-1" strike="noStrike">
              <a:solidFill>
                <a:srgbClr val="000000"/>
              </a:solidFill>
              <a:latin typeface="Calibri"/>
            </a:endParaRPr>
          </a:p>
          <a:p>
            <a:pPr algn="just">
              <a:lnSpc>
                <a:spcPct val="100000"/>
              </a:lnSpc>
              <a:spcBef>
                <a:spcPts val="320"/>
              </a:spcBef>
              <a:tabLst>
                <a:tab algn="l" pos="0"/>
              </a:tabLst>
            </a:pPr>
            <a:r>
              <a:rPr b="0" lang="es-ES" sz="2000" spc="-1" strike="noStrike">
                <a:solidFill>
                  <a:srgbClr val="000000"/>
                </a:solidFill>
                <a:latin typeface="Calibri"/>
              </a:rPr>
              <a:t>Ikuspegi “berriagoetatik”:</a:t>
            </a:r>
            <a:endParaRPr b="0" lang="es-ES" sz="2000" spc="-1" strike="noStrike">
              <a:solidFill>
                <a:srgbClr val="000000"/>
              </a:solidFill>
              <a:latin typeface="Calibri"/>
            </a:endParaRPr>
          </a:p>
          <a:p>
            <a:pPr marL="216000" indent="-216000" algn="just">
              <a:lnSpc>
                <a:spcPct val="100000"/>
              </a:lnSpc>
              <a:spcBef>
                <a:spcPts val="320"/>
              </a:spcBef>
              <a:buClr>
                <a:srgbClr val="000000"/>
              </a:buClr>
              <a:buSzPct val="45000"/>
              <a:buFont typeface="Wingdings" charset="2"/>
              <a:buChar char=""/>
              <a:tabLst>
                <a:tab algn="l" pos="0"/>
              </a:tabLst>
            </a:pPr>
            <a:r>
              <a:rPr b="0" lang="es-ES" sz="2000" spc="-1" strike="noStrike">
                <a:solidFill>
                  <a:srgbClr val="000000"/>
                </a:solidFill>
                <a:latin typeface="Calibri"/>
              </a:rPr>
              <a:t>Pragmatika: Hizkuntzaren azterketa testuinguruarekin lotua</a:t>
            </a:r>
            <a:endParaRPr b="0" lang="es-ES" sz="2000" spc="-1" strike="noStrike">
              <a:solidFill>
                <a:srgbClr val="000000"/>
              </a:solidFill>
              <a:latin typeface="Calibri"/>
            </a:endParaRPr>
          </a:p>
          <a:p>
            <a:pPr marL="216000" indent="-216000" algn="just">
              <a:lnSpc>
                <a:spcPct val="100000"/>
              </a:lnSpc>
              <a:spcBef>
                <a:spcPts val="320"/>
              </a:spcBef>
              <a:buClr>
                <a:srgbClr val="000000"/>
              </a:buClr>
              <a:buSzPct val="45000"/>
              <a:buFont typeface="Wingdings" charset="2"/>
              <a:buChar char=""/>
              <a:tabLst>
                <a:tab algn="l" pos="0"/>
              </a:tabLst>
            </a:pPr>
            <a:r>
              <a:rPr b="0" lang="es-ES" sz="2000" spc="-1" strike="noStrike">
                <a:solidFill>
                  <a:srgbClr val="000000"/>
                </a:solidFill>
                <a:latin typeface="Calibri"/>
              </a:rPr>
              <a:t>Diskurtsoaren analisia: hizkuntzazko jardunaren azterketa (ikus </a:t>
            </a:r>
            <a:r>
              <a:rPr b="0" i="1" lang="es-ES" sz="2000" spc="-1" strike="noStrike">
                <a:solidFill>
                  <a:srgbClr val="000000"/>
                </a:solidFill>
                <a:latin typeface="Calibri"/>
              </a:rPr>
              <a:t>Galdera-erantzun batzuk hizkuntzaren didaktikaz</a:t>
            </a:r>
            <a:r>
              <a:rPr b="0" lang="es-ES" sz="2000" spc="-1" strike="noStrike">
                <a:solidFill>
                  <a:srgbClr val="000000"/>
                </a:solidFill>
                <a:latin typeface="Calibri"/>
              </a:rPr>
              <a:t>)</a:t>
            </a:r>
            <a:endParaRPr b="0" lang="es-ES" sz="2000" spc="-1" strike="noStrike">
              <a:solidFill>
                <a:srgbClr val="000000"/>
              </a:solidFill>
              <a:latin typeface="Calibri"/>
            </a:endParaRPr>
          </a:p>
          <a:p>
            <a:pPr marL="216000" indent="-216000" algn="just">
              <a:lnSpc>
                <a:spcPct val="100000"/>
              </a:lnSpc>
              <a:spcBef>
                <a:spcPts val="320"/>
              </a:spcBef>
              <a:buClr>
                <a:srgbClr val="000000"/>
              </a:buClr>
              <a:buSzPct val="45000"/>
              <a:buFont typeface="Wingdings" charset="2"/>
              <a:buChar char=""/>
              <a:tabLst>
                <a:tab algn="l" pos="0"/>
              </a:tabLst>
            </a:pPr>
            <a:r>
              <a:rPr b="0" lang="es-ES" sz="2000" spc="-1" strike="noStrike">
                <a:solidFill>
                  <a:srgbClr val="000000"/>
                </a:solidFill>
                <a:latin typeface="Calibri"/>
              </a:rPr>
              <a:t>Testu-hizkuntzalaritza: perpausetik gorago; testuaren tasunak, testu-motak, haien ezaugarriak…</a:t>
            </a:r>
            <a:endParaRPr b="0" lang="es-ES" sz="2000" spc="-1" strike="noStrike">
              <a:solidFill>
                <a:srgbClr val="000000"/>
              </a:solidFill>
              <a:latin typeface="Calibri"/>
            </a:endParaRPr>
          </a:p>
          <a:p>
            <a:pPr marL="800280" algn="just">
              <a:spcBef>
                <a:spcPts val="320"/>
              </a:spcBef>
              <a:tabLst>
                <a:tab algn="l" pos="0"/>
              </a:tabLst>
            </a:pPr>
            <a:r>
              <a:rPr b="0" lang="es-ES" sz="2000" spc="-1" strike="noStrike">
                <a:solidFill>
                  <a:srgbClr val="000000"/>
                </a:solidFill>
                <a:latin typeface="Calibri"/>
              </a:rPr>
              <a:t>Testu-motak eta erabilesparruak konbinatuta: testu-generoak</a:t>
            </a:r>
            <a:endParaRPr b="0" lang="es-ES" sz="2000" spc="-1" strike="noStrike">
              <a:solidFill>
                <a:srgbClr val="000000"/>
              </a:solidFill>
              <a:latin typeface="Calibri"/>
            </a:endParaRPr>
          </a:p>
        </p:txBody>
      </p:sp>
      <p:sp>
        <p:nvSpPr>
          <p:cNvPr id="134"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216000" y="144000"/>
            <a:ext cx="6336000" cy="6192000"/>
          </a:xfrm>
          <a:prstGeom prst="rect">
            <a:avLst/>
          </a:prstGeom>
          <a:noFill/>
          <a:ln>
            <a:noFill/>
          </a:ln>
        </p:spPr>
        <p:txBody>
          <a:bodyPr>
            <a:noAutofit/>
          </a:bodyPr>
          <a:p>
            <a:pPr>
              <a:lnSpc>
                <a:spcPct val="100000"/>
              </a:lnSpc>
              <a:spcBef>
                <a:spcPts val="369"/>
              </a:spcBef>
              <a:spcAft>
                <a:spcPts val="567"/>
              </a:spcAft>
              <a:tabLst>
                <a:tab algn="l" pos="0"/>
              </a:tabLst>
            </a:pPr>
            <a:r>
              <a:rPr b="0" lang="es-ES" sz="2000" spc="-1" strike="noStrike">
                <a:solidFill>
                  <a:srgbClr val="000000"/>
                </a:solidFill>
                <a:latin typeface="Calibri"/>
              </a:rPr>
              <a:t>Hizkuntzen egoera eta haien arteko harremanak, kontuan harturik:</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prestigioa (zer prestigio-maila?)</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estatusa (ofiziala? Ez ofiziala?)</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egoera legala (babesik bai? Zenbatekoa? Toki guztietan edo zati batean?)</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funtzioak  (bizitza “ofizialekoak” bai? Hau da, irakaskuntza, komunikabideak, administrazioa…? edo bakarrik familian eta lagunartean?)</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erabilesparruak (ofizialetan bai edo ez? Zer mailatan?)</a:t>
            </a:r>
            <a:endParaRPr b="0" lang="es-ES" sz="2000" spc="-1" strike="noStrike">
              <a:solidFill>
                <a:srgbClr val="000000"/>
              </a:solidFill>
              <a:latin typeface="Calibri"/>
            </a:endParaRPr>
          </a:p>
          <a:p>
            <a:pPr lvl="2" marL="800280">
              <a:lnSpc>
                <a:spcPct val="100000"/>
              </a:lnSpc>
              <a:spcBef>
                <a:spcPts val="369"/>
              </a:spcBef>
              <a:spcAft>
                <a:spcPts val="567"/>
              </a:spcAft>
              <a:buClr>
                <a:srgbClr val="000000"/>
              </a:buClr>
              <a:buFont typeface="Arial"/>
              <a:buChar char="•"/>
              <a:tabLst>
                <a:tab algn="l" pos="0"/>
              </a:tabLst>
            </a:pPr>
            <a:r>
              <a:rPr b="0" lang="es-ES" sz="2000" spc="-1" strike="noStrike">
                <a:solidFill>
                  <a:srgbClr val="000000"/>
                </a:solidFill>
                <a:latin typeface="Calibri"/>
              </a:rPr>
              <a:t>hiztun kopurua (datu orokorrak behar dira, baina eskualdekako datuak ere garrantzitsuak)</a:t>
            </a:r>
            <a:endParaRPr b="0" lang="es-ES" sz="2000" spc="-1" strike="noStrike">
              <a:solidFill>
                <a:srgbClr val="000000"/>
              </a:solidFill>
              <a:latin typeface="Calibri"/>
            </a:endParaRPr>
          </a:p>
          <a:p>
            <a:pPr>
              <a:lnSpc>
                <a:spcPct val="100000"/>
              </a:lnSpc>
              <a:spcBef>
                <a:spcPts val="369"/>
              </a:spcBef>
              <a:spcAft>
                <a:spcPts val="567"/>
              </a:spcAft>
              <a:tabLst>
                <a:tab algn="l" pos="0"/>
              </a:tabLst>
            </a:pPr>
            <a:r>
              <a:rPr b="0" lang="es-ES" sz="2000" spc="-1" strike="noStrike">
                <a:solidFill>
                  <a:srgbClr val="000000"/>
                </a:solidFill>
                <a:latin typeface="Calibri"/>
              </a:rPr>
              <a:t>Euskararen egoera orokorrari buruz datu asko non aurki daiteke?</a:t>
            </a:r>
            <a:endParaRPr b="0" lang="es-ES" sz="2000" spc="-1" strike="noStrike">
              <a:solidFill>
                <a:srgbClr val="000000"/>
              </a:solidFill>
              <a:latin typeface="Calibri"/>
            </a:endParaRPr>
          </a:p>
          <a:p>
            <a:pPr>
              <a:lnSpc>
                <a:spcPct val="100000"/>
              </a:lnSpc>
              <a:spcBef>
                <a:spcPts val="369"/>
              </a:spcBef>
              <a:spcAft>
                <a:spcPts val="567"/>
              </a:spcAft>
              <a:tabLst>
                <a:tab algn="l" pos="0"/>
              </a:tabLst>
            </a:pPr>
            <a:r>
              <a:rPr b="0" lang="es-ES" sz="2000" spc="-1" strike="noStrike">
                <a:solidFill>
                  <a:srgbClr val="000000"/>
                </a:solidFill>
                <a:latin typeface="Calibri"/>
              </a:rPr>
              <a:t>Hezkuntza sisteman nolako helburuak ezartzen diren  hizkuntzarentzat, eta nolako egoeran den hizkuntza, halako trataera antolatu beharko da.</a:t>
            </a:r>
            <a:endParaRPr b="0" lang="es-ES" sz="2000" spc="-1" strike="noStrike">
              <a:solidFill>
                <a:srgbClr val="000000"/>
              </a:solidFill>
              <a:latin typeface="Calibri"/>
            </a:endParaRPr>
          </a:p>
          <a:p>
            <a:pPr>
              <a:lnSpc>
                <a:spcPct val="100000"/>
              </a:lnSpc>
              <a:spcBef>
                <a:spcPts val="369"/>
              </a:spcBef>
              <a:spcAft>
                <a:spcPts val="567"/>
              </a:spcAft>
              <a:tabLst>
                <a:tab algn="l" pos="0"/>
              </a:tabLst>
            </a:pPr>
            <a:endParaRPr b="0" lang="es-ES" sz="2000" spc="-1" strike="noStrike">
              <a:solidFill>
                <a:srgbClr val="000000"/>
              </a:solidFill>
              <a:latin typeface="Calibri"/>
            </a:endParaRPr>
          </a:p>
        </p:txBody>
      </p:sp>
      <p:sp>
        <p:nvSpPr>
          <p:cNvPr id="136"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Soziolinguistikatik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216000" y="144000"/>
            <a:ext cx="6336000" cy="6120000"/>
          </a:xfrm>
          <a:prstGeom prst="rect">
            <a:avLst/>
          </a:prstGeom>
          <a:noFill/>
          <a:ln>
            <a:noFill/>
          </a:ln>
        </p:spPr>
        <p:txBody>
          <a:bodyPr>
            <a:noAutofit/>
          </a:bodyPr>
          <a:p>
            <a:pPr>
              <a:lnSpc>
                <a:spcPct val="100000"/>
              </a:lnSpc>
              <a:spcBef>
                <a:spcPts val="360"/>
              </a:spcBef>
              <a:tabLst>
                <a:tab algn="l" pos="0"/>
              </a:tabLst>
            </a:pPr>
            <a:r>
              <a:rPr b="0" lang="es-ES" sz="2200" spc="-1" strike="noStrike">
                <a:solidFill>
                  <a:srgbClr val="000000"/>
                </a:solidFill>
                <a:latin typeface="Calibri"/>
              </a:rPr>
              <a:t>Kontzeptu garrantzitsu batzuk:</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elebidunaren konpetentzien irudikapena: SUP vs CUP</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interdependentziaren printzipioa, transferentziaren kontzeptua  </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atalase mailak eta ondorio kognitiboak </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elebitasun gehigarria eta elebitasun kengarria</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komunikazio arrunta vs komunikazio akademikoa </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hizkuntz-oharmena </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elebiduna ez da bi pertsona elebakar buru batean</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eleaniztunaren konpetentzien irudikapena: konpetentzia erkideak eta bestelakoak (Pascual 2006, …)</a:t>
            </a:r>
            <a:endParaRPr b="0" lang="es-ES" sz="2200" spc="-1" strike="noStrike">
              <a:solidFill>
                <a:srgbClr val="000000"/>
              </a:solidFill>
              <a:latin typeface="Calibri"/>
            </a:endParaRPr>
          </a:p>
          <a:p>
            <a:pPr lvl="1" marL="399960">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eleaniztuntasunaren eredu dinamikoa (Herdina eta Jessner 2002)</a:t>
            </a:r>
            <a:endParaRPr b="0" lang="es-ES" sz="2200" spc="-1" strike="noStrike">
              <a:solidFill>
                <a:srgbClr val="000000"/>
              </a:solidFill>
              <a:latin typeface="Calibri"/>
            </a:endParaRPr>
          </a:p>
        </p:txBody>
      </p:sp>
      <p:sp>
        <p:nvSpPr>
          <p:cNvPr id="138"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685800" y="1052640"/>
            <a:ext cx="8457840" cy="5473440"/>
          </a:xfrm>
          <a:prstGeom prst="rect">
            <a:avLst/>
          </a:prstGeom>
          <a:noFill/>
          <a:ln>
            <a:noFill/>
          </a:ln>
        </p:spPr>
        <p:txBody>
          <a:bodyPr>
            <a:noAutofit/>
          </a:bodyPr>
          <a:p>
            <a:r>
              <a:rPr b="1" lang="es-ES" sz="1600" spc="-1" strike="noStrike">
                <a:solidFill>
                  <a:srgbClr val="000000"/>
                </a:solidFill>
                <a:latin typeface="Calibri"/>
              </a:rPr>
              <a:t>Common underlying proficiency and linguistic interdependence principle.</a:t>
            </a:r>
            <a:endParaRPr b="0" lang="es-ES" sz="1600" spc="-1" strike="noStrike">
              <a:solidFill>
                <a:srgbClr val="000000"/>
              </a:solidFill>
              <a:latin typeface="Calibri"/>
            </a:endParaRPr>
          </a:p>
          <a:p>
            <a:endParaRPr b="0" lang="es-ES" sz="1600" spc="-1" strike="noStrike">
              <a:solidFill>
                <a:srgbClr val="000000"/>
              </a:solidFill>
              <a:latin typeface="Calibri"/>
            </a:endParaRPr>
          </a:p>
        </p:txBody>
      </p:sp>
      <p:pic>
        <p:nvPicPr>
          <p:cNvPr id="140" name="" descr=""/>
          <p:cNvPicPr/>
          <p:nvPr/>
        </p:nvPicPr>
        <p:blipFill>
          <a:blip r:embed="rId1"/>
          <a:stretch/>
        </p:blipFill>
        <p:spPr>
          <a:xfrm>
            <a:off x="432000" y="666720"/>
            <a:ext cx="8424000" cy="5345280"/>
          </a:xfrm>
          <a:prstGeom prst="rect">
            <a:avLst/>
          </a:prstGeom>
          <a:ln>
            <a:noFill/>
          </a:ln>
        </p:spPr>
      </p:pic>
    </p:spTree>
  </p:cSld>
  <mc:AlternateContent>
    <mc:Choice Requires="p14">
      <p:transition spd="slow" p14:dur="2000">
        <p:pull dir="lu"/>
      </p:transition>
    </mc:Choice>
    <mc:Fallback>
      <p:transition spd="slow">
        <p:pull dir="lu"/>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468360" y="216000"/>
            <a:ext cx="6083640" cy="6164640"/>
          </a:xfrm>
          <a:prstGeom prst="rect">
            <a:avLst/>
          </a:prstGeom>
          <a:noFill/>
          <a:ln>
            <a:noFill/>
          </a:ln>
        </p:spPr>
        <p:txBody>
          <a:bodyPr>
            <a:noAutofit/>
          </a:bodyPr>
          <a:p>
            <a:pPr marL="343080" indent="-342720">
              <a:lnSpc>
                <a:spcPct val="100000"/>
              </a:lnSpc>
              <a:spcBef>
                <a:spcPts val="281"/>
              </a:spcBef>
              <a:tabLst>
                <a:tab algn="l" pos="0"/>
              </a:tabLst>
            </a:pPr>
            <a:endParaRPr b="0" lang="es-ES" sz="3200" spc="-1" strike="noStrike">
              <a:solidFill>
                <a:srgbClr val="000000"/>
              </a:solidFill>
              <a:latin typeface="Calibri"/>
            </a:endParaRPr>
          </a:p>
          <a:p>
            <a:r>
              <a:rPr b="0" lang="es-ES" sz="1800" spc="-1" strike="noStrike">
                <a:solidFill>
                  <a:srgbClr val="000000"/>
                </a:solidFill>
                <a:latin typeface="Delicious"/>
              </a:rPr>
              <a:t>Guasch, O. (2007): «La educación multilingüe: un reto para el profesorado». In </a:t>
            </a:r>
            <a:r>
              <a:rPr b="0" i="1" lang="es-ES" sz="1800" spc="-1" strike="noStrike">
                <a:solidFill>
                  <a:srgbClr val="000000"/>
                </a:solidFill>
                <a:latin typeface="Delicious"/>
              </a:rPr>
              <a:t>Educación y Cultura</a:t>
            </a:r>
            <a:r>
              <a:rPr b="0" lang="es-ES" sz="1800" spc="-1" strike="noStrike">
                <a:solidFill>
                  <a:srgbClr val="000000"/>
                </a:solidFill>
                <a:latin typeface="Delicious"/>
              </a:rPr>
              <a:t>, 19, 2: 135-147.</a:t>
            </a:r>
            <a:endParaRPr b="0" lang="es-ES" sz="1800" spc="-1" strike="noStrike">
              <a:solidFill>
                <a:srgbClr val="000000"/>
              </a:solidFill>
              <a:latin typeface="Calibri"/>
            </a:endParaRPr>
          </a:p>
          <a:p>
            <a:r>
              <a:rPr b="0" lang="es-ES" sz="1800" spc="-1" strike="noStrike">
                <a:solidFill>
                  <a:srgbClr val="000000"/>
                </a:solidFill>
                <a:latin typeface="Delicious"/>
              </a:rPr>
              <a:t>Herdina &amp; Jessner (2002):  </a:t>
            </a:r>
            <a:r>
              <a:rPr b="0" i="1" lang="es-ES" sz="1800" spc="-1" strike="noStrike">
                <a:solidFill>
                  <a:srgbClr val="000000"/>
                </a:solidFill>
                <a:latin typeface="Delicious"/>
              </a:rPr>
              <a:t>A dynamic model of multilingualism</a:t>
            </a:r>
            <a:r>
              <a:rPr b="0" lang="es-ES" sz="1800" spc="-1" strike="noStrike">
                <a:solidFill>
                  <a:srgbClr val="000000"/>
                </a:solidFill>
                <a:latin typeface="Delicious"/>
              </a:rPr>
              <a:t>. Clevedon: Multilingual matters</a:t>
            </a:r>
            <a:endParaRPr b="0" lang="es-ES" sz="1800" spc="-1" strike="noStrike">
              <a:solidFill>
                <a:srgbClr val="000000"/>
              </a:solidFill>
              <a:latin typeface="Calibri"/>
            </a:endParaRPr>
          </a:p>
          <a:p>
            <a:r>
              <a:rPr b="0" lang="es-ES" sz="1800" spc="-1" strike="noStrike">
                <a:solidFill>
                  <a:srgbClr val="000000"/>
                </a:solidFill>
                <a:latin typeface="Delicious"/>
              </a:rPr>
              <a:t>Hezkuntza, Unibertsitate eta Ikerketa Saila (2010):</a:t>
            </a:r>
            <a:r>
              <a:rPr b="0" i="1" lang="es-ES" sz="1800" spc="-1" strike="noStrike">
                <a:solidFill>
                  <a:srgbClr val="000000"/>
                </a:solidFill>
                <a:latin typeface="Delicious"/>
              </a:rPr>
              <a:t> Haur hezkuntzarako, lehen eta bigarren hezkuntzarako eta batxilergorako dekretu kurrikularrak Euskal Autonomia Erkidegoan. </a:t>
            </a:r>
            <a:r>
              <a:rPr b="0" lang="es-ES" sz="1800" spc="-1" strike="noStrike">
                <a:solidFill>
                  <a:srgbClr val="000000"/>
                </a:solidFill>
                <a:latin typeface="Delicious"/>
              </a:rPr>
              <a:t>Vitoria-Gasteiz: EJAZN </a:t>
            </a:r>
            <a:endParaRPr b="0" lang="es-ES" sz="1800" spc="-1" strike="noStrike">
              <a:solidFill>
                <a:srgbClr val="000000"/>
              </a:solidFill>
              <a:latin typeface="Calibri"/>
            </a:endParaRPr>
          </a:p>
          <a:p>
            <a:r>
              <a:rPr b="0" lang="es-ES" sz="1800" spc="-1" strike="noStrike">
                <a:solidFill>
                  <a:srgbClr val="000000"/>
                </a:solidFill>
                <a:latin typeface="Delicious"/>
              </a:rPr>
              <a:t>Pascual Granell, Vicent  (2006): </a:t>
            </a:r>
            <a:r>
              <a:rPr b="0" i="1" lang="es-ES" sz="1800" spc="-1" strike="noStrike">
                <a:solidFill>
                  <a:srgbClr val="000000"/>
                </a:solidFill>
                <a:latin typeface="Delicious"/>
              </a:rPr>
              <a:t>El tractament de les llengües en un model  d’educació plurilingüe per al sistema educatiu valencià. </a:t>
            </a:r>
            <a:r>
              <a:rPr b="0" lang="es-ES" sz="1800" spc="-1" strike="noStrike">
                <a:solidFill>
                  <a:srgbClr val="000000"/>
                </a:solidFill>
                <a:latin typeface="Delicious"/>
              </a:rPr>
              <a:t>València: Generalitat Valenciana –Conselleria de Cultura, Educació i Esport.</a:t>
            </a:r>
            <a:endParaRPr b="0" lang="es-ES" sz="1800" spc="-1" strike="noStrike">
              <a:solidFill>
                <a:srgbClr val="000000"/>
              </a:solidFill>
              <a:latin typeface="Calibri"/>
            </a:endParaRPr>
          </a:p>
          <a:p>
            <a:r>
              <a:rPr b="0" lang="es-ES" sz="1800" spc="-1" strike="noStrike">
                <a:solidFill>
                  <a:srgbClr val="000000"/>
                </a:solidFill>
                <a:latin typeface="Delicious"/>
              </a:rPr>
              <a:t>Maia, J. (2015): «Hezkuntza elebiduna Euskal Herrian: 30 urteko ibilaldia». </a:t>
            </a:r>
            <a:r>
              <a:rPr b="0" i="1" lang="es-ES" sz="1800" spc="-1" strike="noStrike">
                <a:solidFill>
                  <a:srgbClr val="000000"/>
                </a:solidFill>
                <a:latin typeface="Delicious"/>
              </a:rPr>
              <a:t>Euskera, 59 </a:t>
            </a:r>
            <a:r>
              <a:rPr b="0" lang="es-ES" sz="1800" spc="-1" strike="noStrike">
                <a:solidFill>
                  <a:srgbClr val="000000"/>
                </a:solidFill>
                <a:latin typeface="Delicious"/>
              </a:rPr>
              <a:t>(2):  578-624.</a:t>
            </a:r>
            <a:endParaRPr b="0" lang="es-ES" sz="1800" spc="-1" strike="noStrike">
              <a:solidFill>
                <a:srgbClr val="000000"/>
              </a:solidFill>
              <a:latin typeface="Calibri"/>
            </a:endParaRPr>
          </a:p>
          <a:p>
            <a:r>
              <a:rPr b="0" lang="es-ES" sz="1800" spc="-1" strike="noStrike">
                <a:solidFill>
                  <a:srgbClr val="000000"/>
                </a:solidFill>
                <a:latin typeface="Delicious"/>
              </a:rPr>
              <a:t>Eusko Jaurlaritzaren eta Nafar Gobernuaren web orriak</a:t>
            </a:r>
            <a:endParaRPr b="0" lang="es-ES" sz="1800" spc="-1" strike="noStrike">
              <a:solidFill>
                <a:srgbClr val="000000"/>
              </a:solidFill>
              <a:latin typeface="Calibri"/>
            </a:endParaRPr>
          </a:p>
          <a:p>
            <a:r>
              <a:rPr b="0" lang="es-ES" sz="1800" spc="-1" strike="noStrike" u="sng">
                <a:solidFill>
                  <a:srgbClr val="0000ff"/>
                </a:solidFill>
                <a:uFillTx/>
                <a:latin typeface="Delicious"/>
                <a:hlinkClick r:id="rId1"/>
              </a:rPr>
              <a:t>http://proyectolinguistico.webnode.es/</a:t>
            </a:r>
            <a:r>
              <a:rPr b="0" lang="es-ES" sz="1800" spc="-1" strike="noStrike">
                <a:solidFill>
                  <a:srgbClr val="000000"/>
                </a:solidFill>
                <a:latin typeface="Delicious"/>
              </a:rPr>
              <a:t> </a:t>
            </a:r>
            <a:endParaRPr b="0" lang="es-ES" sz="1800" spc="-1" strike="noStrike">
              <a:solidFill>
                <a:srgbClr val="000000"/>
              </a:solidFill>
              <a:latin typeface="Calibri"/>
            </a:endParaRPr>
          </a:p>
          <a:p>
            <a:pPr marL="343080" indent="-342720">
              <a:lnSpc>
                <a:spcPct val="100000"/>
              </a:lnSpc>
              <a:spcBef>
                <a:spcPts val="281"/>
              </a:spcBef>
              <a:tabLst>
                <a:tab algn="l" pos="0"/>
              </a:tabLst>
            </a:pPr>
            <a:endParaRPr b="0" lang="es-ES" sz="1800" spc="-1" strike="noStrike">
              <a:solidFill>
                <a:srgbClr val="000000"/>
              </a:solidFill>
              <a:latin typeface="Calibri"/>
            </a:endParaRPr>
          </a:p>
        </p:txBody>
      </p:sp>
      <p:sp>
        <p:nvSpPr>
          <p:cNvPr id="86" name="TextShape 2"/>
          <p:cNvSpPr txBox="1"/>
          <p:nvPr/>
        </p:nvSpPr>
        <p:spPr>
          <a:xfrm>
            <a:off x="5222880" y="3021480"/>
            <a:ext cx="5256000" cy="797400"/>
          </a:xfrm>
          <a:prstGeom prst="rect">
            <a:avLst/>
          </a:prstGeom>
          <a:noFill/>
          <a:ln>
            <a:noFill/>
          </a:ln>
        </p:spPr>
        <p:txBody>
          <a:bodyPr lIns="0" rIns="0" tIns="0" bIns="0">
            <a:normAutofit/>
          </a:bodyPr>
          <a:p>
            <a:pPr algn="ctr">
              <a:lnSpc>
                <a:spcPct val="100000"/>
              </a:lnSpc>
              <a:spcBef>
                <a:spcPts val="320"/>
              </a:spcBef>
              <a:tabLst>
                <a:tab algn="l" pos="0"/>
              </a:tabLst>
            </a:pPr>
            <a:r>
              <a:rPr b="1" lang="es-ES" sz="4000" spc="-1" strike="noStrike">
                <a:solidFill>
                  <a:srgbClr val="eeeeee"/>
                </a:solidFill>
                <a:latin typeface="Delicious"/>
              </a:rPr>
              <a:t>Baliabideak</a:t>
            </a:r>
            <a:endParaRPr b="0" lang="es-ES" sz="40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144000" y="99720"/>
            <a:ext cx="6372360" cy="6308280"/>
          </a:xfrm>
          <a:prstGeom prst="rect">
            <a:avLst/>
          </a:prstGeom>
          <a:noFill/>
          <a:ln>
            <a:noFill/>
          </a:ln>
        </p:spPr>
        <p:txBody>
          <a:bodyPr>
            <a:noAutofit/>
          </a:bodyPr>
          <a:p>
            <a:r>
              <a:rPr b="1" lang="es-ES" sz="2200" spc="-1" strike="noStrike">
                <a:solidFill>
                  <a:srgbClr val="000000"/>
                </a:solidFill>
                <a:latin typeface="Calibri"/>
              </a:rPr>
              <a:t>Interdependentziaren printzipioa:</a:t>
            </a:r>
            <a:endParaRPr b="0" lang="es-ES" sz="2200" spc="-1" strike="noStrike">
              <a:solidFill>
                <a:srgbClr val="000000"/>
              </a:solidFill>
              <a:latin typeface="Calibri"/>
            </a:endParaRPr>
          </a:p>
          <a:p>
            <a:pPr algn="just">
              <a:spcBef>
                <a:spcPts val="312"/>
              </a:spcBef>
              <a:spcAft>
                <a:spcPts val="2268"/>
              </a:spcAft>
              <a:tabLst>
                <a:tab algn="l" pos="0"/>
              </a:tabLst>
            </a:pPr>
            <a:r>
              <a:rPr b="1" lang="es-ES" sz="2200" spc="-1" strike="noStrike">
                <a:solidFill>
                  <a:srgbClr val="000000"/>
                </a:solidFill>
                <a:latin typeface="Calibri"/>
              </a:rPr>
              <a:t>D ereduan ikasita (oso ordu gutxi gaztelaniaz), nola esplika daiteke ikasleak gaztelaniaz gaitasun ona lortzea?</a:t>
            </a:r>
            <a:endParaRPr b="0" lang="es-ES" sz="2200" spc="-1" strike="noStrike">
              <a:solidFill>
                <a:srgbClr val="000000"/>
              </a:solidFill>
              <a:latin typeface="Calibri"/>
            </a:endParaRPr>
          </a:p>
          <a:p>
            <a:pPr algn="just">
              <a:spcBef>
                <a:spcPts val="312"/>
              </a:spcBef>
              <a:spcAft>
                <a:spcPts val="2268"/>
              </a:spcAft>
              <a:tabLst>
                <a:tab algn="l" pos="0"/>
              </a:tabLst>
            </a:pPr>
            <a:r>
              <a:rPr b="0" i="1" lang="es-ES" sz="2200" spc="-1" strike="noStrike">
                <a:solidFill>
                  <a:srgbClr val="000000"/>
                </a:solidFill>
                <a:latin typeface="Calibri"/>
              </a:rPr>
              <a:t>Interdependentziaren printzipioak </a:t>
            </a:r>
            <a:r>
              <a:rPr b="0" lang="es-ES" sz="2200" spc="-1" strike="noStrike">
                <a:solidFill>
                  <a:srgbClr val="000000"/>
                </a:solidFill>
                <a:latin typeface="Calibri"/>
              </a:rPr>
              <a:t>esplika dezake hori, hizkuntza batean lorturiko gaitasunak bestera transferitu baitaitezke, baldintza jakin batzuk gertatuz gero:</a:t>
            </a:r>
            <a:endParaRPr b="0" lang="es-ES" sz="2200" spc="-1" strike="noStrike">
              <a:solidFill>
                <a:srgbClr val="000000"/>
              </a:solidFill>
              <a:latin typeface="Calibri"/>
            </a:endParaRPr>
          </a:p>
          <a:p>
            <a:pPr algn="just">
              <a:spcBef>
                <a:spcPts val="312"/>
              </a:spcBef>
              <a:spcAft>
                <a:spcPts val="2268"/>
              </a:spcAft>
              <a:tabLst>
                <a:tab algn="l" pos="0"/>
              </a:tabLst>
            </a:pPr>
            <a:r>
              <a:rPr b="0" lang="es-ES" sz="2200" spc="-1" strike="noStrike">
                <a:solidFill>
                  <a:srgbClr val="000000"/>
                </a:solidFill>
                <a:latin typeface="Calibri"/>
              </a:rPr>
              <a:t>“</a:t>
            </a:r>
            <a:r>
              <a:rPr b="0" lang="es-ES" sz="2200" spc="-1" strike="noStrike">
                <a:solidFill>
                  <a:srgbClr val="000000"/>
                </a:solidFill>
                <a:latin typeface="Calibri"/>
              </a:rPr>
              <a:t>Eskolako jardunak xH-n egitea eraginkorra baldin bada xH-ko hizkuntza-gaitasuna garatzeko,  gaitasun hori yH-ra transferituko da beti ere esposizio egokia gertatzen bada yH-n (eskolan edo ingurumenean) eta yH ikasteko motibazio egokia baldin bada”</a:t>
            </a:r>
            <a:endParaRPr b="0" lang="es-ES" sz="2200" spc="-1" strike="noStrike">
              <a:solidFill>
                <a:srgbClr val="000000"/>
              </a:solidFill>
              <a:latin typeface="Calibri"/>
            </a:endParaRPr>
          </a:p>
        </p:txBody>
      </p:sp>
      <p:sp>
        <p:nvSpPr>
          <p:cNvPr id="142"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107280" y="98280"/>
            <a:ext cx="6444720" cy="6093720"/>
          </a:xfrm>
          <a:prstGeom prst="rect">
            <a:avLst/>
          </a:prstGeom>
          <a:noFill/>
          <a:ln>
            <a:noFill/>
          </a:ln>
        </p:spPr>
        <p:txBody>
          <a:bodyPr>
            <a:noAutofit/>
          </a:bodyPr>
          <a:p>
            <a:pPr>
              <a:lnSpc>
                <a:spcPct val="100000"/>
              </a:lnSpc>
              <a:spcBef>
                <a:spcPts val="320"/>
              </a:spcBef>
              <a:tabLst>
                <a:tab algn="l" pos="0"/>
              </a:tabLst>
            </a:pPr>
            <a:r>
              <a:rPr b="0" lang="es-ES" sz="2400" spc="-1" strike="noStrike">
                <a:solidFill>
                  <a:srgbClr val="000000"/>
                </a:solidFill>
                <a:latin typeface="Calibri"/>
              </a:rPr>
              <a:t>Elebiduna ez da bi pertsona elebakarren batura (Grosjean 1989)</a:t>
            </a:r>
            <a:endParaRPr b="0" lang="es-ES" sz="2400" spc="-1" strike="noStrike">
              <a:solidFill>
                <a:srgbClr val="000000"/>
              </a:solidFill>
              <a:latin typeface="Calibri"/>
            </a:endParaRPr>
          </a:p>
          <a:p>
            <a:pPr algn="just">
              <a:lnSpc>
                <a:spcPct val="100000"/>
              </a:lnSpc>
              <a:spcBef>
                <a:spcPts val="320"/>
              </a:spcBef>
              <a:tabLst>
                <a:tab algn="l" pos="0"/>
              </a:tabLst>
            </a:pPr>
            <a:r>
              <a:rPr b="0" lang="es-ES" sz="2400" spc="-1" strike="noStrike">
                <a:solidFill>
                  <a:srgbClr val="000000"/>
                </a:solidFill>
                <a:latin typeface="Calibri"/>
              </a:rPr>
              <a:t>Elebidunak ez ditu bere bi hizkuntzak paraleloki “antolatuak” bere burmuinean</a:t>
            </a:r>
            <a:endParaRPr b="0" lang="es-ES" sz="2400" spc="-1" strike="noStrike">
              <a:solidFill>
                <a:srgbClr val="000000"/>
              </a:solidFill>
              <a:latin typeface="Calibri"/>
            </a:endParaRPr>
          </a:p>
          <a:p>
            <a:pPr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 </a:t>
            </a:r>
            <a:r>
              <a:rPr b="0" lang="es-ES" sz="2400" spc="-1" strike="noStrike">
                <a:solidFill>
                  <a:srgbClr val="000000"/>
                </a:solidFill>
                <a:latin typeface="Calibri"/>
              </a:rPr>
              <a:t>Atleten konparazioa: </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100 metroko lasterkaria</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Altura-jauziko atleta</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110 metro-hesiduneko lasterkaria</a:t>
            </a:r>
            <a:endParaRPr b="0" lang="es-ES" sz="24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110 metro-hesiduneko lasterkaria, zer da? </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Bigarren  mailako atleta bat 100 metroko lasterketan? </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Bigarren mailako atleta bat altura-jauzian?</a:t>
            </a:r>
            <a:endParaRPr b="0" lang="es-ES" sz="24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400" spc="-1" strike="noStrike">
                <a:solidFill>
                  <a:srgbClr val="000000"/>
                </a:solidFill>
                <a:latin typeface="Calibri"/>
              </a:rPr>
              <a:t>Lehen mailako atleta bat bere espezialitatean? Alegia, 110 metro hesidunetan?</a:t>
            </a:r>
            <a:endParaRPr b="0" lang="es-ES" sz="2400" spc="-1" strike="noStrike">
              <a:solidFill>
                <a:srgbClr val="000000"/>
              </a:solidFill>
              <a:latin typeface="Calibri"/>
            </a:endParaRPr>
          </a:p>
        </p:txBody>
      </p:sp>
      <p:sp>
        <p:nvSpPr>
          <p:cNvPr id="144" name="TextShape 2"/>
          <p:cNvSpPr txBox="1"/>
          <p:nvPr/>
        </p:nvSpPr>
        <p:spPr>
          <a:xfrm>
            <a:off x="6912000" y="5004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205560" y="99720"/>
            <a:ext cx="6418440" cy="6236280"/>
          </a:xfrm>
          <a:prstGeom prst="rect">
            <a:avLst/>
          </a:prstGeom>
          <a:noFill/>
          <a:ln>
            <a:noFill/>
          </a:ln>
        </p:spPr>
        <p:txBody>
          <a:bodyPr>
            <a:noAutofit/>
          </a:bodyPr>
          <a:p>
            <a:pPr>
              <a:lnSpc>
                <a:spcPct val="100000"/>
              </a:lnSpc>
              <a:spcBef>
                <a:spcPts val="320"/>
              </a:spcBef>
              <a:tabLst>
                <a:tab algn="l" pos="0"/>
              </a:tabLst>
            </a:pPr>
            <a:r>
              <a:rPr b="0" lang="es-ES" sz="2000" spc="-1" strike="noStrike">
                <a:solidFill>
                  <a:srgbClr val="000000"/>
                </a:solidFill>
                <a:latin typeface="Calibri"/>
              </a:rPr>
              <a:t>Elebitasun gehigarrian: hiztuna bigarren hizkuntzarekin kontaktuan hasten denean, bigarren hizkuntzan lortzen duen gaitasuna gehitu egiten zaio lehen hizkuntzan zuenari, eta lehenengo hizkuntza ere garatzen segitzen da. Adibide bat?</a:t>
            </a:r>
            <a:endParaRPr b="0" lang="es-ES" sz="2000" spc="-1" strike="noStrike">
              <a:solidFill>
                <a:srgbClr val="000000"/>
              </a:solidFill>
              <a:latin typeface="Calibri"/>
            </a:endParaRPr>
          </a:p>
          <a:p>
            <a:pPr algn="just">
              <a:lnSpc>
                <a:spcPct val="100000"/>
              </a:lnSpc>
              <a:spcBef>
                <a:spcPts val="320"/>
              </a:spcBef>
              <a:tabLst>
                <a:tab algn="l" pos="0"/>
              </a:tabLst>
            </a:pPr>
            <a:r>
              <a:rPr b="0" lang="es-ES" sz="2000" spc="-1" strike="noStrike">
                <a:solidFill>
                  <a:srgbClr val="000000"/>
                </a:solidFill>
                <a:latin typeface="Calibri"/>
              </a:rPr>
              <a:t>Elebitasun kengarrian: bigarren hizkuntzarekin harremanak hastean, hori lehen hizkuntzako konpetentziaren kaltean gertatzen da; lehenengo hizkuntza bazterrera uzten da, ez da lantzen. Adibide bat?</a:t>
            </a:r>
            <a:endParaRPr b="0" lang="es-ES" sz="2000" spc="-1" strike="noStrike">
              <a:solidFill>
                <a:srgbClr val="000000"/>
              </a:solidFill>
              <a:latin typeface="Calibri"/>
            </a:endParaRPr>
          </a:p>
          <a:p>
            <a:pPr algn="just">
              <a:lnSpc>
                <a:spcPct val="100000"/>
              </a:lnSpc>
              <a:spcBef>
                <a:spcPts val="320"/>
              </a:spcBef>
              <a:tabLst>
                <a:tab algn="l" pos="0"/>
              </a:tabLst>
            </a:pPr>
            <a:r>
              <a:rPr b="0" lang="es-ES" sz="2000" spc="-1" strike="noStrike">
                <a:solidFill>
                  <a:srgbClr val="000000"/>
                </a:solidFill>
                <a:latin typeface="Calibri"/>
              </a:rPr>
              <a:t>Elebitasun  gehigarrian: ikasleak bigarren hizkuntzan lortzen duen konpetentzia gehitu egiten zaio lehen hizkuntzan zuenari.</a:t>
            </a:r>
            <a:endParaRPr b="0" lang="es-ES" sz="2000" spc="-1" strike="noStrike">
              <a:solidFill>
                <a:srgbClr val="000000"/>
              </a:solidFill>
              <a:latin typeface="Calibri"/>
            </a:endParaRPr>
          </a:p>
          <a:p>
            <a:pPr algn="just">
              <a:lnSpc>
                <a:spcPct val="100000"/>
              </a:lnSpc>
              <a:spcBef>
                <a:spcPts val="320"/>
              </a:spcBef>
              <a:tabLst>
                <a:tab algn="l" pos="0"/>
              </a:tabLst>
            </a:pPr>
            <a:r>
              <a:rPr b="0" lang="es-ES" sz="2000" spc="-1" strike="noStrike">
                <a:solidFill>
                  <a:srgbClr val="000000"/>
                </a:solidFill>
                <a:latin typeface="Calibri"/>
              </a:rPr>
              <a:t>Elebitasun kengarrian: bigarren hizkuntzako konpetentzia linguistikoa lehen hizkuntzako konpetentziaren kaltean gertatzen da.</a:t>
            </a:r>
            <a:endParaRPr b="0" lang="es-ES" sz="2000" spc="-1" strike="noStrike">
              <a:solidFill>
                <a:srgbClr val="000000"/>
              </a:solidFill>
              <a:latin typeface="Calibri"/>
            </a:endParaRPr>
          </a:p>
          <a:p>
            <a:pPr algn="just">
              <a:spcBef>
                <a:spcPts val="320"/>
              </a:spcBef>
              <a:tabLst>
                <a:tab algn="l" pos="0"/>
              </a:tabLst>
            </a:pPr>
            <a:r>
              <a:rPr b="0" lang="es-ES" sz="2000" spc="-1" strike="noStrike">
                <a:solidFill>
                  <a:srgbClr val="000000"/>
                </a:solidFill>
                <a:latin typeface="Calibri"/>
              </a:rPr>
              <a:t>Elebitasun gehigarria gertatzeko, bi hizkuntzek (nolabaiteko) prestigioa izan behar dute.</a:t>
            </a:r>
            <a:endParaRPr b="0" lang="es-ES" sz="2000" spc="-1" strike="noStrike">
              <a:solidFill>
                <a:srgbClr val="000000"/>
              </a:solidFill>
              <a:latin typeface="Calibri"/>
            </a:endParaRPr>
          </a:p>
          <a:p>
            <a:pPr algn="just">
              <a:spcBef>
                <a:spcPts val="320"/>
              </a:spcBef>
              <a:tabLst>
                <a:tab algn="l" pos="0"/>
              </a:tabLst>
            </a:pPr>
            <a:r>
              <a:rPr b="0" lang="es-ES" sz="2000" spc="-1" strike="noStrike">
                <a:solidFill>
                  <a:srgbClr val="000000"/>
                </a:solidFill>
                <a:latin typeface="Calibri"/>
              </a:rPr>
              <a:t>Elebitasun kengarrian, hizkuntza batek ez du prestigiorik.</a:t>
            </a:r>
            <a:endParaRPr b="0" lang="es-ES" sz="2000" spc="-1" strike="noStrike">
              <a:solidFill>
                <a:srgbClr val="000000"/>
              </a:solidFill>
              <a:latin typeface="Calibri"/>
            </a:endParaRPr>
          </a:p>
        </p:txBody>
      </p:sp>
      <p:sp>
        <p:nvSpPr>
          <p:cNvPr id="146" name="TextShape 2"/>
          <p:cNvSpPr txBox="1"/>
          <p:nvPr/>
        </p:nvSpPr>
        <p:spPr>
          <a:xfrm rot="5400000">
            <a:off x="5075640" y="2448000"/>
            <a:ext cx="5544000" cy="1656000"/>
          </a:xfrm>
          <a:prstGeom prst="rect">
            <a:avLst/>
          </a:prstGeom>
          <a:noFill/>
          <a:ln>
            <a:noFill/>
          </a:ln>
        </p:spPr>
        <p:txBody>
          <a:bodyPr lIns="0" rIns="0" tIns="0" bIns="0">
            <a:normAutofit/>
          </a:bodyPr>
          <a:p>
            <a:pPr algn="ctr">
              <a:lnSpc>
                <a:spcPct val="100000"/>
              </a:lnSpc>
              <a:spcBef>
                <a:spcPts val="320"/>
              </a:spcBef>
              <a:tabLst>
                <a:tab algn="l" pos="0"/>
              </a:tabLst>
            </a:pPr>
            <a:r>
              <a:rPr b="1" lang="es-ES" sz="4000" spc="-1" strike="noStrike">
                <a:solidFill>
                  <a:srgbClr val="eeeeee"/>
                </a:solidFill>
                <a:latin typeface="Calibri"/>
              </a:rPr>
              <a:t>Elebitasun gehigarria </a:t>
            </a:r>
            <a:endParaRPr b="0" lang="es-ES" sz="4000" spc="-1" strike="noStrike">
              <a:solidFill>
                <a:srgbClr val="000000"/>
              </a:solidFill>
              <a:latin typeface="Calibri"/>
            </a:endParaRPr>
          </a:p>
          <a:p>
            <a:pPr algn="ctr">
              <a:lnSpc>
                <a:spcPct val="100000"/>
              </a:lnSpc>
              <a:spcBef>
                <a:spcPts val="320"/>
              </a:spcBef>
              <a:tabLst>
                <a:tab algn="l" pos="0"/>
              </a:tabLst>
            </a:pPr>
            <a:r>
              <a:rPr b="1" lang="es-ES" sz="4000" spc="-1" strike="noStrike">
                <a:solidFill>
                  <a:srgbClr val="eeeeee"/>
                </a:solidFill>
                <a:latin typeface="Calibri"/>
              </a:rPr>
              <a:t>eta</a:t>
            </a:r>
            <a:endParaRPr b="0" lang="es-ES" sz="4000" spc="-1" strike="noStrike">
              <a:solidFill>
                <a:srgbClr val="000000"/>
              </a:solidFill>
              <a:latin typeface="Calibri"/>
            </a:endParaRPr>
          </a:p>
          <a:p>
            <a:pPr algn="ctr">
              <a:lnSpc>
                <a:spcPct val="100000"/>
              </a:lnSpc>
              <a:spcBef>
                <a:spcPts val="320"/>
              </a:spcBef>
              <a:tabLst>
                <a:tab algn="l" pos="0"/>
              </a:tabLst>
            </a:pPr>
            <a:r>
              <a:rPr b="1" lang="es-ES" sz="4000" spc="-1" strike="noStrike">
                <a:solidFill>
                  <a:srgbClr val="eeeeee"/>
                </a:solidFill>
                <a:latin typeface="Calibri"/>
              </a:rPr>
              <a:t>elebitasun kengarria</a:t>
            </a:r>
            <a:endParaRPr b="0" lang="es-ES" sz="40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72000" y="72000"/>
            <a:ext cx="6552000" cy="6336000"/>
          </a:xfrm>
          <a:prstGeom prst="rect">
            <a:avLst/>
          </a:prstGeom>
          <a:noFill/>
          <a:ln>
            <a:noFill/>
          </a:ln>
        </p:spPr>
        <p:txBody>
          <a:bodyPr>
            <a:noAutofit/>
          </a:bodyPr>
          <a:p>
            <a:pPr algn="just">
              <a:spcBef>
                <a:spcPts val="320"/>
              </a:spcBef>
              <a:tabLst>
                <a:tab algn="l" pos="0"/>
              </a:tabLst>
            </a:pPr>
            <a:r>
              <a:rPr b="1" lang="es-ES" sz="2200" spc="-1" strike="noStrike">
                <a:solidFill>
                  <a:srgbClr val="000000"/>
                </a:solidFill>
                <a:latin typeface="Calibri"/>
              </a:rPr>
              <a:t>Batzuetan esperientzia elebidunek emaitza onak ematen dituzte, eta beste batzuetan ez. Nola azaldu hori?</a:t>
            </a:r>
            <a:endParaRPr b="0" lang="es-ES" sz="2200" spc="-1" strike="noStrike">
              <a:solidFill>
                <a:srgbClr val="000000"/>
              </a:solidFill>
              <a:latin typeface="Calibri"/>
            </a:endParaRPr>
          </a:p>
          <a:p>
            <a:pPr algn="just">
              <a:spcBef>
                <a:spcPts val="241"/>
              </a:spcBef>
              <a:tabLst>
                <a:tab algn="l" pos="0"/>
              </a:tabLst>
            </a:pPr>
            <a:endParaRPr b="0" lang="es-ES" sz="2200" spc="-1" strike="noStrike">
              <a:solidFill>
                <a:srgbClr val="000000"/>
              </a:solidFill>
              <a:latin typeface="Calibri"/>
            </a:endParaRPr>
          </a:p>
          <a:p>
            <a:pPr algn="just">
              <a:spcBef>
                <a:spcPts val="320"/>
              </a:spcBef>
              <a:tabLst>
                <a:tab algn="l" pos="0"/>
              </a:tabLst>
            </a:pPr>
            <a:r>
              <a:rPr b="0" lang="es-ES" sz="2200" spc="-1" strike="noStrike">
                <a:solidFill>
                  <a:srgbClr val="000000"/>
                </a:solidFill>
                <a:latin typeface="Calibri"/>
              </a:rPr>
              <a:t>Zergatik? Non da diferentzia? </a:t>
            </a:r>
            <a:endParaRPr b="0" lang="es-ES" sz="2200" spc="-1" strike="noStrike">
              <a:solidFill>
                <a:srgbClr val="000000"/>
              </a:solidFill>
              <a:latin typeface="Calibri"/>
            </a:endParaRPr>
          </a:p>
          <a:p>
            <a:pPr algn="just">
              <a:spcBef>
                <a:spcPts val="320"/>
              </a:spcBef>
              <a:tabLst>
                <a:tab algn="l" pos="0"/>
              </a:tabLst>
            </a:pPr>
            <a:endParaRPr b="0" lang="es-ES" sz="2200" spc="-1" strike="noStrike">
              <a:solidFill>
                <a:srgbClr val="000000"/>
              </a:solidFill>
              <a:latin typeface="Calibri"/>
            </a:endParaRPr>
          </a:p>
          <a:p>
            <a:pPr lvl="1" indent="-285480" algn="just">
              <a:lnSpc>
                <a:spcPct val="100000"/>
              </a:lnSpc>
              <a:spcBef>
                <a:spcPts val="320"/>
              </a:spcBef>
              <a:buClr>
                <a:srgbClr val="000000"/>
              </a:buClr>
              <a:buFont typeface="StarSymbol"/>
              <a:buAutoNum type="arabicPeriod"/>
              <a:tabLst>
                <a:tab algn="l" pos="0"/>
              </a:tabLst>
            </a:pPr>
            <a:r>
              <a:rPr b="0" lang="es-ES" sz="2200" spc="-1" strike="noStrike">
                <a:solidFill>
                  <a:srgbClr val="000000"/>
                </a:solidFill>
                <a:latin typeface="Calibri"/>
              </a:rPr>
              <a:t>Hizkuntza bakoitzaren prestigioak desberdinak dira</a:t>
            </a:r>
            <a:endParaRPr b="0" lang="es-ES" sz="2200" spc="-1" strike="noStrike">
              <a:solidFill>
                <a:srgbClr val="000000"/>
              </a:solidFill>
              <a:latin typeface="Calibri"/>
            </a:endParaRPr>
          </a:p>
          <a:p>
            <a:pPr lvl="1" indent="-285480" algn="just">
              <a:lnSpc>
                <a:spcPct val="100000"/>
              </a:lnSpc>
              <a:spcBef>
                <a:spcPts val="320"/>
              </a:spcBef>
              <a:buClr>
                <a:srgbClr val="000000"/>
              </a:buClr>
              <a:buFont typeface="StarSymbol"/>
              <a:buAutoNum type="arabicPeriod"/>
              <a:tabLst>
                <a:tab algn="l" pos="0"/>
              </a:tabLst>
            </a:pPr>
            <a:r>
              <a:rPr b="0" lang="es-ES" sz="2200" spc="-1" strike="noStrike">
                <a:solidFill>
                  <a:srgbClr val="000000"/>
                </a:solidFill>
                <a:latin typeface="Calibri"/>
              </a:rPr>
              <a:t>Gehiengo-hizkuntzako ikasleek badakite beren hizkuntza ongi balioesten dela</a:t>
            </a:r>
            <a:endParaRPr b="0" lang="es-ES" sz="2200" spc="-1" strike="noStrike">
              <a:solidFill>
                <a:srgbClr val="000000"/>
              </a:solidFill>
              <a:latin typeface="Calibri"/>
            </a:endParaRPr>
          </a:p>
          <a:p>
            <a:pPr lvl="1" indent="-285480" algn="just">
              <a:lnSpc>
                <a:spcPct val="100000"/>
              </a:lnSpc>
              <a:spcBef>
                <a:spcPts val="320"/>
              </a:spcBef>
              <a:buClr>
                <a:srgbClr val="000000"/>
              </a:buClr>
              <a:buFont typeface="StarSymbol"/>
              <a:buAutoNum type="arabicPeriod"/>
              <a:tabLst>
                <a:tab algn="l" pos="0"/>
              </a:tabLst>
            </a:pPr>
            <a:r>
              <a:rPr b="0" lang="es-ES" sz="2200" spc="-1" strike="noStrike">
                <a:solidFill>
                  <a:srgbClr val="000000"/>
                </a:solidFill>
                <a:latin typeface="Calibri"/>
              </a:rPr>
              <a:t>Ikasle horiek auto-estimuan ez dute kalterik hartzen eskolan gutxiengoaren hizkuntzan ari direnean</a:t>
            </a:r>
            <a:endParaRPr b="0" lang="es-ES" sz="2200" spc="-1" strike="noStrike">
              <a:solidFill>
                <a:srgbClr val="000000"/>
              </a:solidFill>
              <a:latin typeface="Calibri"/>
            </a:endParaRPr>
          </a:p>
          <a:p>
            <a:pPr lvl="1" indent="-285480" algn="just">
              <a:lnSpc>
                <a:spcPct val="100000"/>
              </a:lnSpc>
              <a:spcBef>
                <a:spcPts val="320"/>
              </a:spcBef>
              <a:buClr>
                <a:srgbClr val="000000"/>
              </a:buClr>
              <a:buFont typeface="StarSymbol"/>
              <a:buAutoNum type="arabicPeriod"/>
              <a:tabLst>
                <a:tab algn="l" pos="0"/>
              </a:tabLst>
            </a:pPr>
            <a:r>
              <a:rPr b="0" lang="es-ES" sz="2200" spc="-1" strike="noStrike">
                <a:solidFill>
                  <a:srgbClr val="000000"/>
                </a:solidFill>
                <a:latin typeface="Calibri"/>
              </a:rPr>
              <a:t>Ikasle horiek indargarri sozial asko dituzte euren hizkuntzaren ikasketa ongi bermatzeko, eskolaz kanpo ere.</a:t>
            </a:r>
            <a:endParaRPr b="0" lang="es-ES" sz="2200" spc="-1" strike="noStrike">
              <a:solidFill>
                <a:srgbClr val="000000"/>
              </a:solidFill>
              <a:latin typeface="Calibri"/>
            </a:endParaRPr>
          </a:p>
          <a:p>
            <a:pPr algn="just">
              <a:spcBef>
                <a:spcPts val="320"/>
              </a:spcBef>
              <a:tabLst>
                <a:tab algn="l" pos="0"/>
              </a:tabLst>
            </a:pPr>
            <a:endParaRPr b="0" lang="es-ES" sz="2200" spc="-1" strike="noStrike">
              <a:solidFill>
                <a:srgbClr val="000000"/>
              </a:solidFill>
              <a:latin typeface="Calibri"/>
            </a:endParaRPr>
          </a:p>
          <a:p>
            <a:pPr algn="just">
              <a:spcBef>
                <a:spcPts val="241"/>
              </a:spcBef>
              <a:tabLst>
                <a:tab algn="l" pos="0"/>
              </a:tabLst>
            </a:pPr>
            <a:endParaRPr b="0" lang="es-ES" sz="2200" spc="-1" strike="noStrike">
              <a:solidFill>
                <a:srgbClr val="000000"/>
              </a:solidFill>
              <a:latin typeface="Calibri"/>
            </a:endParaRPr>
          </a:p>
          <a:p>
            <a:pPr algn="just">
              <a:spcBef>
                <a:spcPts val="241"/>
              </a:spcBef>
              <a:tabLst>
                <a:tab algn="l" pos="0"/>
              </a:tabLst>
            </a:pPr>
            <a:endParaRPr b="0" lang="es-ES" sz="2200" spc="-1" strike="noStrike">
              <a:solidFill>
                <a:srgbClr val="000000"/>
              </a:solidFill>
              <a:latin typeface="Calibri"/>
            </a:endParaRPr>
          </a:p>
          <a:p>
            <a:pPr algn="just">
              <a:spcBef>
                <a:spcPts val="241"/>
              </a:spcBef>
              <a:tabLst>
                <a:tab algn="l" pos="0"/>
              </a:tabLst>
            </a:pPr>
            <a:endParaRPr b="0" lang="es-ES" sz="2200" spc="-1" strike="noStrike">
              <a:solidFill>
                <a:srgbClr val="000000"/>
              </a:solidFill>
              <a:latin typeface="Calibri"/>
            </a:endParaRPr>
          </a:p>
        </p:txBody>
      </p:sp>
      <p:sp>
        <p:nvSpPr>
          <p:cNvPr id="148" name="TextShape 2"/>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2268"/>
              </a:spcBef>
              <a:spcAft>
                <a:spcPts val="3685"/>
              </a:spcAft>
              <a:tabLst>
                <a:tab algn="l" pos="0"/>
              </a:tabLst>
            </a:pPr>
            <a:r>
              <a:rPr b="1" lang="es-ES" sz="2600" spc="-1" strike="noStrike">
                <a:solidFill>
                  <a:srgbClr val="eeeeee"/>
                </a:solidFill>
                <a:latin typeface="Calibri"/>
              </a:rPr>
              <a:t>Emaitza desberdinak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5148360" y="1773360"/>
            <a:ext cx="183960" cy="461520"/>
          </a:xfrm>
          <a:prstGeom prst="rect">
            <a:avLst/>
          </a:prstGeom>
          <a:noFill/>
          <a:ln w="9360">
            <a:noFill/>
          </a:ln>
        </p:spPr>
        <p:style>
          <a:lnRef idx="0"/>
          <a:fillRef idx="0"/>
          <a:effectRef idx="0"/>
          <a:fontRef idx="minor"/>
        </p:style>
      </p:sp>
      <p:pic>
        <p:nvPicPr>
          <p:cNvPr id="150" name="" descr=""/>
          <p:cNvPicPr/>
          <p:nvPr/>
        </p:nvPicPr>
        <p:blipFill>
          <a:blip r:embed="rId1"/>
          <a:stretch/>
        </p:blipFill>
        <p:spPr>
          <a:xfrm>
            <a:off x="360000" y="-990720"/>
            <a:ext cx="6574320" cy="7480440"/>
          </a:xfrm>
          <a:prstGeom prst="rect">
            <a:avLst/>
          </a:prstGeom>
          <a:ln>
            <a:noFill/>
          </a:ln>
        </p:spPr>
      </p:pic>
      <p:sp>
        <p:nvSpPr>
          <p:cNvPr id="151" name="TextShape 2"/>
          <p:cNvSpPr txBox="1"/>
          <p:nvPr/>
        </p:nvSpPr>
        <p:spPr>
          <a:xfrm>
            <a:off x="6948360" y="432000"/>
            <a:ext cx="1800360" cy="5688000"/>
          </a:xfrm>
          <a:prstGeom prst="rect">
            <a:avLst/>
          </a:prstGeom>
          <a:noFill/>
          <a:ln>
            <a:noFill/>
          </a:ln>
        </p:spPr>
        <p:txBody>
          <a:bodyPr>
            <a:noAutofit/>
          </a:bodyPr>
          <a:p>
            <a:pPr>
              <a:lnSpc>
                <a:spcPct val="100000"/>
              </a:lnSpc>
              <a:spcBef>
                <a:spcPts val="241"/>
              </a:spcBef>
            </a:pPr>
            <a:r>
              <a:rPr b="1" lang="es-ES" sz="2600" spc="-1" strike="noStrike">
                <a:solidFill>
                  <a:srgbClr val="eeeeee"/>
                </a:solidFill>
                <a:latin typeface="Calibri"/>
              </a:rPr>
              <a:t>Elebidunen </a:t>
            </a:r>
            <a:r>
              <a:rPr b="1" i="1" lang="es-ES" sz="2600" spc="-1" strike="noStrike">
                <a:solidFill>
                  <a:srgbClr val="eeeeee"/>
                </a:solidFill>
                <a:latin typeface="Calibri"/>
              </a:rPr>
              <a:t>atalase mailak </a:t>
            </a:r>
            <a:r>
              <a:rPr b="1" lang="es-ES" sz="2600" spc="-1" strike="noStrike">
                <a:solidFill>
                  <a:srgbClr val="eeeeee"/>
                </a:solidFill>
                <a:latin typeface="Calibri"/>
              </a:rPr>
              <a:t>eta ondorio kognitiboak (hipotesia)</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144000" y="144000"/>
            <a:ext cx="6408000" cy="6336000"/>
          </a:xfrm>
          <a:prstGeom prst="rect">
            <a:avLst/>
          </a:prstGeom>
          <a:noFill/>
          <a:ln>
            <a:noFill/>
          </a:ln>
        </p:spPr>
        <p:txBody>
          <a:bodyPr>
            <a:noAutofit/>
          </a:bodyPr>
          <a:p>
            <a:pPr>
              <a:lnSpc>
                <a:spcPct val="100000"/>
              </a:lnSpc>
              <a:spcBef>
                <a:spcPts val="320"/>
              </a:spcBef>
              <a:tabLst>
                <a:tab algn="l" pos="0"/>
              </a:tabLst>
            </a:pPr>
            <a:r>
              <a:rPr b="0" lang="es-ES" sz="2200" spc="-1" strike="noStrike">
                <a:solidFill>
                  <a:srgbClr val="000000"/>
                </a:solidFill>
                <a:latin typeface="Calibri"/>
              </a:rPr>
              <a:t>Beste arreta gune bat: BICS vs CALP (Cummins)</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Basic Interpersonal Communication Skills  vs Cognitive/Academic Language Proficiency</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Komunikazio arrunta vs komunikazio akademikoa (elkarrizketa maila vs maila akademikoa)</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Eskolako hizkuntza ikaslearen bigarren hizkuntza denean, komunikazio akademikoari arreta jarri beharra; ez da aski komunikazio arrunterako gaitasuna lortua izatea</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Eskolako hizkera berezia da eta bereziki zaindu eta landu behar da, batez ere bigarren hizkuntzan ari denak ongi uler dezan eta gaitasun hori gara dezan</a:t>
            </a:r>
            <a:endParaRPr b="0" lang="es-ES" sz="22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Eduki batzuek ahalegin kognitibo handia eskatzen  dute</a:t>
            </a:r>
            <a:endParaRPr b="0" lang="es-ES" sz="22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200" spc="-1" strike="noStrike">
                <a:solidFill>
                  <a:srgbClr val="000000"/>
                </a:solidFill>
                <a:latin typeface="Calibri"/>
              </a:rPr>
              <a:t>Komunikazio akademikoan testuinguruak “gutxiago” laguntzen du</a:t>
            </a:r>
            <a:endParaRPr b="0" lang="es-ES" sz="2200" spc="-1" strike="noStrike">
              <a:solidFill>
                <a:srgbClr val="000000"/>
              </a:solidFill>
              <a:latin typeface="Calibri"/>
            </a:endParaRPr>
          </a:p>
        </p:txBody>
      </p:sp>
      <p:sp>
        <p:nvSpPr>
          <p:cNvPr id="153" name="TextShape 2"/>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144000" y="144000"/>
            <a:ext cx="6336000" cy="6192000"/>
          </a:xfrm>
          <a:prstGeom prst="rect">
            <a:avLst/>
          </a:prstGeom>
          <a:noFill/>
          <a:ln>
            <a:noFill/>
          </a:ln>
        </p:spPr>
        <p:txBody>
          <a:bodyPr>
            <a:noAutofit/>
          </a:bodyPr>
          <a:p>
            <a:pPr>
              <a:lnSpc>
                <a:spcPct val="100000"/>
              </a:lnSpc>
              <a:spcBef>
                <a:spcPts val="567"/>
              </a:spcBef>
              <a:spcAft>
                <a:spcPts val="1701"/>
              </a:spcAft>
              <a:tabLst>
                <a:tab algn="l" pos="0"/>
              </a:tabLst>
            </a:pPr>
            <a:r>
              <a:rPr b="1" lang="es-ES" sz="2500" spc="-1" strike="noStrike">
                <a:solidFill>
                  <a:srgbClr val="000000"/>
                </a:solidFill>
                <a:latin typeface="Calibri"/>
              </a:rPr>
              <a:t>Hizkuntz-oharmenaren kontzeptua </a:t>
            </a:r>
            <a:r>
              <a:rPr b="0" lang="es-ES" sz="2500" spc="-1" strike="noStrike">
                <a:solidFill>
                  <a:srgbClr val="000000"/>
                </a:solidFill>
                <a:latin typeface="Calibri"/>
              </a:rPr>
              <a:t>(metalinguistic awareness, conciencia metalingüística)</a:t>
            </a:r>
            <a:endParaRPr b="0" lang="es-ES" sz="2500" spc="-1" strike="noStrike">
              <a:solidFill>
                <a:srgbClr val="000000"/>
              </a:solidFill>
              <a:latin typeface="Calibri"/>
            </a:endParaRPr>
          </a:p>
          <a:p>
            <a:pPr algn="just">
              <a:lnSpc>
                <a:spcPct val="100000"/>
              </a:lnSpc>
              <a:spcBef>
                <a:spcPts val="567"/>
              </a:spcBef>
              <a:spcAft>
                <a:spcPts val="1701"/>
              </a:spcAft>
              <a:buClr>
                <a:srgbClr val="000000"/>
              </a:buClr>
              <a:buFont typeface="Arial"/>
              <a:buChar char="•"/>
              <a:tabLst>
                <a:tab algn="l" pos="0"/>
              </a:tabLst>
            </a:pPr>
            <a:r>
              <a:rPr b="0" lang="es-ES" sz="2500" spc="-1" strike="noStrike">
                <a:solidFill>
                  <a:srgbClr val="000000"/>
                </a:solidFill>
                <a:latin typeface="Calibri"/>
              </a:rPr>
              <a:t>Ikuspegi eleaniztunetan garrantzia ematen zaio, hizkuntzak ikasteko gaitasuna handitzen duelako</a:t>
            </a:r>
            <a:endParaRPr b="0" lang="es-ES" sz="2500" spc="-1" strike="noStrike">
              <a:solidFill>
                <a:srgbClr val="000000"/>
              </a:solidFill>
              <a:latin typeface="Calibri"/>
            </a:endParaRPr>
          </a:p>
          <a:p>
            <a:pPr algn="just">
              <a:lnSpc>
                <a:spcPct val="100000"/>
              </a:lnSpc>
              <a:spcBef>
                <a:spcPts val="567"/>
              </a:spcBef>
              <a:spcAft>
                <a:spcPts val="1701"/>
              </a:spcAft>
              <a:buClr>
                <a:srgbClr val="000000"/>
              </a:buClr>
              <a:buFont typeface="Arial"/>
              <a:buChar char="•"/>
              <a:tabLst>
                <a:tab algn="l" pos="0"/>
              </a:tabLst>
            </a:pPr>
            <a:r>
              <a:rPr b="0" lang="es-ES" sz="2500" spc="-1" strike="noStrike">
                <a:solidFill>
                  <a:srgbClr val="000000"/>
                </a:solidFill>
                <a:latin typeface="Calibri"/>
              </a:rPr>
              <a:t>Elebidunak gaitasun hori garatuagoa izan ohi du, ohitua delako bi hizkuntza-sistemarekin aritzen</a:t>
            </a:r>
            <a:endParaRPr b="0" lang="es-ES" sz="2500" spc="-1" strike="noStrike">
              <a:solidFill>
                <a:srgbClr val="000000"/>
              </a:solidFill>
              <a:latin typeface="Calibri"/>
            </a:endParaRPr>
          </a:p>
          <a:p>
            <a:pPr algn="just">
              <a:lnSpc>
                <a:spcPct val="100000"/>
              </a:lnSpc>
              <a:spcBef>
                <a:spcPts val="567"/>
              </a:spcBef>
              <a:spcAft>
                <a:spcPts val="1701"/>
              </a:spcAft>
              <a:buClr>
                <a:srgbClr val="000000"/>
              </a:buClr>
              <a:buFont typeface="Arial"/>
              <a:buChar char="•"/>
              <a:tabLst>
                <a:tab algn="l" pos="0"/>
              </a:tabLst>
            </a:pPr>
            <a:r>
              <a:rPr b="0" lang="es-ES" sz="2500" spc="-1" strike="noStrike">
                <a:solidFill>
                  <a:srgbClr val="000000"/>
                </a:solidFill>
                <a:latin typeface="Calibri"/>
              </a:rPr>
              <a:t>Hiztun elebakarrak “esperientzia linguistikoa” mugatuagoa du</a:t>
            </a:r>
            <a:endParaRPr b="0" lang="es-ES" sz="2500" spc="-1" strike="noStrike">
              <a:solidFill>
                <a:srgbClr val="000000"/>
              </a:solidFill>
              <a:latin typeface="Calibri"/>
            </a:endParaRPr>
          </a:p>
        </p:txBody>
      </p:sp>
      <p:sp>
        <p:nvSpPr>
          <p:cNvPr id="155" name="TextShape 2"/>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72000" y="216000"/>
            <a:ext cx="6480000" cy="5905080"/>
          </a:xfrm>
          <a:prstGeom prst="rect">
            <a:avLst/>
          </a:prstGeom>
          <a:noFill/>
          <a:ln>
            <a:noFill/>
          </a:ln>
        </p:spPr>
        <p:txBody>
          <a:bodyPr>
            <a:noAutofit/>
          </a:bodyPr>
          <a:p>
            <a:pPr algn="just">
              <a:lnSpc>
                <a:spcPct val="100000"/>
              </a:lnSpc>
              <a:spcBef>
                <a:spcPts val="320"/>
              </a:spcBef>
              <a:tabLst>
                <a:tab algn="l" pos="0"/>
              </a:tabLst>
            </a:pPr>
            <a:r>
              <a:rPr b="0" lang="es-ES" sz="2000" spc="-1" strike="noStrike">
                <a:solidFill>
                  <a:srgbClr val="000000"/>
                </a:solidFill>
                <a:latin typeface="Calibri"/>
              </a:rPr>
              <a:t>Konpetentzia eleaniztunaren irudikapena: borobil bakoitzaren barrenean sartuak egonen lirateke hizkuntza bakoitzean pertsona batek garatu dituen hizkuntza-gaitasunak. Batzuk, hizkuntza bakoitzean jaso, ikasi eta landu behar dira; beste batzuk, berriz, hizkuntza guztietan (edo) balio diote hiztunari.</a:t>
            </a:r>
            <a:endParaRPr b="0" lang="es-ES" sz="2000" spc="-1" strike="noStrike">
              <a:solidFill>
                <a:srgbClr val="000000"/>
              </a:solidFill>
              <a:latin typeface="Calibri"/>
            </a:endParaRPr>
          </a:p>
          <a:p>
            <a:pPr marL="343080" indent="-342720">
              <a:lnSpc>
                <a:spcPct val="100000"/>
              </a:lnSpc>
              <a:spcBef>
                <a:spcPts val="360"/>
              </a:spcBef>
              <a:tabLst>
                <a:tab algn="l" pos="0"/>
              </a:tabLst>
            </a:pPr>
            <a:endParaRPr b="0" lang="es-ES" sz="2000" spc="-1" strike="noStrike">
              <a:solidFill>
                <a:srgbClr val="000000"/>
              </a:solidFill>
              <a:latin typeface="Calibri"/>
            </a:endParaRPr>
          </a:p>
        </p:txBody>
      </p:sp>
      <p:sp>
        <p:nvSpPr>
          <p:cNvPr id="157" name="CustomShape 2"/>
          <p:cNvSpPr/>
          <p:nvPr/>
        </p:nvSpPr>
        <p:spPr>
          <a:xfrm>
            <a:off x="1547640" y="2421000"/>
            <a:ext cx="2518920" cy="1944360"/>
          </a:xfrm>
          <a:prstGeom prst="ellipse">
            <a:avLst/>
          </a:prstGeom>
          <a:solidFill>
            <a:srgbClr val="eeeeee"/>
          </a:solidFill>
          <a:ln w="25560">
            <a:solidFill>
              <a:srgbClr val="006666"/>
            </a:solidFill>
            <a:round/>
          </a:ln>
        </p:spPr>
        <p:style>
          <a:lnRef idx="0"/>
          <a:fillRef idx="0"/>
          <a:effectRef idx="0"/>
          <a:fontRef idx="minor"/>
        </p:style>
      </p:sp>
      <p:sp>
        <p:nvSpPr>
          <p:cNvPr id="158" name="CustomShape 3"/>
          <p:cNvSpPr/>
          <p:nvPr/>
        </p:nvSpPr>
        <p:spPr>
          <a:xfrm>
            <a:off x="3348000" y="2349360"/>
            <a:ext cx="2952360" cy="2374560"/>
          </a:xfrm>
          <a:prstGeom prst="ellipse">
            <a:avLst/>
          </a:prstGeom>
          <a:solidFill>
            <a:srgbClr val="eeeeee"/>
          </a:solidFill>
          <a:ln w="25560">
            <a:solidFill>
              <a:srgbClr val="006666"/>
            </a:solidFill>
            <a:round/>
          </a:ln>
        </p:spPr>
        <p:style>
          <a:lnRef idx="0"/>
          <a:fillRef idx="0"/>
          <a:effectRef idx="0"/>
          <a:fontRef idx="minor"/>
        </p:style>
      </p:sp>
      <p:sp>
        <p:nvSpPr>
          <p:cNvPr id="159" name="CustomShape 4"/>
          <p:cNvSpPr/>
          <p:nvPr/>
        </p:nvSpPr>
        <p:spPr>
          <a:xfrm>
            <a:off x="4066560" y="4221000"/>
            <a:ext cx="1800000" cy="1223640"/>
          </a:xfrm>
          <a:prstGeom prst="ellipse">
            <a:avLst/>
          </a:prstGeom>
          <a:solidFill>
            <a:srgbClr val="eeeeee"/>
          </a:solidFill>
          <a:ln w="25560">
            <a:solidFill>
              <a:srgbClr val="006666"/>
            </a:solidFill>
            <a:round/>
          </a:ln>
        </p:spPr>
        <p:style>
          <a:lnRef idx="0"/>
          <a:fillRef idx="0"/>
          <a:effectRef idx="0"/>
          <a:fontRef idx="minor"/>
        </p:style>
      </p:sp>
      <p:sp>
        <p:nvSpPr>
          <p:cNvPr id="160" name="CustomShape 5"/>
          <p:cNvSpPr/>
          <p:nvPr/>
        </p:nvSpPr>
        <p:spPr>
          <a:xfrm>
            <a:off x="1547640" y="3645000"/>
            <a:ext cx="3168360" cy="2520720"/>
          </a:xfrm>
          <a:prstGeom prst="ellipse">
            <a:avLst/>
          </a:prstGeom>
          <a:solidFill>
            <a:srgbClr val="eeeeee"/>
          </a:solidFill>
          <a:ln w="25560">
            <a:solidFill>
              <a:srgbClr val="006666"/>
            </a:solidFill>
            <a:round/>
          </a:ln>
        </p:spPr>
        <p:style>
          <a:lnRef idx="0"/>
          <a:fillRef idx="0"/>
          <a:effectRef idx="0"/>
          <a:fontRef idx="minor"/>
        </p:style>
      </p:sp>
      <p:sp>
        <p:nvSpPr>
          <p:cNvPr id="161" name="CustomShape 6"/>
          <p:cNvSpPr/>
          <p:nvPr/>
        </p:nvSpPr>
        <p:spPr>
          <a:xfrm rot="21325800">
            <a:off x="2117880" y="5263200"/>
            <a:ext cx="1433520" cy="6994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Delicious SmallCaps"/>
              </a:rPr>
              <a:t>Euskara 1H</a:t>
            </a:r>
            <a:endParaRPr b="0" lang="en-GB" sz="2000" spc="-1" strike="noStrike">
              <a:latin typeface="Delicious SmallCaps"/>
            </a:endParaRPr>
          </a:p>
        </p:txBody>
      </p:sp>
      <p:sp>
        <p:nvSpPr>
          <p:cNvPr id="162" name="CustomShape 7"/>
          <p:cNvSpPr/>
          <p:nvPr/>
        </p:nvSpPr>
        <p:spPr>
          <a:xfrm>
            <a:off x="4433760" y="2638080"/>
            <a:ext cx="1207080" cy="6994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GB" sz="2000" spc="-1" strike="noStrike">
                <a:solidFill>
                  <a:srgbClr val="000000"/>
                </a:solidFill>
                <a:latin typeface="Delicious SmallCaps"/>
              </a:rPr>
              <a:t>Gaztelania 2H</a:t>
            </a:r>
            <a:endParaRPr b="0" lang="en-GB" sz="2000" spc="-1" strike="noStrike">
              <a:latin typeface="Delicious SmallCaps"/>
            </a:endParaRPr>
          </a:p>
        </p:txBody>
      </p:sp>
      <p:sp>
        <p:nvSpPr>
          <p:cNvPr id="163" name="CustomShape 8"/>
          <p:cNvSpPr/>
          <p:nvPr/>
        </p:nvSpPr>
        <p:spPr>
          <a:xfrm>
            <a:off x="2016000" y="3016080"/>
            <a:ext cx="1133640" cy="63828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Delicious SmallCaps"/>
              </a:rPr>
              <a:t>Ingelesa 3H</a:t>
            </a:r>
            <a:endParaRPr b="0" lang="en-GB" sz="1800" spc="-1" strike="noStrike">
              <a:latin typeface="Delicious SmallCaps"/>
            </a:endParaRPr>
          </a:p>
        </p:txBody>
      </p:sp>
      <p:sp>
        <p:nvSpPr>
          <p:cNvPr id="164" name="CustomShape 9"/>
          <p:cNvSpPr/>
          <p:nvPr/>
        </p:nvSpPr>
        <p:spPr>
          <a:xfrm>
            <a:off x="4809960" y="4752720"/>
            <a:ext cx="1056960" cy="81972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0" lang="en-GB" sz="1600" spc="-1" strike="noStrike">
                <a:solidFill>
                  <a:srgbClr val="000000"/>
                </a:solidFill>
                <a:latin typeface="Delicious SmallCaps"/>
              </a:rPr>
              <a:t>Frantsesa</a:t>
            </a:r>
            <a:endParaRPr b="0" lang="en-GB" sz="1600" spc="-1" strike="noStrike">
              <a:latin typeface="Delicious SmallCaps"/>
            </a:endParaRPr>
          </a:p>
          <a:p>
            <a:pPr>
              <a:lnSpc>
                <a:spcPct val="100000"/>
              </a:lnSpc>
            </a:pPr>
            <a:r>
              <a:rPr b="0" lang="en-GB" sz="1600" spc="-1" strike="noStrike">
                <a:solidFill>
                  <a:srgbClr val="000000"/>
                </a:solidFill>
                <a:latin typeface="Delicious SmallCaps"/>
              </a:rPr>
              <a:t>4H</a:t>
            </a:r>
            <a:endParaRPr b="0" lang="en-GB" sz="1600" spc="-1" strike="noStrike">
              <a:latin typeface="Delicious SmallCaps"/>
            </a:endParaRPr>
          </a:p>
        </p:txBody>
      </p:sp>
      <p:sp>
        <p:nvSpPr>
          <p:cNvPr id="165" name="CustomShape 10"/>
          <p:cNvSpPr/>
          <p:nvPr/>
        </p:nvSpPr>
        <p:spPr>
          <a:xfrm>
            <a:off x="2843280" y="3429000"/>
            <a:ext cx="2233080" cy="1655280"/>
          </a:xfrm>
          <a:prstGeom prst="star24">
            <a:avLst>
              <a:gd name="adj" fmla="val 37500"/>
            </a:avLst>
          </a:prstGeom>
          <a:solidFill>
            <a:srgbClr val="eeeeee"/>
          </a:solidFill>
          <a:ln w="25560">
            <a:solidFill>
              <a:srgbClr val="006666"/>
            </a:solidFill>
            <a:round/>
          </a:ln>
        </p:spPr>
        <p:style>
          <a:lnRef idx="0"/>
          <a:fillRef idx="0"/>
          <a:effectRef idx="0"/>
          <a:fontRef idx="minor"/>
        </p:style>
      </p:sp>
      <p:sp>
        <p:nvSpPr>
          <p:cNvPr id="166" name="CustomShape 11"/>
          <p:cNvSpPr/>
          <p:nvPr/>
        </p:nvSpPr>
        <p:spPr>
          <a:xfrm>
            <a:off x="2987640" y="3357720"/>
            <a:ext cx="2160360" cy="1871280"/>
          </a:xfrm>
          <a:prstGeom prst="cloudCallout">
            <a:avLst>
              <a:gd name="adj1" fmla="val -20833"/>
              <a:gd name="adj2" fmla="val 62500"/>
            </a:avLst>
          </a:prstGeom>
          <a:solidFill>
            <a:srgbClr val="eeeeee"/>
          </a:solidFill>
          <a:ln w="25560">
            <a:solidFill>
              <a:srgbClr val="006666"/>
            </a:solidFill>
            <a:round/>
          </a:ln>
        </p:spPr>
        <p:style>
          <a:lnRef idx="0"/>
          <a:fillRef idx="0"/>
          <a:effectRef idx="0"/>
          <a:fontRef idx="minor"/>
        </p:style>
      </p:sp>
      <p:sp>
        <p:nvSpPr>
          <p:cNvPr id="167" name="CustomShape 12"/>
          <p:cNvSpPr/>
          <p:nvPr/>
        </p:nvSpPr>
        <p:spPr>
          <a:xfrm>
            <a:off x="3492360" y="3789360"/>
            <a:ext cx="1510920" cy="639000"/>
          </a:xfrm>
          <a:prstGeom prst="rect">
            <a:avLst/>
          </a:prstGeom>
          <a:solidFill>
            <a:srgbClr val="eeeeee"/>
          </a:solidFill>
          <a:ln w="9360">
            <a:noFill/>
          </a:ln>
        </p:spPr>
        <p:style>
          <a:lnRef idx="0"/>
          <a:fillRef idx="0"/>
          <a:effectRef idx="0"/>
          <a:fontRef idx="minor"/>
        </p:style>
        <p:txBody>
          <a:bodyPr lIns="90000" rIns="90000" tIns="45000" bIns="45000">
            <a:spAutoFit/>
          </a:bodyPr>
          <a:p>
            <a:pPr>
              <a:lnSpc>
                <a:spcPct val="100000"/>
              </a:lnSpc>
            </a:pPr>
            <a:r>
              <a:rPr b="0" lang="en-GB" sz="1800" spc="-1" strike="noStrike">
                <a:solidFill>
                  <a:srgbClr val="000000"/>
                </a:solidFill>
                <a:latin typeface="Delicious SmallCaps"/>
              </a:rPr>
              <a:t>Konpetentzia erkideak</a:t>
            </a:r>
            <a:endParaRPr b="0" lang="en-GB" sz="1800" spc="-1" strike="noStrike">
              <a:solidFill>
                <a:srgbClr val="000000"/>
              </a:solidFill>
              <a:latin typeface="Delicious SmallCaps"/>
            </a:endParaRPr>
          </a:p>
        </p:txBody>
      </p:sp>
      <p:sp>
        <p:nvSpPr>
          <p:cNvPr id="168" name="TextShape 13"/>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TextShape 1"/>
          <p:cNvSpPr txBox="1"/>
          <p:nvPr/>
        </p:nvSpPr>
        <p:spPr>
          <a:xfrm>
            <a:off x="144000" y="144000"/>
            <a:ext cx="6480000" cy="6120000"/>
          </a:xfrm>
          <a:prstGeom prst="rect">
            <a:avLst/>
          </a:prstGeom>
          <a:noFill/>
          <a:ln>
            <a:noFill/>
          </a:ln>
        </p:spPr>
        <p:txBody>
          <a:bodyPr>
            <a:noAutofit/>
          </a:bodyPr>
          <a:p>
            <a:pPr>
              <a:lnSpc>
                <a:spcPct val="100000"/>
              </a:lnSpc>
              <a:spcBef>
                <a:spcPts val="360"/>
              </a:spcBef>
              <a:tabLst>
                <a:tab algn="l" pos="0"/>
              </a:tabLst>
            </a:pPr>
            <a:r>
              <a:rPr b="0" lang="es-ES" sz="2000" spc="-1" strike="noStrike">
                <a:solidFill>
                  <a:srgbClr val="000000"/>
                </a:solidFill>
                <a:latin typeface="Calibri"/>
              </a:rPr>
              <a:t>Eleaniztunaren konpetentzien irudikapena: gaitasun erkideak eta bestelakoak (Pascual 2006, …)</a:t>
            </a:r>
            <a:endParaRPr b="0" lang="es-ES" sz="2000" spc="-1" strike="noStrike">
              <a:solidFill>
                <a:srgbClr val="000000"/>
              </a:solidFill>
              <a:latin typeface="Calibri"/>
            </a:endParaRPr>
          </a:p>
          <a:p>
            <a:r>
              <a:rPr b="0" lang="es-ES" sz="2000" spc="-1" strike="noStrike">
                <a:solidFill>
                  <a:srgbClr val="000000"/>
                </a:solidFill>
                <a:latin typeface="Calibri"/>
              </a:rPr>
              <a:t>Badira hiztunaren gaitasun batzuk hizkuntza guztietarako (edo) balio diotenak (ikus Pascual 2006). Adibidez:</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1" lang="es-ES" sz="2000" spc="-1" strike="noStrike">
                <a:solidFill>
                  <a:srgbClr val="000000"/>
                </a:solidFill>
                <a:latin typeface="Calibri"/>
              </a:rPr>
              <a:t>Testu-generoei buruzko jakintza</a:t>
            </a:r>
            <a:r>
              <a:rPr b="0" lang="es-ES" sz="2000" spc="-1" strike="noStrike">
                <a:solidFill>
                  <a:srgbClr val="000000"/>
                </a:solidFill>
                <a:latin typeface="Calibri"/>
              </a:rPr>
              <a:t>: itxura, egitura, funtzioa, baliabide erretorikoak eta hizkera berezitua (gutuna, berria, ipuina, iragarkia, web orria, jarraibide liburua, elaberria, saiakera, mitin politikoa, bertso saioa…). Inguru kultural batean normalean antzekoak izaten dira egitura horiek (desberdintasunak izan badaitezke ere)</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a:t>
            </a:r>
            <a:endParaRPr b="0" lang="es-ES" sz="2000" spc="-1" strike="noStrike">
              <a:solidFill>
                <a:srgbClr val="000000"/>
              </a:solidFill>
              <a:latin typeface="Calibri"/>
            </a:endParaRPr>
          </a:p>
          <a:p>
            <a:r>
              <a:rPr b="0" lang="es-ES" sz="2000" spc="-1" strike="noStrike">
                <a:solidFill>
                  <a:srgbClr val="000000"/>
                </a:solidFill>
                <a:latin typeface="Calibri"/>
              </a:rPr>
              <a:t>Beste batzuk, berriz, hizkuntza bakoitzaren berezitasunak dira. Adibidez:</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Euskaraz GU, gaztelaniaz NOSOTROS</a:t>
            </a:r>
            <a:endParaRPr b="0" lang="es-ES" sz="2000" spc="-1" strike="noStrike">
              <a:solidFill>
                <a:srgbClr val="000000"/>
              </a:solidFill>
              <a:latin typeface="Calibri"/>
            </a:endParaRPr>
          </a:p>
          <a:p>
            <a:pPr lvl="2" marL="800280" algn="just">
              <a:lnSpc>
                <a:spcPct val="100000"/>
              </a:lnSpc>
              <a:spcBef>
                <a:spcPts val="320"/>
              </a:spcBef>
              <a:buClr>
                <a:srgbClr val="000000"/>
              </a:buClr>
              <a:buFont typeface="Arial"/>
              <a:buChar char="•"/>
              <a:tabLst>
                <a:tab algn="l" pos="0"/>
              </a:tabLst>
            </a:pPr>
            <a:r>
              <a:rPr b="0" lang="es-ES" sz="2000" spc="-1" strike="noStrike">
                <a:solidFill>
                  <a:srgbClr val="000000"/>
                </a:solidFill>
                <a:latin typeface="Calibri"/>
              </a:rPr>
              <a:t>Euskaraz NI eta baina gaztelaniaz YO eta MÍ</a:t>
            </a:r>
            <a:endParaRPr b="0" lang="es-ES" sz="2000" spc="-1" strike="noStrike">
              <a:solidFill>
                <a:srgbClr val="000000"/>
              </a:solidFill>
              <a:latin typeface="Calibri"/>
            </a:endParaRPr>
          </a:p>
        </p:txBody>
      </p:sp>
      <p:sp>
        <p:nvSpPr>
          <p:cNvPr id="170" name="TextShape 2"/>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250920" y="98280"/>
            <a:ext cx="6301080" cy="6165720"/>
          </a:xfrm>
          <a:prstGeom prst="rect">
            <a:avLst/>
          </a:prstGeom>
          <a:noFill/>
          <a:ln>
            <a:noFill/>
          </a:ln>
        </p:spPr>
        <p:txBody>
          <a:bodyPr>
            <a:noAutofit/>
          </a:bodyPr>
          <a:p>
            <a:pPr>
              <a:lnSpc>
                <a:spcPct val="100000"/>
              </a:lnSpc>
              <a:spcBef>
                <a:spcPts val="360"/>
              </a:spcBef>
              <a:tabLst>
                <a:tab algn="l" pos="0"/>
              </a:tabLst>
            </a:pPr>
            <a:r>
              <a:rPr b="0" lang="es-ES" sz="2200" spc="-1" strike="noStrike">
                <a:solidFill>
                  <a:srgbClr val="000000"/>
                </a:solidFill>
                <a:latin typeface="Calibri"/>
              </a:rPr>
              <a:t>eleaniztuntasunaren eredu dinamikoaren ezaugarriak (Herdina eta Jessner 2002)</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Ez lineala</a:t>
            </a:r>
            <a:r>
              <a:rPr b="0" lang="es-ES" sz="2200" spc="-1" strike="noStrike">
                <a:solidFill>
                  <a:srgbClr val="000000"/>
                </a:solidFill>
                <a:latin typeface="Calibri"/>
              </a:rPr>
              <a:t>: hiztunaren gogoan edo burmuinean hizkuntza ez da garatzen modu uniforme eta linealean</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Hiztunaren hizkuntza-gaitasuna</a:t>
            </a:r>
            <a:r>
              <a:rPr b="0" lang="es-ES" sz="2200" spc="-1" strike="noStrike">
                <a:solidFill>
                  <a:srgbClr val="000000"/>
                </a:solidFill>
                <a:latin typeface="Calibri"/>
              </a:rPr>
              <a:t> “behera” etor daiteke, txikiagotu daiteke, landu ezean</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Egonkortasuna landu</a:t>
            </a:r>
            <a:r>
              <a:rPr b="0" lang="es-ES" sz="2200" spc="-1" strike="noStrike">
                <a:solidFill>
                  <a:srgbClr val="000000"/>
                </a:solidFill>
                <a:latin typeface="Calibri"/>
              </a:rPr>
              <a:t> egin </a:t>
            </a:r>
            <a:r>
              <a:rPr b="1" lang="es-ES" sz="2200" spc="-1" strike="noStrike">
                <a:solidFill>
                  <a:srgbClr val="000000"/>
                </a:solidFill>
                <a:latin typeface="Calibri"/>
              </a:rPr>
              <a:t>behar</a:t>
            </a:r>
            <a:r>
              <a:rPr b="0" lang="es-ES" sz="2200" spc="-1" strike="noStrike">
                <a:solidFill>
                  <a:srgbClr val="000000"/>
                </a:solidFill>
                <a:latin typeface="Calibri"/>
              </a:rPr>
              <a:t> da: gaitasunari eutsi egin behar zaio, ez da berez egoten “puntu” batean</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Interdependentzia</a:t>
            </a:r>
            <a:r>
              <a:rPr b="0" lang="es-ES" sz="2200" spc="-1" strike="noStrike">
                <a:solidFill>
                  <a:srgbClr val="000000"/>
                </a:solidFill>
                <a:latin typeface="Calibri"/>
              </a:rPr>
              <a:t>: hizkuntzek elkarri eragiten diote burmuinean, ez dira autonomoki garatzen</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Konplexutasuna</a:t>
            </a:r>
            <a:r>
              <a:rPr b="0" lang="es-ES" sz="2200" spc="-1" strike="noStrike">
                <a:solidFill>
                  <a:srgbClr val="000000"/>
                </a:solidFill>
                <a:latin typeface="Calibri"/>
              </a:rPr>
              <a:t>: gertakari jakin batzuek ez dute emaitza bera eman behar pertsona eleaniztun guztiengan</a:t>
            </a:r>
            <a:endParaRPr b="0" lang="es-ES" sz="2200" spc="-1" strike="noStrike">
              <a:solidFill>
                <a:srgbClr val="000000"/>
              </a:solidFill>
              <a:latin typeface="Calibri"/>
            </a:endParaRPr>
          </a:p>
          <a:p>
            <a:pPr lvl="1" marL="399960" algn="just">
              <a:lnSpc>
                <a:spcPct val="100000"/>
              </a:lnSpc>
              <a:spcBef>
                <a:spcPts val="320"/>
              </a:spcBef>
              <a:buClr>
                <a:srgbClr val="000000"/>
              </a:buClr>
              <a:buFont typeface="Arial"/>
              <a:buChar char="•"/>
              <a:tabLst>
                <a:tab algn="l" pos="0"/>
              </a:tabLst>
            </a:pPr>
            <a:r>
              <a:rPr b="1" lang="es-ES" sz="2200" spc="-1" strike="noStrike">
                <a:solidFill>
                  <a:srgbClr val="000000"/>
                </a:solidFill>
                <a:latin typeface="Calibri"/>
              </a:rPr>
              <a:t>Izaera-aldatzea</a:t>
            </a:r>
            <a:r>
              <a:rPr b="0" lang="es-ES" sz="2200" spc="-1" strike="noStrike">
                <a:solidFill>
                  <a:srgbClr val="000000"/>
                </a:solidFill>
                <a:latin typeface="Calibri"/>
              </a:rPr>
              <a:t>: hiztun eleaniztunaren sistema psikolinguistikoa aldatu egiten da, eskakizun psikologiko eta sozial berriei erantzutean</a:t>
            </a:r>
            <a:endParaRPr b="0" lang="es-ES" sz="2200" spc="-1" strike="noStrike">
              <a:solidFill>
                <a:srgbClr val="000000"/>
              </a:solidFill>
              <a:latin typeface="Calibri"/>
            </a:endParaRPr>
          </a:p>
          <a:p>
            <a:pPr algn="just">
              <a:lnSpc>
                <a:spcPct val="100000"/>
              </a:lnSpc>
              <a:spcBef>
                <a:spcPts val="281"/>
              </a:spcBef>
              <a:tabLst>
                <a:tab algn="l" pos="0"/>
              </a:tabLst>
            </a:pPr>
            <a:endParaRPr b="0" lang="es-ES" sz="2200" spc="-1" strike="noStrike">
              <a:solidFill>
                <a:srgbClr val="000000"/>
              </a:solidFill>
              <a:latin typeface="Calibri"/>
            </a:endParaRPr>
          </a:p>
        </p:txBody>
      </p:sp>
      <p:sp>
        <p:nvSpPr>
          <p:cNvPr id="172" name="TextShape 2"/>
          <p:cNvSpPr txBox="1"/>
          <p:nvPr/>
        </p:nvSpPr>
        <p:spPr>
          <a:xfrm>
            <a:off x="6912000" y="50004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39640" y="216000"/>
            <a:ext cx="6012360" cy="6122160"/>
          </a:xfrm>
          <a:prstGeom prst="rect">
            <a:avLst/>
          </a:prstGeom>
          <a:noFill/>
          <a:ln>
            <a:noFill/>
          </a:ln>
        </p:spPr>
        <p:txBody>
          <a:bodyPr>
            <a:noAutofit/>
          </a:bodyPr>
          <a:p>
            <a:pPr>
              <a:lnSpc>
                <a:spcPct val="100000"/>
              </a:lnSpc>
              <a:spcBef>
                <a:spcPts val="360"/>
              </a:spcBef>
              <a:tabLst>
                <a:tab algn="l" pos="0"/>
              </a:tabLst>
            </a:pPr>
            <a:r>
              <a:rPr b="0" lang="es-ES" sz="2200" spc="-1" strike="noStrike">
                <a:solidFill>
                  <a:srgbClr val="000000"/>
                </a:solidFill>
                <a:latin typeface="Calibri"/>
              </a:rPr>
              <a:t>-”Elebakartasunetik eleaniztasunera”: zer iradokitzen dizu horrek EHn gaur egun?</a:t>
            </a:r>
            <a:endParaRPr b="0" lang="es-ES" sz="2200" spc="-1" strike="noStrike">
              <a:solidFill>
                <a:srgbClr val="000000"/>
              </a:solidFill>
              <a:latin typeface="Calibri"/>
            </a:endParaRPr>
          </a:p>
          <a:p>
            <a:pPr algn="just">
              <a:lnSpc>
                <a:spcPct val="100000"/>
              </a:lnSpc>
              <a:spcBef>
                <a:spcPts val="360"/>
              </a:spcBef>
              <a:tabLst>
                <a:tab algn="l" pos="0"/>
              </a:tabLst>
            </a:pPr>
            <a:r>
              <a:rPr b="0" lang="es-ES" sz="2200" spc="-1" strike="noStrike">
                <a:solidFill>
                  <a:srgbClr val="000000"/>
                </a:solidFill>
                <a:latin typeface="Calibri"/>
              </a:rPr>
              <a:t>-Jendartea aldatzen ari bide da hizkuntza-kontuetan. Zertan nabaritzen da hori eskoletan? (konparatu beste belaunaldi batzuetako eskolarekin)</a:t>
            </a:r>
            <a:endParaRPr b="0" lang="es-ES" sz="2200" spc="-1" strike="noStrike">
              <a:solidFill>
                <a:srgbClr val="000000"/>
              </a:solidFill>
              <a:latin typeface="Calibri"/>
            </a:endParaRPr>
          </a:p>
          <a:p>
            <a:pPr algn="just">
              <a:lnSpc>
                <a:spcPct val="100000"/>
              </a:lnSpc>
              <a:spcBef>
                <a:spcPts val="360"/>
              </a:spcBef>
              <a:tabLst>
                <a:tab algn="l" pos="0"/>
              </a:tabLst>
            </a:pPr>
            <a:r>
              <a:rPr b="0" lang="es-ES" sz="2200" spc="-1" strike="noStrike">
                <a:solidFill>
                  <a:srgbClr val="000000"/>
                </a:solidFill>
                <a:latin typeface="Calibri"/>
              </a:rPr>
              <a:t>-Hizkuntzei dagokienez, zer alde dago oraingo eskolen eta lehenagokoen artean? Irakasle batek zer aurkitzen du hizkuntzen kontuan ikasgela «estandar» batean?  </a:t>
            </a:r>
            <a:endParaRPr b="0" lang="es-ES" sz="2200" spc="-1" strike="noStrike">
              <a:solidFill>
                <a:srgbClr val="000000"/>
              </a:solidFill>
              <a:latin typeface="Calibri"/>
            </a:endParaRPr>
          </a:p>
          <a:p>
            <a:pPr algn="just">
              <a:lnSpc>
                <a:spcPct val="100000"/>
              </a:lnSpc>
              <a:spcBef>
                <a:spcPts val="360"/>
              </a:spcBef>
              <a:tabLst>
                <a:tab algn="l" pos="0"/>
              </a:tabLst>
            </a:pPr>
            <a:r>
              <a:rPr b="0" lang="es-ES" sz="2200" spc="-1" strike="noStrike">
                <a:solidFill>
                  <a:srgbClr val="000000"/>
                </a:solidFill>
                <a:latin typeface="Calibri"/>
              </a:rPr>
              <a:t>Gogoeta-gai honetan sakontzeko, pentsatu zeuen (hurbileko) esperientzian: </a:t>
            </a:r>
            <a:endParaRPr b="0" lang="es-ES" sz="2200" spc="-1" strike="noStrike">
              <a:solidFill>
                <a:srgbClr val="000000"/>
              </a:solidFill>
              <a:latin typeface="Calibri"/>
            </a:endParaRPr>
          </a:p>
          <a:p>
            <a:pPr marL="399960" algn="just">
              <a:spcBef>
                <a:spcPts val="281"/>
              </a:spcBef>
              <a:tabLst>
                <a:tab algn="l" pos="0"/>
              </a:tabLst>
            </a:pPr>
            <a:r>
              <a:rPr b="0" lang="es-ES" sz="1600" spc="-1" strike="noStrike">
                <a:solidFill>
                  <a:srgbClr val="000000"/>
                </a:solidFill>
                <a:latin typeface="Calibri"/>
              </a:rPr>
              <a:t>ikasle bezala txikitan nolako “panorama” zenuten gelan edo/eta ikastetxean?</a:t>
            </a:r>
            <a:endParaRPr b="0" lang="es-ES" sz="1600" spc="-1" strike="noStrike">
              <a:solidFill>
                <a:srgbClr val="000000"/>
              </a:solidFill>
              <a:latin typeface="Calibri"/>
            </a:endParaRPr>
          </a:p>
          <a:p>
            <a:pPr marL="399960" algn="just">
              <a:spcBef>
                <a:spcPts val="281"/>
              </a:spcBef>
              <a:tabLst>
                <a:tab algn="l" pos="0"/>
              </a:tabLst>
            </a:pPr>
            <a:r>
              <a:rPr b="0" lang="es-ES" sz="1600" spc="-1" strike="noStrike">
                <a:solidFill>
                  <a:srgbClr val="000000"/>
                </a:solidFill>
                <a:latin typeface="Calibri"/>
              </a:rPr>
              <a:t>orain irakasle-gai gisa praktiketan egon zaretenean, zer “panorama” ikusi dugu? </a:t>
            </a:r>
            <a:endParaRPr b="0" lang="es-ES" sz="1600" spc="-1" strike="noStrike">
              <a:solidFill>
                <a:srgbClr val="000000"/>
              </a:solidFill>
              <a:latin typeface="Calibri"/>
            </a:endParaRPr>
          </a:p>
          <a:p>
            <a:r>
              <a:rPr b="0" lang="es-ES" sz="1600" spc="-1" strike="noStrike">
                <a:solidFill>
                  <a:srgbClr val="000000"/>
                </a:solidFill>
                <a:latin typeface="Calibri"/>
              </a:rPr>
              <a:t>Gainera, bildu informazioa taldean, zeuen gurasoei eta aitita-amamen denboraz. </a:t>
            </a:r>
            <a:endParaRPr b="0" lang="es-ES" sz="1600" spc="-1" strike="noStrike">
              <a:solidFill>
                <a:srgbClr val="000000"/>
              </a:solidFill>
              <a:latin typeface="Calibri"/>
            </a:endParaRPr>
          </a:p>
          <a:p>
            <a:pPr>
              <a:lnSpc>
                <a:spcPct val="100000"/>
              </a:lnSpc>
              <a:spcBef>
                <a:spcPts val="360"/>
              </a:spcBef>
              <a:tabLst>
                <a:tab algn="l" pos="0"/>
              </a:tabLst>
            </a:pPr>
            <a:r>
              <a:rPr b="0" lang="es-ES" sz="2200" spc="-1" strike="noStrike">
                <a:solidFill>
                  <a:srgbClr val="000000"/>
                </a:solidFill>
                <a:latin typeface="Calibri"/>
              </a:rPr>
              <a:t>Zer ondorio ateratzen dugu konparazioa eginez?</a:t>
            </a:r>
            <a:endParaRPr b="0" lang="es-ES" sz="2200" spc="-1" strike="noStrike">
              <a:solidFill>
                <a:srgbClr val="000000"/>
              </a:solidFill>
              <a:latin typeface="Calibri"/>
            </a:endParaRPr>
          </a:p>
        </p:txBody>
      </p:sp>
      <p:sp>
        <p:nvSpPr>
          <p:cNvPr id="88"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Galdera</a:t>
            </a:r>
            <a:endParaRPr b="0" lang="es-ES" sz="4400" spc="-1" strike="noStrike">
              <a:solidFill>
                <a:srgbClr val="000000"/>
              </a:solidFill>
              <a:latin typeface="Calibri"/>
            </a:endParaRPr>
          </a:p>
          <a:p>
            <a:pPr algn="ctr">
              <a:lnSpc>
                <a:spcPct val="100000"/>
              </a:lnSpc>
              <a:spcBef>
                <a:spcPts val="320"/>
              </a:spcBef>
              <a:tabLst>
                <a:tab algn="l" pos="0"/>
              </a:tabLst>
            </a:pPr>
            <a:r>
              <a:rPr b="1" lang="es-ES" sz="4400" spc="-1" strike="noStrike">
                <a:solidFill>
                  <a:srgbClr val="eeeeee"/>
                </a:solidFill>
                <a:latin typeface="Calibri"/>
              </a:rPr>
              <a:t>batzuk</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1600200"/>
            <a:ext cx="6094800" cy="4852800"/>
          </a:xfrm>
          <a:prstGeom prst="rect">
            <a:avLst/>
          </a:prstGeom>
          <a:noFill/>
          <a:ln>
            <a:noFill/>
          </a:ln>
        </p:spPr>
        <p:txBody>
          <a:bodyPr>
            <a:noAutofit/>
          </a:bodyPr>
          <a:p>
            <a:pPr>
              <a:lnSpc>
                <a:spcPct val="100000"/>
              </a:lnSpc>
              <a:spcBef>
                <a:spcPts val="320"/>
              </a:spcBef>
              <a:tabLst>
                <a:tab algn="l" pos="0"/>
              </a:tabLst>
            </a:pPr>
            <a:r>
              <a:rPr b="1" lang="es-ES" sz="1600" spc="-1" strike="noStrike">
                <a:solidFill>
                  <a:srgbClr val="000000"/>
                </a:solidFill>
                <a:latin typeface="Calibri"/>
              </a:rPr>
              <a:t>Psikolinguistikatik: </a:t>
            </a:r>
            <a:endParaRPr b="0" lang="es-ES" sz="1600" spc="-1" strike="noStrike">
              <a:solidFill>
                <a:srgbClr val="000000"/>
              </a:solidFill>
              <a:latin typeface="Calibri"/>
            </a:endParaRPr>
          </a:p>
          <a:p>
            <a:pPr>
              <a:lnSpc>
                <a:spcPct val="100000"/>
              </a:lnSpc>
              <a:spcBef>
                <a:spcPts val="320"/>
              </a:spcBef>
              <a:tabLst>
                <a:tab algn="l" pos="0"/>
              </a:tabLst>
            </a:pPr>
            <a:r>
              <a:rPr b="0" lang="es-ES" sz="1600" spc="-1" strike="noStrike">
                <a:solidFill>
                  <a:srgbClr val="000000"/>
                </a:solidFill>
                <a:latin typeface="Calibri"/>
              </a:rPr>
              <a:t>2. Eleaniztasunera iristeko bide egokia:</a:t>
            </a:r>
            <a:endParaRPr b="0" lang="es-ES" sz="1600" spc="-1" strike="noStrike">
              <a:solidFill>
                <a:srgbClr val="000000"/>
              </a:solidFill>
              <a:latin typeface="Calibri"/>
            </a:endParaRPr>
          </a:p>
          <a:p>
            <a:pPr>
              <a:lnSpc>
                <a:spcPct val="100000"/>
              </a:lnSpc>
              <a:spcBef>
                <a:spcPts val="439"/>
              </a:spcBef>
              <a:tabLst>
                <a:tab algn="l" pos="0"/>
              </a:tabLst>
            </a:pPr>
            <a:endParaRPr b="0" lang="es-ES" sz="1600" spc="-1" strike="noStrike">
              <a:solidFill>
                <a:srgbClr val="000000"/>
              </a:solidFill>
              <a:latin typeface="Calibri"/>
            </a:endParaRPr>
          </a:p>
          <a:p>
            <a:endParaRPr b="0" lang="es-ES" sz="1600" spc="-1" strike="noStrike">
              <a:solidFill>
                <a:srgbClr val="000000"/>
              </a:solidFill>
              <a:latin typeface="Calibri"/>
            </a:endParaRPr>
          </a:p>
          <a:p>
            <a:pPr>
              <a:lnSpc>
                <a:spcPct val="100000"/>
              </a:lnSpc>
              <a:spcBef>
                <a:spcPts val="439"/>
              </a:spcBef>
              <a:tabLst>
                <a:tab algn="l" pos="0"/>
              </a:tabLst>
            </a:pPr>
            <a:endParaRPr b="0" lang="es-ES" sz="1600" spc="-1" strike="noStrike">
              <a:solidFill>
                <a:srgbClr val="000000"/>
              </a:solidFill>
              <a:latin typeface="Calibri"/>
            </a:endParaRPr>
          </a:p>
          <a:p>
            <a:pPr>
              <a:lnSpc>
                <a:spcPct val="100000"/>
              </a:lnSpc>
              <a:spcBef>
                <a:spcPts val="360"/>
              </a:spcBef>
              <a:tabLst>
                <a:tab algn="l" pos="0"/>
              </a:tabLst>
            </a:pPr>
            <a:endParaRPr b="0" lang="es-ES" sz="1600" spc="-1" strike="noStrike">
              <a:solidFill>
                <a:srgbClr val="000000"/>
              </a:solidFill>
              <a:latin typeface="Calibri"/>
            </a:endParaRPr>
          </a:p>
          <a:p>
            <a:endParaRPr b="0" lang="es-ES" sz="1600" spc="-1" strike="noStrike">
              <a:solidFill>
                <a:srgbClr val="000000"/>
              </a:solidFill>
              <a:latin typeface="Calibri"/>
            </a:endParaRPr>
          </a:p>
          <a:p>
            <a:endParaRPr b="0" lang="es-ES" sz="1600" spc="-1" strike="noStrike">
              <a:solidFill>
                <a:srgbClr val="000000"/>
              </a:solidFill>
              <a:latin typeface="Calibri"/>
            </a:endParaRPr>
          </a:p>
          <a:p>
            <a:endParaRPr b="0" lang="es-ES" sz="1600" spc="-1" strike="noStrike">
              <a:solidFill>
                <a:srgbClr val="000000"/>
              </a:solidFill>
              <a:latin typeface="Calibri"/>
            </a:endParaRPr>
          </a:p>
          <a:p>
            <a:pPr marL="399960" algn="just">
              <a:spcBef>
                <a:spcPts val="320"/>
              </a:spcBef>
              <a:tabLst>
                <a:tab algn="l" pos="0"/>
              </a:tabLst>
            </a:pPr>
            <a:r>
              <a:rPr b="0" lang="es-ES" sz="1600" spc="-1" strike="noStrike">
                <a:solidFill>
                  <a:srgbClr val="000000"/>
                </a:solidFill>
                <a:latin typeface="Times New Roman"/>
              </a:rPr>
              <a:t>“</a:t>
            </a:r>
            <a:r>
              <a:rPr b="0" lang="es-ES" sz="1600" spc="-1" strike="noStrike">
                <a:solidFill>
                  <a:srgbClr val="000000"/>
                </a:solidFill>
                <a:latin typeface="Times New Roman"/>
              </a:rPr>
              <a:t>La clau, per tant, per a un multiligüisme additiu que proporcione una competència real en les tres llengües a tot l’alumnat, consistirà en una articulaciò de les llengües que done un tractament prioritari i preferencial a la llengua minoritzada, pel que fa al moment d’incorporació, al temps d’ús vehicular i a l´ús social i administratiu en el centre”. (Vicent Pascual Granell, 2006:49)</a:t>
            </a:r>
            <a:r>
              <a:rPr b="0" lang="es-ES" sz="1600" spc="-1" strike="noStrike">
                <a:solidFill>
                  <a:srgbClr val="000000"/>
                </a:solidFill>
                <a:latin typeface="Times New Roman"/>
              </a:rPr>
              <a:t>	</a:t>
            </a:r>
            <a:endParaRPr b="0" lang="es-ES" sz="1600" spc="-1" strike="noStrike">
              <a:solidFill>
                <a:srgbClr val="000000"/>
              </a:solidFill>
              <a:latin typeface="Calibri"/>
            </a:endParaRPr>
          </a:p>
        </p:txBody>
      </p:sp>
      <p:sp>
        <p:nvSpPr>
          <p:cNvPr id="174" name="CustomShape 2"/>
          <p:cNvSpPr/>
          <p:nvPr/>
        </p:nvSpPr>
        <p:spPr>
          <a:xfrm>
            <a:off x="1042920" y="2205000"/>
            <a:ext cx="7200720" cy="1944360"/>
          </a:xfrm>
          <a:prstGeom prst="rect">
            <a:avLst/>
          </a:prstGeom>
          <a:solidFill>
            <a:srgbClr val="eeeeee"/>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GB" sz="2400" spc="-1" strike="noStrike">
                <a:solidFill>
                  <a:srgbClr val="ffffff"/>
                </a:solidFill>
                <a:latin typeface="Calibri"/>
              </a:rPr>
              <a:t>HH</a:t>
            </a:r>
            <a:endParaRPr b="0" lang="en-GB" sz="2400" spc="-1" strike="noStrike">
              <a:latin typeface="Arial"/>
            </a:endParaRPr>
          </a:p>
        </p:txBody>
      </p:sp>
      <p:sp>
        <p:nvSpPr>
          <p:cNvPr id="175" name="CustomShape 3"/>
          <p:cNvSpPr/>
          <p:nvPr/>
        </p:nvSpPr>
        <p:spPr>
          <a:xfrm>
            <a:off x="1476360" y="2997360"/>
            <a:ext cx="1582200" cy="791640"/>
          </a:xfrm>
          <a:prstGeom prst="rect">
            <a:avLst/>
          </a:prstGeom>
          <a:solidFill>
            <a:srgbClr val="006666"/>
          </a:solidFill>
          <a:ln w="25560">
            <a:solidFill>
              <a:srgbClr val="3a5f8b"/>
            </a:solidFill>
            <a:round/>
          </a:ln>
        </p:spPr>
        <p:style>
          <a:lnRef idx="0"/>
          <a:fillRef idx="0"/>
          <a:effectRef idx="0"/>
          <a:fontRef idx="minor"/>
        </p:style>
      </p:sp>
      <p:sp>
        <p:nvSpPr>
          <p:cNvPr id="176" name="CustomShape 4"/>
          <p:cNvSpPr/>
          <p:nvPr/>
        </p:nvSpPr>
        <p:spPr>
          <a:xfrm>
            <a:off x="3780000" y="2997360"/>
            <a:ext cx="1584000" cy="791640"/>
          </a:xfrm>
          <a:prstGeom prst="rect">
            <a:avLst/>
          </a:prstGeom>
          <a:solidFill>
            <a:srgbClr val="006666"/>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GB" sz="900" spc="-1" strike="noStrike">
                <a:solidFill>
                  <a:srgbClr val="ffffff"/>
                </a:solidFill>
                <a:latin typeface="Calibri"/>
              </a:rPr>
              <a:t>Avantatges cognitius</a:t>
            </a:r>
            <a:endParaRPr b="0" lang="en-GB" sz="900" spc="-1" strike="noStrike">
              <a:latin typeface="Arial"/>
            </a:endParaRPr>
          </a:p>
        </p:txBody>
      </p:sp>
      <p:sp>
        <p:nvSpPr>
          <p:cNvPr id="177" name="CustomShape 5"/>
          <p:cNvSpPr/>
          <p:nvPr/>
        </p:nvSpPr>
        <p:spPr>
          <a:xfrm>
            <a:off x="6156360" y="2997360"/>
            <a:ext cx="1584000" cy="791640"/>
          </a:xfrm>
          <a:prstGeom prst="rect">
            <a:avLst/>
          </a:prstGeom>
          <a:solidFill>
            <a:srgbClr val="006666"/>
          </a:solidFill>
          <a:ln w="25560">
            <a:solidFill>
              <a:srgbClr val="3a5f8b"/>
            </a:solidFill>
            <a:round/>
          </a:ln>
        </p:spPr>
        <p:style>
          <a:lnRef idx="0"/>
          <a:fillRef idx="0"/>
          <a:effectRef idx="0"/>
          <a:fontRef idx="minor"/>
        </p:style>
        <p:txBody>
          <a:bodyPr lIns="90000" rIns="90000" tIns="45000" bIns="45000" anchor="ctr">
            <a:noAutofit/>
          </a:bodyPr>
          <a:p>
            <a:pPr algn="ctr">
              <a:lnSpc>
                <a:spcPct val="100000"/>
              </a:lnSpc>
            </a:pPr>
            <a:r>
              <a:rPr b="0" lang="en-GB" sz="900" spc="-1" strike="noStrike">
                <a:solidFill>
                  <a:srgbClr val="ffffff"/>
                </a:solidFill>
                <a:latin typeface="Calibri"/>
              </a:rPr>
              <a:t>Beneficis en l’adquisició  multilingüe</a:t>
            </a:r>
            <a:endParaRPr b="0" lang="en-GB" sz="900" spc="-1" strike="noStrike">
              <a:latin typeface="Arial"/>
            </a:endParaRPr>
          </a:p>
        </p:txBody>
      </p:sp>
      <p:sp>
        <p:nvSpPr>
          <p:cNvPr id="178" name="CustomShape 6"/>
          <p:cNvSpPr/>
          <p:nvPr/>
        </p:nvSpPr>
        <p:spPr>
          <a:xfrm>
            <a:off x="1763640" y="3284640"/>
            <a:ext cx="1223640" cy="242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GB" sz="1000" spc="-1" strike="noStrike">
                <a:solidFill>
                  <a:srgbClr val="eeeeee"/>
                </a:solidFill>
                <a:latin typeface="Calibri"/>
              </a:rPr>
              <a:t>Bilingüisme additiu</a:t>
            </a:r>
            <a:endParaRPr b="0" lang="en-GB" sz="1000" spc="-1" strike="noStrike">
              <a:solidFill>
                <a:srgbClr val="eeeeee"/>
              </a:solidFill>
              <a:latin typeface="Arial"/>
            </a:endParaRPr>
          </a:p>
        </p:txBody>
      </p:sp>
      <p:sp>
        <p:nvSpPr>
          <p:cNvPr id="179" name="CustomShape 7"/>
          <p:cNvSpPr/>
          <p:nvPr/>
        </p:nvSpPr>
        <p:spPr>
          <a:xfrm>
            <a:off x="2700360" y="2349360"/>
            <a:ext cx="4535280" cy="242640"/>
          </a:xfrm>
          <a:prstGeom prst="rect">
            <a:avLst/>
          </a:prstGeom>
          <a:noFill/>
          <a:ln w="9360">
            <a:noFill/>
          </a:ln>
        </p:spPr>
        <p:style>
          <a:lnRef idx="0"/>
          <a:fillRef idx="0"/>
          <a:effectRef idx="0"/>
          <a:fontRef idx="minor"/>
        </p:style>
        <p:txBody>
          <a:bodyPr lIns="90000" rIns="90000" tIns="45000" bIns="45000">
            <a:spAutoFit/>
          </a:bodyPr>
          <a:p>
            <a:pPr>
              <a:lnSpc>
                <a:spcPct val="100000"/>
              </a:lnSpc>
            </a:pPr>
            <a:r>
              <a:rPr b="1" lang="en-GB" sz="1000" spc="-1" strike="noStrike">
                <a:solidFill>
                  <a:srgbClr val="000000"/>
                </a:solidFill>
                <a:latin typeface="Times New Roman"/>
              </a:rPr>
              <a:t>HIPÒTESI DE L’ADQUISICIÓ MULTILINGÜE  (Cenoz eta Genesee, 1998)</a:t>
            </a:r>
            <a:endParaRPr b="0" lang="en-GB" sz="1000" spc="-1" strike="noStrike">
              <a:latin typeface="Arial"/>
            </a:endParaRPr>
          </a:p>
        </p:txBody>
      </p:sp>
      <p:sp>
        <p:nvSpPr>
          <p:cNvPr id="180" name="CustomShape 8"/>
          <p:cNvSpPr/>
          <p:nvPr/>
        </p:nvSpPr>
        <p:spPr>
          <a:xfrm>
            <a:off x="3059280" y="3394080"/>
            <a:ext cx="720360" cy="360"/>
          </a:xfrm>
          <a:custGeom>
            <a:avLst/>
            <a:gdLst/>
            <a:ahLst/>
            <a:rect l="l" t="t" r="r" b="b"/>
            <a:pathLst>
              <a:path w="21600" h="21600">
                <a:moveTo>
                  <a:pt x="0" y="0"/>
                </a:moveTo>
                <a:lnTo>
                  <a:pt x="21600" y="21600"/>
                </a:lnTo>
              </a:path>
            </a:pathLst>
          </a:custGeom>
          <a:noFill/>
          <a:ln w="9360">
            <a:solidFill>
              <a:srgbClr val="000000"/>
            </a:solidFill>
            <a:round/>
            <a:tailEnd len="med" type="arrow" w="med"/>
          </a:ln>
        </p:spPr>
        <p:style>
          <a:lnRef idx="0"/>
          <a:fillRef idx="0"/>
          <a:effectRef idx="0"/>
          <a:fontRef idx="minor"/>
        </p:style>
      </p:sp>
      <p:sp>
        <p:nvSpPr>
          <p:cNvPr id="181" name="CustomShape 9"/>
          <p:cNvSpPr/>
          <p:nvPr/>
        </p:nvSpPr>
        <p:spPr>
          <a:xfrm>
            <a:off x="5364000" y="3392640"/>
            <a:ext cx="791640" cy="1080"/>
          </a:xfrm>
          <a:custGeom>
            <a:avLst/>
            <a:gdLst/>
            <a:ahLst/>
            <a:rect l="l" t="t" r="r" b="b"/>
            <a:pathLst>
              <a:path w="21600" h="21600">
                <a:moveTo>
                  <a:pt x="0" y="0"/>
                </a:moveTo>
                <a:lnTo>
                  <a:pt x="21600" y="21600"/>
                </a:lnTo>
              </a:path>
            </a:pathLst>
          </a:custGeom>
          <a:noFill/>
          <a:ln w="9360">
            <a:solidFill>
              <a:srgbClr val="000000"/>
            </a:solidFill>
            <a:round/>
            <a:tailEnd len="med" type="arrow" w="med"/>
          </a:ln>
        </p:spPr>
        <p:style>
          <a:lnRef idx="0"/>
          <a:fillRef idx="0"/>
          <a:effectRef idx="0"/>
          <a:fontRef idx="minor"/>
        </p:style>
      </p:sp>
      <p:sp>
        <p:nvSpPr>
          <p:cNvPr id="182" name="TextShape 10"/>
          <p:cNvSpPr txBox="1"/>
          <p:nvPr/>
        </p:nvSpPr>
        <p:spPr>
          <a:xfrm>
            <a:off x="6912000" y="49968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Psikolinguistikatik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144000" y="144000"/>
            <a:ext cx="6192000" cy="6497640"/>
          </a:xfrm>
          <a:prstGeom prst="rect">
            <a:avLst/>
          </a:prstGeom>
          <a:noFill/>
          <a:ln>
            <a:noFill/>
          </a:ln>
        </p:spPr>
        <p:txBody>
          <a:bodyPr>
            <a:noAutofit/>
          </a:bodyPr>
          <a:p>
            <a:pPr algn="just">
              <a:lnSpc>
                <a:spcPct val="100000"/>
              </a:lnSpc>
              <a:spcBef>
                <a:spcPts val="850"/>
              </a:spcBef>
              <a:tabLst>
                <a:tab algn="l" pos="0"/>
              </a:tabLst>
            </a:pPr>
            <a:r>
              <a:rPr b="0" lang="es-ES" sz="2000" spc="-1" strike="noStrike">
                <a:solidFill>
                  <a:srgbClr val="000000"/>
                </a:solidFill>
                <a:latin typeface="Calibri"/>
              </a:rPr>
              <a:t>Hurbilketa komunikatiboa, ikasketa aktiboa</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Hizkuntza lanabes gisa, hizkuntzaren erabilera instrumentala</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Nola ikas-irakasten da hobeto: formari arreta jarrita ala komunikazioari bakarrik erreparatuta? Oreka bilatu beharra</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Hizkuntzak banatuta eduki behar ditugu eginahal guztian ikasketa prozesu guztian?</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Zer transferitzen ahal da? Zer ikasi behar da  hizkuntza bakoitzean, hizkuntza bakoitzeko gaitasuna garatzeko?</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Zenbateraino izan daitezke baliagarriak/kaltegarriak itzulpenak gelan?</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Noraino baliatu hiztun elebidunaren/eleaniztunaren hizkuntza-oharmena?</a:t>
            </a:r>
            <a:endParaRPr b="0" lang="es-ES" sz="2000" spc="-1" strike="noStrike">
              <a:solidFill>
                <a:srgbClr val="000000"/>
              </a:solidFill>
              <a:latin typeface="Calibri"/>
            </a:endParaRPr>
          </a:p>
          <a:p>
            <a:pPr algn="just">
              <a:lnSpc>
                <a:spcPct val="100000"/>
              </a:lnSpc>
              <a:spcBef>
                <a:spcPts val="850"/>
              </a:spcBef>
              <a:tabLst>
                <a:tab algn="l" pos="0"/>
              </a:tabLst>
            </a:pPr>
            <a:r>
              <a:rPr b="0" lang="es-ES" sz="2000" spc="-1" strike="noStrike">
                <a:solidFill>
                  <a:srgbClr val="000000"/>
                </a:solidFill>
                <a:latin typeface="Calibri"/>
              </a:rPr>
              <a:t>…</a:t>
            </a:r>
            <a:endParaRPr b="0" lang="es-ES" sz="2000" spc="-1" strike="noStrike">
              <a:solidFill>
                <a:srgbClr val="000000"/>
              </a:solidFill>
              <a:latin typeface="Calibri"/>
            </a:endParaRPr>
          </a:p>
          <a:p>
            <a:r>
              <a:rPr b="0" lang="es-ES" sz="2000" spc="-1" strike="noStrike">
                <a:solidFill>
                  <a:srgbClr val="000000"/>
                </a:solidFill>
                <a:latin typeface="Calibri"/>
              </a:rPr>
              <a:t>Hizkuntzen trataera bateratua</a:t>
            </a:r>
            <a:endParaRPr b="0" lang="es-ES" sz="2000" spc="-1" strike="noStrike">
              <a:solidFill>
                <a:srgbClr val="000000"/>
              </a:solidFill>
              <a:latin typeface="Calibri"/>
            </a:endParaRPr>
          </a:p>
          <a:p>
            <a:r>
              <a:rPr b="0" lang="es-ES" sz="2000" spc="-1" strike="noStrike">
                <a:solidFill>
                  <a:srgbClr val="000000"/>
                </a:solidFill>
                <a:latin typeface="Calibri"/>
              </a:rPr>
              <a:t>Hizkuntzak eta edukiak batera ikastea</a:t>
            </a:r>
            <a:endParaRPr b="0" lang="es-ES" sz="2000" spc="-1" strike="noStrike">
              <a:solidFill>
                <a:srgbClr val="000000"/>
              </a:solidFill>
              <a:latin typeface="Calibri"/>
            </a:endParaRPr>
          </a:p>
          <a:p>
            <a:pPr>
              <a:lnSpc>
                <a:spcPct val="100000"/>
              </a:lnSpc>
              <a:spcBef>
                <a:spcPts val="850"/>
              </a:spcBef>
              <a:tabLst>
                <a:tab algn="l" pos="0"/>
              </a:tabLst>
            </a:pPr>
            <a:endParaRPr b="0" lang="es-ES" sz="2000" spc="-1" strike="noStrike">
              <a:solidFill>
                <a:srgbClr val="000000"/>
              </a:solidFill>
              <a:latin typeface="Calibri"/>
            </a:endParaRPr>
          </a:p>
          <a:p>
            <a:pPr>
              <a:lnSpc>
                <a:spcPct val="100000"/>
              </a:lnSpc>
              <a:spcBef>
                <a:spcPts val="850"/>
              </a:spcBef>
              <a:tabLst>
                <a:tab algn="l" pos="0"/>
              </a:tabLst>
            </a:pPr>
            <a:endParaRPr b="0" lang="es-ES" sz="2000" spc="-1" strike="noStrike">
              <a:solidFill>
                <a:srgbClr val="000000"/>
              </a:solidFill>
              <a:latin typeface="Calibri"/>
            </a:endParaRPr>
          </a:p>
          <a:p>
            <a:pPr>
              <a:lnSpc>
                <a:spcPct val="100000"/>
              </a:lnSpc>
              <a:spcBef>
                <a:spcPts val="850"/>
              </a:spcBef>
              <a:tabLst>
                <a:tab algn="l" pos="0"/>
              </a:tabLst>
            </a:pPr>
            <a:endParaRPr b="0" lang="es-ES" sz="2000" spc="-1" strike="noStrike">
              <a:solidFill>
                <a:srgbClr val="000000"/>
              </a:solidFill>
              <a:latin typeface="Calibri"/>
            </a:endParaRPr>
          </a:p>
        </p:txBody>
      </p:sp>
      <p:sp>
        <p:nvSpPr>
          <p:cNvPr id="184" name="TextShape 2"/>
          <p:cNvSpPr txBox="1"/>
          <p:nvPr/>
        </p:nvSpPr>
        <p:spPr>
          <a:xfrm>
            <a:off x="6912000" y="49932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Ekarpenak:</a:t>
            </a:r>
            <a:endParaRPr b="0" lang="es-ES" sz="2600" spc="-1" strike="noStrike">
              <a:solidFill>
                <a:srgbClr val="000000"/>
              </a:solidFill>
              <a:latin typeface="Calibri"/>
            </a:endParaRPr>
          </a:p>
          <a:p>
            <a:pPr>
              <a:lnSpc>
                <a:spcPct val="100000"/>
              </a:lnSpc>
              <a:spcBef>
                <a:spcPts val="2268"/>
              </a:spcBef>
              <a:spcAft>
                <a:spcPts val="3685"/>
              </a:spcAft>
              <a:tabLst>
                <a:tab algn="l" pos="0"/>
              </a:tabLst>
            </a:pPr>
            <a:r>
              <a:rPr b="1" lang="es-ES" sz="2600" spc="-1" strike="noStrike">
                <a:solidFill>
                  <a:srgbClr val="eeeeee"/>
                </a:solidFill>
                <a:latin typeface="Calibri"/>
              </a:rPr>
              <a:t>Hizkuntzaren Didaktikatik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288000" y="144000"/>
            <a:ext cx="6264000" cy="6309000"/>
          </a:xfrm>
          <a:prstGeom prst="rect">
            <a:avLst/>
          </a:prstGeom>
          <a:noFill/>
          <a:ln>
            <a:noFill/>
          </a:ln>
        </p:spPr>
        <p:txBody>
          <a:bodyPr>
            <a:noAutofit/>
          </a:bodyPr>
          <a:p>
            <a:pPr algn="just">
              <a:lnSpc>
                <a:spcPct val="100000"/>
              </a:lnSpc>
              <a:spcBef>
                <a:spcPts val="312"/>
              </a:spcBef>
              <a:spcAft>
                <a:spcPts val="1984"/>
              </a:spcAft>
              <a:tabLst>
                <a:tab algn="l" pos="0"/>
              </a:tabLst>
            </a:pPr>
            <a:r>
              <a:rPr b="0" lang="es-ES" sz="3200" spc="-1" strike="noStrike">
                <a:solidFill>
                  <a:srgbClr val="000000"/>
                </a:solidFill>
                <a:latin typeface="Calibri"/>
              </a:rPr>
              <a:t>Eusko Jaurlaritza: curriculum dekretua eta Hezkuntza Marko Hirueleduna</a:t>
            </a:r>
            <a:endParaRPr b="0" lang="es-ES" sz="3200" spc="-1" strike="noStrike">
              <a:solidFill>
                <a:srgbClr val="000000"/>
              </a:solidFill>
              <a:latin typeface="Calibri"/>
            </a:endParaRPr>
          </a:p>
          <a:p>
            <a:pPr algn="just">
              <a:lnSpc>
                <a:spcPct val="100000"/>
              </a:lnSpc>
              <a:spcBef>
                <a:spcPts val="312"/>
              </a:spcBef>
              <a:spcAft>
                <a:spcPts val="1984"/>
              </a:spcAft>
              <a:tabLst>
                <a:tab algn="l" pos="0"/>
              </a:tabLst>
            </a:pPr>
            <a:r>
              <a:rPr b="0" lang="es-ES" sz="3200" spc="-1" strike="noStrike">
                <a:solidFill>
                  <a:srgbClr val="000000"/>
                </a:solidFill>
                <a:latin typeface="Calibri"/>
              </a:rPr>
              <a:t>Nafarroako Gobernua: curriculum dekretua eta bestelako ekimenak (British, TILA, TILD)</a:t>
            </a:r>
            <a:endParaRPr b="0" lang="es-ES" sz="3200" spc="-1" strike="noStrike">
              <a:solidFill>
                <a:srgbClr val="000000"/>
              </a:solidFill>
              <a:latin typeface="Calibri"/>
            </a:endParaRPr>
          </a:p>
          <a:p>
            <a:pPr algn="just">
              <a:lnSpc>
                <a:spcPct val="100000"/>
              </a:lnSpc>
              <a:spcBef>
                <a:spcPts val="312"/>
              </a:spcBef>
              <a:spcAft>
                <a:spcPts val="1984"/>
              </a:spcAft>
              <a:tabLst>
                <a:tab algn="l" pos="0"/>
              </a:tabLst>
            </a:pPr>
            <a:r>
              <a:rPr b="0" lang="es-ES" sz="3200" spc="-1" strike="noStrike">
                <a:solidFill>
                  <a:srgbClr val="000000"/>
                </a:solidFill>
                <a:latin typeface="Calibri"/>
              </a:rPr>
              <a:t>Iparraldea</a:t>
            </a:r>
            <a:endParaRPr b="0" lang="es-ES" sz="3200" spc="-1" strike="noStrike">
              <a:solidFill>
                <a:srgbClr val="000000"/>
              </a:solidFill>
              <a:latin typeface="Calibri"/>
            </a:endParaRPr>
          </a:p>
          <a:p>
            <a:pPr algn="just">
              <a:lnSpc>
                <a:spcPct val="100000"/>
              </a:lnSpc>
              <a:spcBef>
                <a:spcPts val="312"/>
              </a:spcBef>
              <a:spcAft>
                <a:spcPts val="1984"/>
              </a:spcAft>
              <a:tabLst>
                <a:tab algn="l" pos="0"/>
              </a:tabLst>
            </a:pPr>
            <a:r>
              <a:rPr b="0" lang="es-ES" sz="3200" spc="-1" strike="noStrike">
                <a:solidFill>
                  <a:srgbClr val="000000"/>
                </a:solidFill>
                <a:latin typeface="Calibri"/>
              </a:rPr>
              <a:t>Ikastolen Elkartearen ekimena: Ikastolen hizkuntza proiektua</a:t>
            </a:r>
            <a:endParaRPr b="0" lang="es-ES" sz="3200" spc="-1" strike="noStrike">
              <a:solidFill>
                <a:srgbClr val="000000"/>
              </a:solidFill>
              <a:latin typeface="Calibri"/>
            </a:endParaRPr>
          </a:p>
          <a:p>
            <a:endParaRPr b="0" lang="es-ES" sz="3200" spc="-1" strike="noStrike">
              <a:solidFill>
                <a:srgbClr val="000000"/>
              </a:solidFill>
              <a:latin typeface="Calibri"/>
            </a:endParaRPr>
          </a:p>
          <a:p>
            <a:pPr>
              <a:lnSpc>
                <a:spcPct val="100000"/>
              </a:lnSpc>
              <a:spcBef>
                <a:spcPts val="312"/>
              </a:spcBef>
              <a:spcAft>
                <a:spcPts val="1984"/>
              </a:spcAft>
              <a:tabLst>
                <a:tab algn="l" pos="0"/>
              </a:tabLst>
            </a:pPr>
            <a:endParaRPr b="0" lang="es-ES" sz="3200" spc="-1" strike="noStrike">
              <a:solidFill>
                <a:srgbClr val="000000"/>
              </a:solidFill>
              <a:latin typeface="Calibri"/>
            </a:endParaRPr>
          </a:p>
          <a:p>
            <a:pPr>
              <a:lnSpc>
                <a:spcPct val="100000"/>
              </a:lnSpc>
              <a:spcBef>
                <a:spcPts val="312"/>
              </a:spcBef>
              <a:spcAft>
                <a:spcPts val="1984"/>
              </a:spcAft>
              <a:tabLst>
                <a:tab algn="l" pos="0"/>
              </a:tabLst>
            </a:pPr>
            <a:endParaRPr b="0" lang="es-ES" sz="3200" spc="-1" strike="noStrike">
              <a:solidFill>
                <a:srgbClr val="000000"/>
              </a:solidFill>
              <a:latin typeface="Calibri"/>
            </a:endParaRPr>
          </a:p>
          <a:p>
            <a:r>
              <a:rPr b="0" lang="es-ES" sz="3200" spc="-1" strike="noStrike">
                <a:solidFill>
                  <a:srgbClr val="000000"/>
                </a:solidFill>
                <a:latin typeface="Calibri"/>
              </a:rPr>
              <a:t>	</a:t>
            </a:r>
            <a:endParaRPr b="0" lang="es-ES" sz="3200" spc="-1" strike="noStrike">
              <a:solidFill>
                <a:srgbClr val="000000"/>
              </a:solidFill>
              <a:latin typeface="Calibri"/>
            </a:endParaRPr>
          </a:p>
        </p:txBody>
      </p:sp>
      <p:sp>
        <p:nvSpPr>
          <p:cNvPr id="186" name="TextShape 2"/>
          <p:cNvSpPr txBox="1"/>
          <p:nvPr/>
        </p:nvSpPr>
        <p:spPr>
          <a:xfrm>
            <a:off x="6912000" y="49932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eskolaren zeregina:</a:t>
            </a:r>
            <a:endParaRPr b="0" lang="es-ES" sz="2600" spc="-1" strike="noStrike">
              <a:solidFill>
                <a:srgbClr val="000000"/>
              </a:solidFill>
              <a:latin typeface="Calibri"/>
            </a:endParaRPr>
          </a:p>
          <a:p>
            <a:pPr>
              <a:lnSpc>
                <a:spcPct val="100000"/>
              </a:lnSpc>
              <a:spcBef>
                <a:spcPts val="312"/>
              </a:spcBef>
              <a:spcAft>
                <a:spcPts val="1417"/>
              </a:spcAft>
              <a:tabLst>
                <a:tab algn="l" pos="0"/>
              </a:tabLst>
            </a:pPr>
            <a:r>
              <a:rPr b="1" lang="es-ES" sz="2600" spc="-1" strike="noStrike">
                <a:solidFill>
                  <a:srgbClr val="eeeeee"/>
                </a:solidFill>
                <a:latin typeface="Calibri"/>
              </a:rPr>
              <a:t>Ekimenak Euskal Herrian</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216000" y="216000"/>
            <a:ext cx="6336000" cy="6641640"/>
          </a:xfrm>
          <a:prstGeom prst="rect">
            <a:avLst/>
          </a:prstGeom>
          <a:noFill/>
          <a:ln>
            <a:noFill/>
          </a:ln>
        </p:spPr>
        <p:txBody>
          <a:bodyPr>
            <a:noAutofit/>
          </a:bodyPr>
          <a:p>
            <a:pPr algn="just">
              <a:lnSpc>
                <a:spcPct val="100000"/>
              </a:lnSpc>
              <a:spcBef>
                <a:spcPts val="320"/>
              </a:spcBef>
              <a:tabLst>
                <a:tab algn="l" pos="0"/>
              </a:tabLst>
            </a:pPr>
            <a:r>
              <a:rPr b="1" lang="es-ES" sz="1600" spc="-1" strike="noStrike">
                <a:solidFill>
                  <a:srgbClr val="000000"/>
                </a:solidFill>
                <a:latin typeface="Calibri"/>
              </a:rPr>
              <a:t>1. </a:t>
            </a:r>
            <a:r>
              <a:rPr b="1" lang="es-ES" sz="1600" spc="-1" strike="noStrike">
                <a:solidFill>
                  <a:srgbClr val="006666"/>
                </a:solidFill>
                <a:latin typeface="Calibri"/>
              </a:rPr>
              <a:t>Ekimen</a:t>
            </a:r>
            <a:r>
              <a:rPr b="1" lang="es-ES" sz="1600" spc="-1" strike="noStrike">
                <a:solidFill>
                  <a:srgbClr val="000000"/>
                </a:solidFill>
                <a:latin typeface="Calibri"/>
              </a:rPr>
              <a:t> </a:t>
            </a:r>
            <a:r>
              <a:rPr b="1" lang="es-ES" sz="1600" spc="-1" strike="noStrike">
                <a:solidFill>
                  <a:srgbClr val="006666"/>
                </a:solidFill>
                <a:latin typeface="Calibri"/>
              </a:rPr>
              <a:t>publikoa</a:t>
            </a:r>
            <a:r>
              <a:rPr b="1" lang="es-ES" sz="1600" spc="-1" strike="noStrike">
                <a:solidFill>
                  <a:srgbClr val="000000"/>
                </a:solidFill>
                <a:latin typeface="Calibri"/>
              </a:rPr>
              <a:t>:</a:t>
            </a:r>
            <a:r>
              <a:rPr b="0" lang="es-ES" sz="1600" spc="-1" strike="noStrike">
                <a:solidFill>
                  <a:srgbClr val="000000"/>
                </a:solidFill>
                <a:latin typeface="Calibri"/>
              </a:rPr>
              <a:t> 2007-2010ko curriculuma (ikus halaber azken dekretua, 2016)</a:t>
            </a:r>
            <a:r>
              <a:rPr b="0" lang="es-ES" sz="2000" spc="-1" strike="noStrike">
                <a:solidFill>
                  <a:srgbClr val="000000"/>
                </a:solidFill>
                <a:latin typeface="Calibri"/>
              </a:rPr>
              <a:t> </a:t>
            </a:r>
            <a:endParaRPr b="0" lang="es-ES" sz="20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Eleaniztasunaz</a:t>
            </a:r>
            <a:r>
              <a:rPr b="0" lang="es-ES" sz="1600" spc="-1" strike="noStrike">
                <a:solidFill>
                  <a:srgbClr val="000000"/>
                </a:solidFill>
                <a:latin typeface="Calibri"/>
              </a:rPr>
              <a:t>, hainbat aipamen: </a:t>
            </a:r>
            <a:endParaRPr b="0" lang="es-ES" sz="1600" spc="-1" strike="noStrike">
              <a:solidFill>
                <a:srgbClr val="000000"/>
              </a:solidFill>
              <a:latin typeface="Calibri"/>
            </a:endParaRPr>
          </a:p>
          <a:p>
            <a:pPr marL="361800" algn="just">
              <a:spcBef>
                <a:spcPts val="281"/>
              </a:spcBef>
              <a:tabLst>
                <a:tab algn="l" pos="0"/>
              </a:tabLst>
            </a:pPr>
            <a:r>
              <a:rPr b="0" lang="es-ES" sz="1400" spc="-1" strike="noStrike">
                <a:solidFill>
                  <a:srgbClr val="000000"/>
                </a:solidFill>
                <a:latin typeface="Calibri"/>
              </a:rPr>
              <a:t>«Egungo euskal gizartean eleaniztasuna eta kultura-aniztasuna existitzen direla onartzea…»</a:t>
            </a:r>
            <a:endParaRPr b="0" lang="es-ES" sz="1400" spc="-1" strike="noStrike">
              <a:solidFill>
                <a:srgbClr val="000000"/>
              </a:solidFill>
              <a:latin typeface="Calibri"/>
            </a:endParaRPr>
          </a:p>
          <a:p>
            <a:pPr marL="361800" algn="just">
              <a:spcBef>
                <a:spcPts val="281"/>
              </a:spcBef>
              <a:tabLst>
                <a:tab algn="l" pos="0"/>
              </a:tabLst>
            </a:pPr>
            <a:r>
              <a:rPr b="0" lang="es-ES" sz="1400" spc="-1" strike="noStrike">
                <a:solidFill>
                  <a:srgbClr val="000000"/>
                </a:solidFill>
                <a:latin typeface="Calibri"/>
              </a:rPr>
              <a:t>«Ikasgelan, ikastetxean eta inguruan hitz egiten diren hainbat hizkuntzatan sortutako testuak irakurtzea eta entzutea, egungo euskal gizartearen eleaniztasun-egoera konplexuaz jabetzeko».</a:t>
            </a:r>
            <a:endParaRPr b="0" lang="es-ES" sz="1400" spc="-1" strike="noStrike">
              <a:solidFill>
                <a:srgbClr val="000000"/>
              </a:solidFill>
              <a:latin typeface="Calibri"/>
            </a:endParaRPr>
          </a:p>
          <a:p>
            <a:pPr marL="361800" algn="just">
              <a:spcBef>
                <a:spcPts val="281"/>
              </a:spcBef>
              <a:tabLst>
                <a:tab algn="l" pos="0"/>
              </a:tabLst>
            </a:pPr>
            <a:r>
              <a:rPr b="0" lang="es-ES" sz="1400" spc="-1" strike="noStrike">
                <a:solidFill>
                  <a:srgbClr val="000000"/>
                </a:solidFill>
                <a:latin typeface="Calibri"/>
              </a:rPr>
              <a:t>«Elebitasuna oinarri hartuta, ikasle eleanitzak sortzeko xedea erdiesteko, atzerri-hizkuntzen ikaskuntza eta erabilerak finkatzeko neurriak ezarriko dituzte ikastetxeek, eta bermatu egingo dute bete egiten direla bi hizkuntzetarako ezarrita dauden gaitasun-mailak. Ikastetxeek aukera izango dute zenbait ikasgai atzerri-hizkuntza horietan irakasteko, horretarako arautzen diren baldintzak betez»</a:t>
            </a:r>
            <a:endParaRPr b="0" lang="es-ES" sz="14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Metodologiaz</a:t>
            </a:r>
            <a:r>
              <a:rPr b="0" lang="es-ES" sz="1600" spc="-1" strike="noStrike">
                <a:solidFill>
                  <a:srgbClr val="000000"/>
                </a:solidFill>
                <a:latin typeface="Calibri"/>
              </a:rPr>
              <a:t>:</a:t>
            </a:r>
            <a:endParaRPr b="0" lang="es-ES" sz="1600" spc="-1" strike="noStrike">
              <a:solidFill>
                <a:srgbClr val="000000"/>
              </a:solidFill>
              <a:latin typeface="Calibri"/>
            </a:endParaRPr>
          </a:p>
          <a:p>
            <a:pPr marL="361800" algn="just">
              <a:spcBef>
                <a:spcPts val="281"/>
              </a:spcBef>
              <a:tabLst>
                <a:tab algn="l" pos="0"/>
              </a:tabLst>
            </a:pPr>
            <a:r>
              <a:rPr b="0" lang="es-ES" sz="1400" spc="-1" strike="noStrike">
                <a:solidFill>
                  <a:srgbClr val="000000"/>
                </a:solidFill>
                <a:latin typeface="Calibri"/>
              </a:rPr>
              <a:t>«halaber, aintzat hartuko dute hizkuntzak komunikazio-hizkuntza gisa erabiltzea dela bide egokiena elebitasunaren helburua lortzeko eta jakintza-arlo eta ikasgai bakoitzeko curriculum-edukiak irakasteko»</a:t>
            </a:r>
            <a:endParaRPr b="0" lang="es-ES" sz="1400" spc="-1" strike="noStrike">
              <a:solidFill>
                <a:srgbClr val="000000"/>
              </a:solidFill>
              <a:latin typeface="Calibri"/>
            </a:endParaRPr>
          </a:p>
          <a:p>
            <a:pPr marL="361800" algn="just">
              <a:spcBef>
                <a:spcPts val="281"/>
              </a:spcBef>
              <a:tabLst>
                <a:tab algn="l" pos="0"/>
              </a:tabLst>
            </a:pPr>
            <a:r>
              <a:rPr b="0" lang="es-ES" sz="1400" spc="-1" strike="noStrike">
                <a:solidFill>
                  <a:srgbClr val="000000"/>
                </a:solidFill>
                <a:latin typeface="Arial Narrow"/>
              </a:rPr>
              <a:t>«Hizkuntzak ikas daitezen eta zenbait hizkuntzatan komunikatzeko gaitasuna lor dadin sustatzeko, hezkuntza-sistemak ekintzak bultzatu behar ditu, irakasleen artean metodologia komunikatiboak eta aktiboak zabaltzeko, eta metodologia horien barruan hizkuntzak irakasteko eta ikasteko prozesuak era koordinatuan lantzeko, Hizkuntzen Tratamendu Integratuaren proposamenari jarraituz» (Hezkuntza Marko Hirueledunean)</a:t>
            </a:r>
            <a:endParaRPr b="0" lang="es-ES" sz="1400" spc="-1" strike="noStrike">
              <a:solidFill>
                <a:srgbClr val="000000"/>
              </a:solidFill>
              <a:latin typeface="Calibri"/>
            </a:endParaRPr>
          </a:p>
          <a:p>
            <a:pPr algn="just">
              <a:spcBef>
                <a:spcPts val="281"/>
              </a:spcBef>
              <a:tabLst>
                <a:tab algn="l" pos="0"/>
              </a:tabLst>
            </a:pPr>
            <a:r>
              <a:rPr b="1" lang="es-ES" sz="1400" spc="-1" strike="noStrike">
                <a:solidFill>
                  <a:srgbClr val="000000"/>
                </a:solidFill>
                <a:latin typeface="Calibri"/>
              </a:rPr>
              <a:t>Ikastetxeen autonomia maila handitu, eta hizkuntza proiektua (azken honi, 19. artikulua eskainia)</a:t>
            </a:r>
            <a:r>
              <a:rPr b="0" lang="es-ES" sz="1400" spc="-1" strike="noStrike">
                <a:solidFill>
                  <a:srgbClr val="000000"/>
                </a:solidFill>
                <a:latin typeface="Calibri"/>
              </a:rPr>
              <a:t>:</a:t>
            </a:r>
            <a:endParaRPr b="0" lang="es-ES" sz="1400" spc="-1" strike="noStrike">
              <a:solidFill>
                <a:srgbClr val="000000"/>
              </a:solidFill>
              <a:latin typeface="Calibri"/>
            </a:endParaRPr>
          </a:p>
          <a:p>
            <a:pPr marL="800280" algn="just">
              <a:spcBef>
                <a:spcPts val="281"/>
              </a:spcBef>
              <a:tabLst>
                <a:tab algn="l" pos="0"/>
              </a:tabLst>
            </a:pPr>
            <a:r>
              <a:rPr b="0" lang="es-ES" sz="1400" spc="-1" strike="noStrike">
                <a:solidFill>
                  <a:srgbClr val="000000"/>
                </a:solidFill>
                <a:latin typeface="Calibri"/>
              </a:rPr>
              <a:t>«…adierazitako helburuak lortzeko, ikastetxeek, beren hizkuntza-proiektua aintzat hartuta, beren ezaugarrietara moldatu eta egokituko dute dekretu honek egindako curriculum-planteamendua»</a:t>
            </a:r>
            <a:endParaRPr b="0" lang="es-ES" sz="1400" spc="-1" strike="noStrike">
              <a:solidFill>
                <a:srgbClr val="000000"/>
              </a:solidFill>
              <a:latin typeface="Calibri"/>
            </a:endParaRPr>
          </a:p>
          <a:p>
            <a:pPr marL="399960" algn="just">
              <a:spcBef>
                <a:spcPts val="201"/>
              </a:spcBef>
              <a:tabLst>
                <a:tab algn="l" pos="0"/>
              </a:tabLst>
            </a:pPr>
            <a:endParaRPr b="0" lang="es-ES" sz="1400" spc="-1" strike="noStrike">
              <a:solidFill>
                <a:srgbClr val="000000"/>
              </a:solidFill>
              <a:latin typeface="Calibri"/>
            </a:endParaRPr>
          </a:p>
          <a:p>
            <a:pPr algn="just">
              <a:lnSpc>
                <a:spcPct val="100000"/>
              </a:lnSpc>
              <a:spcBef>
                <a:spcPts val="281"/>
              </a:spcBef>
              <a:tabLst>
                <a:tab algn="l" pos="0"/>
              </a:tabLst>
            </a:pPr>
            <a:endParaRPr b="0" lang="es-ES" sz="1400" spc="-1" strike="noStrike">
              <a:solidFill>
                <a:srgbClr val="000000"/>
              </a:solidFill>
              <a:latin typeface="Calibri"/>
            </a:endParaRPr>
          </a:p>
          <a:p>
            <a:pPr algn="just">
              <a:lnSpc>
                <a:spcPct val="100000"/>
              </a:lnSpc>
              <a:spcBef>
                <a:spcPts val="479"/>
              </a:spcBef>
              <a:tabLst>
                <a:tab algn="l" pos="0"/>
              </a:tabLst>
            </a:pPr>
            <a:endParaRPr b="0" lang="es-ES" sz="1400" spc="-1" strike="noStrike">
              <a:solidFill>
                <a:srgbClr val="000000"/>
              </a:solidFill>
              <a:latin typeface="Calibri"/>
            </a:endParaRPr>
          </a:p>
          <a:p>
            <a:pPr>
              <a:lnSpc>
                <a:spcPct val="100000"/>
              </a:lnSpc>
              <a:spcBef>
                <a:spcPts val="479"/>
              </a:spcBef>
              <a:tabLst>
                <a:tab algn="l" pos="0"/>
              </a:tabLst>
            </a:pPr>
            <a:endParaRPr b="0" lang="es-ES" sz="1400" spc="-1" strike="noStrike">
              <a:solidFill>
                <a:srgbClr val="000000"/>
              </a:solidFill>
              <a:latin typeface="Calibri"/>
            </a:endParaRPr>
          </a:p>
          <a:p>
            <a:r>
              <a:rPr b="0" lang="es-ES" sz="1800" spc="-1" strike="noStrike">
                <a:solidFill>
                  <a:srgbClr val="000000"/>
                </a:solidFill>
                <a:latin typeface="Calibri"/>
              </a:rPr>
              <a:t>	</a:t>
            </a:r>
            <a:endParaRPr b="0" lang="es-ES" sz="1800" spc="-1" strike="noStrike">
              <a:solidFill>
                <a:srgbClr val="000000"/>
              </a:solidFill>
              <a:latin typeface="Calibri"/>
            </a:endParaRPr>
          </a:p>
        </p:txBody>
      </p:sp>
      <p:sp>
        <p:nvSpPr>
          <p:cNvPr id="188" name="TextShape 2"/>
          <p:cNvSpPr txBox="1"/>
          <p:nvPr/>
        </p:nvSpPr>
        <p:spPr>
          <a:xfrm>
            <a:off x="6912000" y="49932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eskolaren zeregina:</a:t>
            </a:r>
            <a:endParaRPr b="0" lang="es-ES" sz="2600" spc="-1" strike="noStrike">
              <a:solidFill>
                <a:srgbClr val="000000"/>
              </a:solidFill>
              <a:latin typeface="Calibri"/>
            </a:endParaRPr>
          </a:p>
          <a:p>
            <a:pPr>
              <a:lnSpc>
                <a:spcPct val="100000"/>
              </a:lnSpc>
              <a:spcBef>
                <a:spcPts val="312"/>
              </a:spcBef>
              <a:spcAft>
                <a:spcPts val="1417"/>
              </a:spcAft>
              <a:tabLst>
                <a:tab algn="l" pos="0"/>
              </a:tabLst>
            </a:pPr>
            <a:r>
              <a:rPr b="1" lang="es-ES" sz="2600" spc="-1" strike="noStrike">
                <a:solidFill>
                  <a:srgbClr val="eeeeee"/>
                </a:solidFill>
                <a:latin typeface="Calibri"/>
              </a:rPr>
              <a:t>ekimenak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216000" y="144000"/>
            <a:ext cx="6408000" cy="6120000"/>
          </a:xfrm>
          <a:prstGeom prst="rect">
            <a:avLst/>
          </a:prstGeom>
          <a:noFill/>
          <a:ln>
            <a:noFill/>
          </a:ln>
        </p:spPr>
        <p:txBody>
          <a:bodyPr>
            <a:noAutofit/>
          </a:bodyPr>
          <a:p>
            <a:pPr>
              <a:lnSpc>
                <a:spcPct val="100000"/>
              </a:lnSpc>
              <a:spcBef>
                <a:spcPts val="320"/>
              </a:spcBef>
              <a:tabLst>
                <a:tab algn="l" pos="0"/>
              </a:tabLst>
            </a:pPr>
            <a:r>
              <a:rPr b="1" lang="es-ES" sz="3200" spc="-1" strike="noStrike">
                <a:solidFill>
                  <a:srgbClr val="000000"/>
                </a:solidFill>
                <a:latin typeface="Calibri"/>
              </a:rPr>
              <a:t>2. </a:t>
            </a:r>
            <a:r>
              <a:rPr b="1" lang="es-ES" sz="3200" spc="-1" strike="noStrike">
                <a:solidFill>
                  <a:srgbClr val="006666"/>
                </a:solidFill>
                <a:latin typeface="Calibri"/>
              </a:rPr>
              <a:t>Ekimen pribatua</a:t>
            </a:r>
            <a:r>
              <a:rPr b="1" lang="es-ES" sz="3200" spc="-1" strike="noStrike">
                <a:solidFill>
                  <a:srgbClr val="000000"/>
                </a:solidFill>
                <a:latin typeface="Calibri"/>
              </a:rPr>
              <a:t>: </a:t>
            </a:r>
            <a:r>
              <a:rPr b="0" lang="es-ES" sz="3200" spc="-1" strike="noStrike">
                <a:solidFill>
                  <a:srgbClr val="000000"/>
                </a:solidFill>
                <a:latin typeface="Calibri"/>
              </a:rPr>
              <a:t>adibidez, Ikastolen Elkartea</a:t>
            </a:r>
            <a:endParaRPr b="0" lang="es-ES" sz="3200" spc="-1" strike="noStrike">
              <a:solidFill>
                <a:srgbClr val="000000"/>
              </a:solidFill>
              <a:latin typeface="Calibri"/>
            </a:endParaRPr>
          </a:p>
          <a:p>
            <a:r>
              <a:rPr b="1" lang="es-ES" sz="3200" spc="-1" strike="noStrike">
                <a:solidFill>
                  <a:srgbClr val="000000"/>
                </a:solidFill>
                <a:latin typeface="Calibri"/>
              </a:rPr>
              <a:t>Eleaniztasunaz: </a:t>
            </a:r>
            <a:r>
              <a:rPr b="0" lang="es-ES" sz="3200" spc="-1" strike="noStrike">
                <a:solidFill>
                  <a:srgbClr val="000000"/>
                </a:solidFill>
                <a:latin typeface="Calibri"/>
              </a:rPr>
              <a:t>4 hizkuntza helburu gisa (euskara, gaztelania/frantsesa, ingelesa)</a:t>
            </a:r>
            <a:endParaRPr b="0" lang="es-ES" sz="3200" spc="-1" strike="noStrike">
              <a:solidFill>
                <a:srgbClr val="000000"/>
              </a:solidFill>
              <a:latin typeface="Calibri"/>
            </a:endParaRPr>
          </a:p>
          <a:p>
            <a:r>
              <a:rPr b="1" lang="es-ES" sz="3200" spc="-1" strike="noStrike">
                <a:solidFill>
                  <a:srgbClr val="000000"/>
                </a:solidFill>
                <a:latin typeface="Calibri"/>
              </a:rPr>
              <a:t>Metodologiaz: </a:t>
            </a:r>
            <a:r>
              <a:rPr b="0" lang="es-ES" sz="3200" spc="-1" strike="noStrike">
                <a:solidFill>
                  <a:srgbClr val="000000"/>
                </a:solidFill>
                <a:latin typeface="Calibri"/>
              </a:rPr>
              <a:t>ikuspegi komunikatiboa, hizkuntzen trataera bateratua eta HEBI-CLIL</a:t>
            </a:r>
            <a:endParaRPr b="0" lang="es-ES" sz="3200" spc="-1" strike="noStrike">
              <a:solidFill>
                <a:srgbClr val="000000"/>
              </a:solidFill>
              <a:latin typeface="Calibri"/>
            </a:endParaRPr>
          </a:p>
          <a:p>
            <a:r>
              <a:rPr b="1" lang="es-ES" sz="3200" spc="-1" strike="noStrike">
                <a:solidFill>
                  <a:srgbClr val="000000"/>
                </a:solidFill>
                <a:latin typeface="Calibri"/>
              </a:rPr>
              <a:t>Ikastetxearen Hizkuntza Proiektua: </a:t>
            </a:r>
            <a:r>
              <a:rPr b="0" lang="es-ES" sz="3200" spc="-1" strike="noStrike">
                <a:solidFill>
                  <a:srgbClr val="000000"/>
                </a:solidFill>
                <a:latin typeface="Calibri"/>
              </a:rPr>
              <a:t>xehetasunak ezartzeko dokumentua</a:t>
            </a:r>
            <a:endParaRPr b="0" lang="es-ES" sz="3200" spc="-1" strike="noStrike">
              <a:solidFill>
                <a:srgbClr val="000000"/>
              </a:solidFill>
              <a:latin typeface="Calibri"/>
            </a:endParaRPr>
          </a:p>
          <a:p>
            <a:pPr marL="399960" algn="just">
              <a:spcBef>
                <a:spcPts val="281"/>
              </a:spcBef>
              <a:tabLst>
                <a:tab algn="l" pos="0"/>
              </a:tabLst>
            </a:pPr>
            <a:endParaRPr b="0" lang="es-ES" sz="3200" spc="-1" strike="noStrike">
              <a:solidFill>
                <a:srgbClr val="000000"/>
              </a:solidFill>
              <a:latin typeface="Calibri"/>
            </a:endParaRPr>
          </a:p>
          <a:p>
            <a:pPr marL="399960" algn="just">
              <a:spcBef>
                <a:spcPts val="281"/>
              </a:spcBef>
              <a:tabLst>
                <a:tab algn="l" pos="0"/>
              </a:tabLst>
            </a:pPr>
            <a:r>
              <a:rPr b="0" lang="es-ES" sz="1400" spc="-1" strike="noStrike">
                <a:solidFill>
                  <a:srgbClr val="000000"/>
                </a:solidFill>
                <a:latin typeface="Calibri"/>
              </a:rPr>
              <a:t>Iturria: Ikastolen hizkuntz proiektua (2009)</a:t>
            </a:r>
            <a:endParaRPr b="0" lang="es-ES" sz="1400" spc="-1" strike="noStrike">
              <a:solidFill>
                <a:srgbClr val="000000"/>
              </a:solidFill>
              <a:latin typeface="Calibri"/>
            </a:endParaRPr>
          </a:p>
          <a:p>
            <a:pPr algn="just">
              <a:lnSpc>
                <a:spcPct val="100000"/>
              </a:lnSpc>
              <a:spcBef>
                <a:spcPts val="281"/>
              </a:spcBef>
              <a:tabLst>
                <a:tab algn="l" pos="0"/>
              </a:tabLst>
            </a:pPr>
            <a:endParaRPr b="0" lang="es-ES" sz="1400" spc="-1" strike="noStrike">
              <a:solidFill>
                <a:srgbClr val="000000"/>
              </a:solidFill>
              <a:latin typeface="Calibri"/>
            </a:endParaRPr>
          </a:p>
          <a:p>
            <a:pPr algn="just">
              <a:lnSpc>
                <a:spcPct val="100000"/>
              </a:lnSpc>
              <a:spcBef>
                <a:spcPts val="479"/>
              </a:spcBef>
              <a:tabLst>
                <a:tab algn="l" pos="0"/>
              </a:tabLst>
            </a:pPr>
            <a:endParaRPr b="0" lang="es-ES" sz="1400" spc="-1" strike="noStrike">
              <a:solidFill>
                <a:srgbClr val="000000"/>
              </a:solidFill>
              <a:latin typeface="Calibri"/>
            </a:endParaRPr>
          </a:p>
          <a:p>
            <a:pPr>
              <a:lnSpc>
                <a:spcPct val="100000"/>
              </a:lnSpc>
              <a:spcBef>
                <a:spcPts val="479"/>
              </a:spcBef>
              <a:tabLst>
                <a:tab algn="l" pos="0"/>
              </a:tabLst>
            </a:pPr>
            <a:endParaRPr b="0" lang="es-ES" sz="1400" spc="-1" strike="noStrike">
              <a:solidFill>
                <a:srgbClr val="000000"/>
              </a:solidFill>
              <a:latin typeface="Calibri"/>
            </a:endParaRPr>
          </a:p>
          <a:p>
            <a:r>
              <a:rPr b="0" lang="es-ES" sz="1800" spc="-1" strike="noStrike">
                <a:solidFill>
                  <a:srgbClr val="000000"/>
                </a:solidFill>
                <a:latin typeface="Calibri"/>
              </a:rPr>
              <a:t>	</a:t>
            </a:r>
            <a:endParaRPr b="0" lang="es-ES" sz="1800" spc="-1" strike="noStrike">
              <a:solidFill>
                <a:srgbClr val="000000"/>
              </a:solidFill>
              <a:latin typeface="Calibri"/>
            </a:endParaRPr>
          </a:p>
        </p:txBody>
      </p:sp>
      <p:sp>
        <p:nvSpPr>
          <p:cNvPr id="190" name="TextShape 2"/>
          <p:cNvSpPr txBox="1"/>
          <p:nvPr/>
        </p:nvSpPr>
        <p:spPr>
          <a:xfrm>
            <a:off x="6912000" y="49896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eskolaren zeregina:</a:t>
            </a:r>
            <a:endParaRPr b="0" lang="es-ES" sz="2600" spc="-1" strike="noStrike">
              <a:solidFill>
                <a:srgbClr val="000000"/>
              </a:solidFill>
              <a:latin typeface="Calibri"/>
            </a:endParaRPr>
          </a:p>
          <a:p>
            <a:pPr>
              <a:lnSpc>
                <a:spcPct val="100000"/>
              </a:lnSpc>
              <a:spcBef>
                <a:spcPts val="312"/>
              </a:spcBef>
              <a:spcAft>
                <a:spcPts val="1417"/>
              </a:spcAft>
              <a:tabLst>
                <a:tab algn="l" pos="0"/>
              </a:tabLst>
            </a:pPr>
            <a:r>
              <a:rPr b="1" lang="es-ES" sz="2600" spc="-1" strike="noStrike">
                <a:solidFill>
                  <a:srgbClr val="eeeeee"/>
                </a:solidFill>
                <a:latin typeface="Calibri"/>
              </a:rPr>
              <a:t>ekimenak</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67640" y="432000"/>
            <a:ext cx="6012360" cy="5689440"/>
          </a:xfrm>
          <a:prstGeom prst="rect">
            <a:avLst/>
          </a:prstGeom>
          <a:noFill/>
          <a:ln>
            <a:noFill/>
          </a:ln>
        </p:spPr>
        <p:txBody>
          <a:bodyPr>
            <a:noAutofit/>
          </a:bodyPr>
          <a:p>
            <a:pPr>
              <a:lnSpc>
                <a:spcPct val="100000"/>
              </a:lnSpc>
              <a:spcBef>
                <a:spcPts val="320"/>
              </a:spcBef>
              <a:tabLst>
                <a:tab algn="l" pos="0"/>
              </a:tabLst>
            </a:pPr>
            <a:r>
              <a:rPr b="0" lang="es-ES" sz="3000" spc="-1" strike="noStrike">
                <a:solidFill>
                  <a:srgbClr val="000000"/>
                </a:solidFill>
                <a:latin typeface="Calibri"/>
              </a:rPr>
              <a:t>Hizkuntzak ikas-irakasteko jardunbide  batzuk:</a:t>
            </a:r>
            <a:endParaRPr b="0" lang="es-ES" sz="3000" spc="-1" strike="noStrike">
              <a:solidFill>
                <a:srgbClr val="000000"/>
              </a:solidFill>
              <a:latin typeface="Calibri"/>
            </a:endParaRPr>
          </a:p>
          <a:p>
            <a:r>
              <a:rPr b="0" lang="es-ES" sz="3000" spc="-1" strike="noStrike">
                <a:solidFill>
                  <a:srgbClr val="000000"/>
                </a:solidFill>
                <a:latin typeface="Calibri"/>
              </a:rPr>
              <a:t>Elebitasun gehigarriko testuingurua</a:t>
            </a:r>
            <a:endParaRPr b="0" lang="es-ES" sz="3000" spc="-1" strike="noStrike">
              <a:solidFill>
                <a:srgbClr val="000000"/>
              </a:solidFill>
              <a:latin typeface="Calibri"/>
            </a:endParaRPr>
          </a:p>
          <a:p>
            <a:r>
              <a:rPr b="0" lang="es-ES" sz="3000" spc="-1" strike="noStrike">
                <a:solidFill>
                  <a:srgbClr val="000000"/>
                </a:solidFill>
                <a:latin typeface="Calibri"/>
              </a:rPr>
              <a:t>Hizkuntza-komunikaziorako </a:t>
            </a:r>
            <a:r>
              <a:rPr b="1" lang="es-ES" sz="3000" spc="-1" strike="noStrike">
                <a:solidFill>
                  <a:srgbClr val="000000"/>
                </a:solidFill>
                <a:latin typeface="Calibri"/>
              </a:rPr>
              <a:t>konpetentzia </a:t>
            </a:r>
            <a:r>
              <a:rPr b="0" lang="es-ES" sz="3000" spc="-1" strike="noStrike">
                <a:solidFill>
                  <a:srgbClr val="000000"/>
                </a:solidFill>
                <a:latin typeface="Calibri"/>
              </a:rPr>
              <a:t>garatzeko </a:t>
            </a:r>
            <a:endParaRPr b="0" lang="es-ES" sz="3000" spc="-1" strike="noStrike">
              <a:solidFill>
                <a:srgbClr val="000000"/>
              </a:solidFill>
              <a:latin typeface="Calibri"/>
            </a:endParaRPr>
          </a:p>
          <a:p>
            <a:r>
              <a:rPr b="0" lang="es-ES" sz="3000" spc="-1" strike="noStrike">
                <a:solidFill>
                  <a:srgbClr val="000000"/>
                </a:solidFill>
                <a:latin typeface="Calibri"/>
              </a:rPr>
              <a:t>Metodologia komunikatiboa eta aktiboa</a:t>
            </a:r>
            <a:endParaRPr b="0" lang="es-ES" sz="3000" spc="-1" strike="noStrike">
              <a:solidFill>
                <a:srgbClr val="000000"/>
              </a:solidFill>
              <a:latin typeface="Calibri"/>
            </a:endParaRPr>
          </a:p>
          <a:p>
            <a:r>
              <a:rPr b="0" lang="es-ES" sz="3000" spc="-1" strike="noStrike">
                <a:solidFill>
                  <a:srgbClr val="000000"/>
                </a:solidFill>
                <a:latin typeface="Calibri"/>
              </a:rPr>
              <a:t>Hizkuntzen trataera bateratua</a:t>
            </a:r>
            <a:endParaRPr b="0" lang="es-ES" sz="3000" spc="-1" strike="noStrike">
              <a:solidFill>
                <a:srgbClr val="000000"/>
              </a:solidFill>
              <a:latin typeface="Calibri"/>
            </a:endParaRPr>
          </a:p>
          <a:p>
            <a:r>
              <a:rPr b="0" lang="es-ES" sz="3000" spc="-1" strike="noStrike">
                <a:solidFill>
                  <a:srgbClr val="000000"/>
                </a:solidFill>
                <a:latin typeface="Calibri"/>
              </a:rPr>
              <a:t>CLIL-HEBI</a:t>
            </a:r>
            <a:endParaRPr b="0" lang="es-ES" sz="3000" spc="-1" strike="noStrike">
              <a:solidFill>
                <a:srgbClr val="000000"/>
              </a:solidFill>
              <a:latin typeface="Calibri"/>
            </a:endParaRPr>
          </a:p>
        </p:txBody>
      </p:sp>
      <p:sp>
        <p:nvSpPr>
          <p:cNvPr id="192" name="TextShape 2"/>
          <p:cNvSpPr txBox="1"/>
          <p:nvPr/>
        </p:nvSpPr>
        <p:spPr>
          <a:xfrm>
            <a:off x="6912000" y="498600"/>
            <a:ext cx="1872000" cy="4613400"/>
          </a:xfrm>
          <a:prstGeom prst="rect">
            <a:avLst/>
          </a:prstGeom>
          <a:noFill/>
          <a:ln>
            <a:noFill/>
          </a:ln>
        </p:spPr>
        <p:txBody>
          <a:bodyPr lIns="0" rIns="0" tIns="0" bIns="0">
            <a:normAutofit/>
          </a:bodyPr>
          <a:p>
            <a:pPr>
              <a:lnSpc>
                <a:spcPct val="100000"/>
              </a:lnSpc>
              <a:spcBef>
                <a:spcPts val="320"/>
              </a:spcBef>
              <a:tabLst>
                <a:tab algn="l" pos="0"/>
              </a:tabLst>
            </a:pPr>
            <a:r>
              <a:rPr b="1" lang="es-ES" sz="2600" spc="-1" strike="noStrike">
                <a:solidFill>
                  <a:srgbClr val="99ffff"/>
                </a:solidFill>
                <a:latin typeface="Calibri"/>
              </a:rPr>
              <a:t>eskolaren zeregina:</a:t>
            </a:r>
            <a:endParaRPr b="0" lang="es-ES" sz="2600" spc="-1" strike="noStrike">
              <a:solidFill>
                <a:srgbClr val="000000"/>
              </a:solidFill>
              <a:latin typeface="Calibri"/>
            </a:endParaRPr>
          </a:p>
          <a:p>
            <a:pPr>
              <a:lnSpc>
                <a:spcPct val="100000"/>
              </a:lnSpc>
              <a:spcBef>
                <a:spcPts val="312"/>
              </a:spcBef>
              <a:spcAft>
                <a:spcPts val="1417"/>
              </a:spcAft>
              <a:tabLst>
                <a:tab algn="l" pos="0"/>
              </a:tabLst>
            </a:pPr>
            <a:r>
              <a:rPr b="1" lang="es-ES" sz="2600" spc="-1" strike="noStrike">
                <a:solidFill>
                  <a:srgbClr val="eeeeee"/>
                </a:solidFill>
                <a:latin typeface="Calibri"/>
              </a:rPr>
              <a:t>metodologiaz</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216000" y="144000"/>
            <a:ext cx="6336000" cy="6310080"/>
          </a:xfrm>
          <a:prstGeom prst="rect">
            <a:avLst/>
          </a:prstGeom>
          <a:noFill/>
          <a:ln>
            <a:noFill/>
          </a:ln>
        </p:spPr>
        <p:txBody>
          <a:bodyPr>
            <a:noAutofit/>
          </a:bodyPr>
          <a:p>
            <a:pPr>
              <a:lnSpc>
                <a:spcPct val="100000"/>
              </a:lnSpc>
              <a:spcBef>
                <a:spcPts val="1134"/>
              </a:spcBef>
              <a:tabLst>
                <a:tab algn="l" pos="0"/>
              </a:tabLst>
            </a:pPr>
            <a:r>
              <a:rPr b="0" lang="es-ES" sz="2300" spc="-1" strike="noStrike">
                <a:solidFill>
                  <a:srgbClr val="000000"/>
                </a:solidFill>
                <a:latin typeface="Calibri"/>
              </a:rPr>
              <a:t>Gurasoen zeregina: laguntza eta interesa, ikasleei motibazioa handitzeko.</a:t>
            </a:r>
            <a:endParaRPr b="0" lang="es-ES" sz="2300" spc="-1" strike="noStrike">
              <a:solidFill>
                <a:srgbClr val="000000"/>
              </a:solidFill>
              <a:latin typeface="Calibri"/>
            </a:endParaRPr>
          </a:p>
          <a:p>
            <a:pPr>
              <a:lnSpc>
                <a:spcPct val="100000"/>
              </a:lnSpc>
              <a:spcBef>
                <a:spcPts val="1134"/>
              </a:spcBef>
              <a:tabLst>
                <a:tab algn="l" pos="0"/>
              </a:tabLst>
            </a:pPr>
            <a:r>
              <a:rPr b="0" lang="es-ES" sz="2300" spc="-1" strike="noStrike">
                <a:solidFill>
                  <a:srgbClr val="000000"/>
                </a:solidFill>
                <a:latin typeface="Calibri"/>
              </a:rPr>
              <a:t>Ikasleen zeregina: interesa, motibazioa </a:t>
            </a:r>
            <a:endParaRPr b="0" lang="es-ES" sz="2300" spc="-1" strike="noStrike">
              <a:solidFill>
                <a:srgbClr val="000000"/>
              </a:solidFill>
              <a:latin typeface="Calibri"/>
            </a:endParaRPr>
          </a:p>
          <a:p>
            <a:pPr>
              <a:lnSpc>
                <a:spcPct val="100000"/>
              </a:lnSpc>
              <a:spcBef>
                <a:spcPts val="1134"/>
              </a:spcBef>
              <a:tabLst>
                <a:tab algn="l" pos="0"/>
              </a:tabLst>
            </a:pPr>
            <a:r>
              <a:rPr b="0" lang="es-ES" sz="2300" spc="-1" strike="noStrike">
                <a:solidFill>
                  <a:srgbClr val="000000"/>
                </a:solidFill>
                <a:latin typeface="Calibri"/>
              </a:rPr>
              <a:t>Irakasleen zeregina: hizkuntza-prestakuntza eta prestakuntza metodologiko ona erdiestea</a:t>
            </a:r>
            <a:endParaRPr b="0" lang="es-ES" sz="2300" spc="-1" strike="noStrike">
              <a:solidFill>
                <a:srgbClr val="000000"/>
              </a:solidFill>
              <a:latin typeface="Calibri"/>
            </a:endParaRPr>
          </a:p>
          <a:p>
            <a:pPr>
              <a:lnSpc>
                <a:spcPct val="100000"/>
              </a:lnSpc>
              <a:spcBef>
                <a:spcPts val="1134"/>
              </a:spcBef>
              <a:tabLst>
                <a:tab algn="l" pos="0"/>
              </a:tabLst>
            </a:pPr>
            <a:r>
              <a:rPr b="0" lang="es-ES" sz="2300" spc="-1" strike="noStrike">
                <a:solidFill>
                  <a:srgbClr val="000000"/>
                </a:solidFill>
                <a:latin typeface="Calibri"/>
              </a:rPr>
              <a:t>Administrazioaren eta hezkuntzako eragileen zeregina:</a:t>
            </a:r>
            <a:endParaRPr b="0" lang="es-ES" sz="2300" spc="-1" strike="noStrike">
              <a:solidFill>
                <a:srgbClr val="000000"/>
              </a:solidFill>
              <a:latin typeface="Calibri"/>
            </a:endParaRPr>
          </a:p>
          <a:p>
            <a:pPr lvl="2" marL="1085760" indent="-285480">
              <a:lnSpc>
                <a:spcPct val="100000"/>
              </a:lnSpc>
              <a:spcBef>
                <a:spcPts val="1134"/>
              </a:spcBef>
              <a:buClr>
                <a:srgbClr val="000000"/>
              </a:buClr>
              <a:buFont typeface="Arial"/>
              <a:buChar char="•"/>
              <a:tabLst>
                <a:tab algn="l" pos="0"/>
              </a:tabLst>
            </a:pPr>
            <a:r>
              <a:rPr b="0" lang="es-ES" sz="2300" spc="-1" strike="noStrike">
                <a:solidFill>
                  <a:srgbClr val="000000"/>
                </a:solidFill>
                <a:latin typeface="Calibri"/>
              </a:rPr>
              <a:t>Irakasleen hizkuntza prestakuntzaz arduratu</a:t>
            </a:r>
            <a:endParaRPr b="0" lang="es-ES" sz="2300" spc="-1" strike="noStrike">
              <a:solidFill>
                <a:srgbClr val="000000"/>
              </a:solidFill>
              <a:latin typeface="Calibri"/>
            </a:endParaRPr>
          </a:p>
          <a:p>
            <a:pPr lvl="2" marL="1085760" indent="-285480">
              <a:lnSpc>
                <a:spcPct val="100000"/>
              </a:lnSpc>
              <a:spcBef>
                <a:spcPts val="1134"/>
              </a:spcBef>
              <a:buClr>
                <a:srgbClr val="000000"/>
              </a:buClr>
              <a:buFont typeface="Arial"/>
              <a:buChar char="•"/>
              <a:tabLst>
                <a:tab algn="l" pos="0"/>
              </a:tabLst>
            </a:pPr>
            <a:r>
              <a:rPr b="0" lang="es-ES" sz="2300" spc="-1" strike="noStrike">
                <a:solidFill>
                  <a:srgbClr val="000000"/>
                </a:solidFill>
                <a:latin typeface="Calibri"/>
              </a:rPr>
              <a:t>Irakasleen prestakuntza didaktikoaz arduratu</a:t>
            </a:r>
            <a:endParaRPr b="0" lang="es-ES" sz="2300" spc="-1" strike="noStrike">
              <a:solidFill>
                <a:srgbClr val="000000"/>
              </a:solidFill>
              <a:latin typeface="Calibri"/>
            </a:endParaRPr>
          </a:p>
          <a:p>
            <a:pPr lvl="2" marL="1085760" indent="-285480">
              <a:lnSpc>
                <a:spcPct val="100000"/>
              </a:lnSpc>
              <a:spcBef>
                <a:spcPts val="1134"/>
              </a:spcBef>
              <a:buClr>
                <a:srgbClr val="000000"/>
              </a:buClr>
              <a:buFont typeface="Arial"/>
              <a:buChar char="•"/>
              <a:tabLst>
                <a:tab algn="l" pos="0"/>
              </a:tabLst>
            </a:pPr>
            <a:r>
              <a:rPr b="0" lang="es-ES" sz="2300" spc="-1" strike="noStrike">
                <a:solidFill>
                  <a:srgbClr val="000000"/>
                </a:solidFill>
                <a:latin typeface="Calibri"/>
              </a:rPr>
              <a:t>Baliabideak antolatu materialak eskura izateko</a:t>
            </a:r>
            <a:endParaRPr b="0" lang="es-ES" sz="2300" spc="-1" strike="noStrike">
              <a:solidFill>
                <a:srgbClr val="000000"/>
              </a:solidFill>
              <a:latin typeface="Calibri"/>
            </a:endParaRPr>
          </a:p>
          <a:p>
            <a:endParaRPr b="0" lang="es-ES" sz="2300" spc="-1" strike="noStrike">
              <a:solidFill>
                <a:srgbClr val="000000"/>
              </a:solidFill>
              <a:latin typeface="Calibri"/>
            </a:endParaRPr>
          </a:p>
          <a:p>
            <a:endParaRPr b="0" lang="es-ES" sz="2300" spc="-1" strike="noStrike">
              <a:solidFill>
                <a:srgbClr val="000000"/>
              </a:solidFill>
              <a:latin typeface="Calibri"/>
            </a:endParaRPr>
          </a:p>
          <a:p>
            <a:endParaRPr b="0" lang="es-ES" sz="2300" spc="-1" strike="noStrike">
              <a:solidFill>
                <a:srgbClr val="000000"/>
              </a:solidFill>
              <a:latin typeface="Calibri"/>
            </a:endParaRPr>
          </a:p>
          <a:p>
            <a:endParaRPr b="0" lang="es-ES" sz="2300" spc="-1" strike="noStrike">
              <a:solidFill>
                <a:srgbClr val="000000"/>
              </a:solidFill>
              <a:latin typeface="Calibri"/>
            </a:endParaRPr>
          </a:p>
          <a:p>
            <a:pPr>
              <a:lnSpc>
                <a:spcPct val="100000"/>
              </a:lnSpc>
              <a:spcBef>
                <a:spcPts val="1134"/>
              </a:spcBef>
              <a:tabLst>
                <a:tab algn="l" pos="0"/>
              </a:tabLst>
            </a:pPr>
            <a:endParaRPr b="0" lang="es-ES" sz="2300" spc="-1" strike="noStrike">
              <a:solidFill>
                <a:srgbClr val="000000"/>
              </a:solidFill>
              <a:latin typeface="Calibri"/>
            </a:endParaRPr>
          </a:p>
          <a:p>
            <a:pPr>
              <a:lnSpc>
                <a:spcPct val="100000"/>
              </a:lnSpc>
              <a:spcBef>
                <a:spcPts val="1134"/>
              </a:spcBef>
              <a:tabLst>
                <a:tab algn="l" pos="0"/>
              </a:tabLst>
            </a:pPr>
            <a:endParaRPr b="0" lang="es-ES" sz="2300" spc="-1" strike="noStrike">
              <a:solidFill>
                <a:srgbClr val="000000"/>
              </a:solidFill>
              <a:latin typeface="Calibri"/>
            </a:endParaRPr>
          </a:p>
          <a:p>
            <a:pPr>
              <a:lnSpc>
                <a:spcPct val="100000"/>
              </a:lnSpc>
              <a:spcBef>
                <a:spcPts val="1134"/>
              </a:spcBef>
              <a:tabLst>
                <a:tab algn="l" pos="0"/>
              </a:tabLst>
            </a:pPr>
            <a:endParaRPr b="0" lang="es-ES" sz="2300" spc="-1" strike="noStrike">
              <a:solidFill>
                <a:srgbClr val="000000"/>
              </a:solidFill>
              <a:latin typeface="Calibri"/>
            </a:endParaRPr>
          </a:p>
        </p:txBody>
      </p:sp>
      <p:sp>
        <p:nvSpPr>
          <p:cNvPr id="194" name="TextShape 2"/>
          <p:cNvSpPr txBox="1"/>
          <p:nvPr/>
        </p:nvSpPr>
        <p:spPr>
          <a:xfrm>
            <a:off x="6840000" y="432000"/>
            <a:ext cx="1800000" cy="5112000"/>
          </a:xfrm>
          <a:prstGeom prst="rect">
            <a:avLst/>
          </a:prstGeom>
          <a:noFill/>
          <a:ln>
            <a:noFill/>
          </a:ln>
        </p:spPr>
        <p:txBody>
          <a:bodyPr lIns="0" rIns="0" tIns="0" bIns="0">
            <a:normAutofit/>
          </a:bodyPr>
          <a:p>
            <a:pPr>
              <a:lnSpc>
                <a:spcPct val="100000"/>
              </a:lnSpc>
              <a:spcBef>
                <a:spcPts val="1134"/>
              </a:spcBef>
              <a:tabLst>
                <a:tab algn="l" pos="0"/>
              </a:tabLst>
            </a:pPr>
            <a:r>
              <a:rPr b="1" lang="es-ES" sz="2600" spc="-1" strike="noStrike">
                <a:solidFill>
                  <a:srgbClr val="eeeeee"/>
                </a:solidFill>
                <a:latin typeface="Calibri"/>
              </a:rPr>
              <a:t>Agenteen zereginak, nori zer eskatu, nork zer eskaini, ekimenak denena izan behar baitu: </a:t>
            </a:r>
            <a:r>
              <a:rPr b="0" lang="es-ES" sz="2600" spc="-1" strike="noStrike">
                <a:solidFill>
                  <a:srgbClr val="eeeeee"/>
                </a:solidFill>
                <a:latin typeface="Calibri"/>
              </a:rPr>
              <a:t>gurasoak, ikasleak, irakasleak, administrazioa</a:t>
            </a:r>
            <a:endParaRPr b="0" lang="es-ES" sz="26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216000" y="216000"/>
            <a:ext cx="6408000" cy="6497280"/>
          </a:xfrm>
          <a:prstGeom prst="rect">
            <a:avLst/>
          </a:prstGeom>
          <a:noFill/>
          <a:ln>
            <a:noFill/>
          </a:ln>
        </p:spPr>
        <p:txBody>
          <a:bodyPr>
            <a:noAutofit/>
          </a:bodyPr>
          <a:p>
            <a:pPr>
              <a:lnSpc>
                <a:spcPct val="100000"/>
              </a:lnSpc>
              <a:spcBef>
                <a:spcPts val="320"/>
              </a:spcBef>
              <a:tabLst>
                <a:tab algn="l" pos="0"/>
              </a:tabLst>
            </a:pPr>
            <a:r>
              <a:rPr b="0" lang="es-ES" sz="1650" spc="-1" strike="noStrike">
                <a:solidFill>
                  <a:srgbClr val="000000"/>
                </a:solidFill>
                <a:latin typeface="Calibri"/>
              </a:rPr>
              <a:t>-Euskal Herrian elebakartasunetik elebitasunera bidea egiten ari gara: 1965etik honat</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-orain, munduan globalizazioa, IKTak, harremanak ugariago</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-ondorioz, gure eskoletan hasierako egoerak eta azken helburuak aldatzen dira </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-azken helburua: denak eleaniztun (elebitasuna gehi gehienetan ingelesa)</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-hasierako egoera: hizkuntza eta kultura gehiago geletan (nola kudeatu?)</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-eskolaren zereginak egungo egoeraren aurrean:</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Euskararen biziberritze/normalizazio prozesuan laguntzen segitu</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Bigarren/hirugarren (eta laugarren) hizkuntza ikas-irakatsi</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Etorri berrien bestelako hizkuntzei trataera </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-egoerari erantzuteko eta helburuetara heltzeko, diziplinen ekarpenak:</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hizkuntzalaritzatik: hurbilketa egokiak bilatzea: pragmatika, diskurtsoaren analisia, testu-hizkuntzalaritza</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soziolinguistikatik: hizkuntzen egoerak eta harremanak</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psikolinguistika: elebidunaren/eleaniztunaren konpetentzien irudikapena</a:t>
            </a:r>
            <a:endParaRPr b="0" lang="es-ES" sz="1650" spc="-1" strike="noStrike">
              <a:solidFill>
                <a:srgbClr val="000000"/>
              </a:solidFill>
              <a:latin typeface="Calibri"/>
            </a:endParaRPr>
          </a:p>
          <a:p>
            <a:pPr lvl="1" marL="685800" indent="-285480">
              <a:lnSpc>
                <a:spcPct val="100000"/>
              </a:lnSpc>
              <a:spcBef>
                <a:spcPts val="320"/>
              </a:spcBef>
              <a:buClr>
                <a:srgbClr val="000000"/>
              </a:buClr>
              <a:buFont typeface="Arial"/>
              <a:buChar char="–"/>
              <a:tabLst>
                <a:tab algn="l" pos="0"/>
              </a:tabLst>
            </a:pPr>
            <a:r>
              <a:rPr b="0" lang="es-ES" sz="1650" spc="-1" strike="noStrike">
                <a:solidFill>
                  <a:srgbClr val="000000"/>
                </a:solidFill>
                <a:latin typeface="Calibri"/>
              </a:rPr>
              <a:t>hizkuntzaren didaktika: ikuspegi eta jardunbide egokiak </a:t>
            </a:r>
            <a:endParaRPr b="0" lang="es-ES" sz="1650" spc="-1" strike="noStrike">
              <a:solidFill>
                <a:srgbClr val="000000"/>
              </a:solidFill>
              <a:latin typeface="Calibri"/>
            </a:endParaRPr>
          </a:p>
          <a:p>
            <a:pPr>
              <a:lnSpc>
                <a:spcPct val="100000"/>
              </a:lnSpc>
              <a:spcBef>
                <a:spcPts val="320"/>
              </a:spcBef>
              <a:tabLst>
                <a:tab algn="l" pos="0"/>
              </a:tabLst>
            </a:pPr>
            <a:r>
              <a:rPr b="0" lang="es-ES" sz="1650" spc="-1" strike="noStrike">
                <a:solidFill>
                  <a:srgbClr val="000000"/>
                </a:solidFill>
                <a:latin typeface="Calibri"/>
              </a:rPr>
              <a:t>-egoerari erantzuteko, ekimen publikoak eta pribatuak: </a:t>
            </a:r>
            <a:endParaRPr b="0" lang="es-ES" sz="1650" spc="-1" strike="noStrike">
              <a:solidFill>
                <a:srgbClr val="000000"/>
              </a:solidFill>
              <a:latin typeface="Calibri"/>
            </a:endParaRPr>
          </a:p>
          <a:p>
            <a:r>
              <a:rPr b="0" lang="es-ES" sz="1650" spc="-1" strike="noStrike">
                <a:solidFill>
                  <a:srgbClr val="000000"/>
                </a:solidFill>
                <a:latin typeface="Calibri"/>
              </a:rPr>
              <a:t>Hezkuntza Marko Hirueleduna/laueledun proiektua</a:t>
            </a:r>
            <a:endParaRPr b="0" lang="es-ES" sz="1650" spc="-1" strike="noStrike">
              <a:solidFill>
                <a:srgbClr val="000000"/>
              </a:solidFill>
              <a:latin typeface="Calibri"/>
            </a:endParaRPr>
          </a:p>
          <a:p>
            <a:r>
              <a:rPr b="0" lang="es-ES" sz="1650" spc="-1" strike="noStrike">
                <a:solidFill>
                  <a:srgbClr val="000000"/>
                </a:solidFill>
                <a:latin typeface="Calibri"/>
              </a:rPr>
              <a:t>Etorkinen eskolatze egokirako jarduerak eta baliabideak</a:t>
            </a: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a:p>
            <a:pPr>
              <a:lnSpc>
                <a:spcPct val="100000"/>
              </a:lnSpc>
              <a:spcBef>
                <a:spcPts val="400"/>
              </a:spcBef>
              <a:tabLst>
                <a:tab algn="l" pos="0"/>
              </a:tabLst>
            </a:pPr>
            <a:endParaRPr b="0" lang="es-ES" sz="1650" spc="-1" strike="noStrike">
              <a:solidFill>
                <a:srgbClr val="000000"/>
              </a:solidFill>
              <a:latin typeface="Calibri"/>
            </a:endParaRPr>
          </a:p>
        </p:txBody>
      </p:sp>
      <p:sp>
        <p:nvSpPr>
          <p:cNvPr id="196" name="TextShape 2"/>
          <p:cNvSpPr txBox="1"/>
          <p:nvPr/>
        </p:nvSpPr>
        <p:spPr>
          <a:xfrm>
            <a:off x="6768000" y="2980080"/>
            <a:ext cx="2199960" cy="547920"/>
          </a:xfrm>
          <a:prstGeom prst="rect">
            <a:avLst/>
          </a:prstGeom>
          <a:noFill/>
          <a:ln>
            <a:noFill/>
          </a:ln>
        </p:spPr>
        <p:txBody>
          <a:bodyPr lIns="90000" rIns="90000" tIns="45000" bIns="45000">
            <a:noAutofit/>
          </a:bodyPr>
          <a:p>
            <a:r>
              <a:rPr b="1" lang="en-GB" sz="3600" spc="-1" strike="noStrike">
                <a:solidFill>
                  <a:srgbClr val="eeeeee"/>
                </a:solidFill>
                <a:latin typeface="Calibri"/>
              </a:rPr>
              <a:t>Laburpena</a:t>
            </a:r>
            <a:endParaRPr b="0" lang="en-GB" sz="3600" spc="-1" strike="noStrike">
              <a:latin typeface="Arial"/>
            </a:endParaRPr>
          </a:p>
        </p:txBody>
      </p:sp>
    </p:spTree>
  </p:cSld>
  <mc:AlternateContent>
    <mc:Choice Requires="p14">
      <p:transition spd="slow" p14:dur="2000">
        <p:pull dir="lu"/>
      </p:transition>
    </mc:Choice>
    <mc:Fallback>
      <p:transition spd="slow">
        <p:pull dir="lu"/>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467640" y="144000"/>
            <a:ext cx="6084360" cy="6382080"/>
          </a:xfrm>
          <a:prstGeom prst="rect">
            <a:avLst/>
          </a:prstGeom>
          <a:noFill/>
          <a:ln>
            <a:noFill/>
          </a:ln>
        </p:spPr>
        <p:txBody>
          <a:bodyPr>
            <a:noAutofit/>
          </a:bodyPr>
          <a:p>
            <a:pPr>
              <a:lnSpc>
                <a:spcPct val="100000"/>
              </a:lnSpc>
              <a:spcBef>
                <a:spcPts val="1417"/>
              </a:spcBef>
              <a:spcAft>
                <a:spcPts val="283"/>
              </a:spcAft>
              <a:tabLst>
                <a:tab algn="l" pos="0"/>
              </a:tabLst>
            </a:pPr>
            <a:r>
              <a:rPr b="0" lang="es-ES" sz="2000" spc="-1" strike="noStrike">
                <a:solidFill>
                  <a:srgbClr val="000000"/>
                </a:solidFill>
                <a:latin typeface="Calibri"/>
              </a:rPr>
              <a:t>-Zer eskatzen zaio EHko eskola-instituzioari gaur egun hizkuntza kontuetan? Zer helburu ezartzen zaizkio? Zeri jarri behar dio arreta, orain dela 20 urte jartzen ez ziona?</a:t>
            </a:r>
            <a:endParaRPr b="0" lang="es-ES" sz="2000" spc="-1" strike="noStrike">
              <a:solidFill>
                <a:srgbClr val="000000"/>
              </a:solidFill>
              <a:latin typeface="Calibri"/>
            </a:endParaRPr>
          </a:p>
          <a:p>
            <a:pPr algn="just">
              <a:lnSpc>
                <a:spcPct val="100000"/>
              </a:lnSpc>
              <a:spcBef>
                <a:spcPts val="1417"/>
              </a:spcBef>
              <a:spcAft>
                <a:spcPts val="283"/>
              </a:spcAft>
              <a:tabLst>
                <a:tab algn="l" pos="0"/>
              </a:tabLst>
            </a:pPr>
            <a:r>
              <a:rPr b="0" lang="es-ES" sz="2000" spc="-1" strike="noStrike">
                <a:solidFill>
                  <a:srgbClr val="000000"/>
                </a:solidFill>
                <a:latin typeface="Calibri"/>
              </a:rPr>
              <a:t>-Eskatzen zaiona, zer arrazoiri erantzuteko eskatzen zaio eskolari?</a:t>
            </a:r>
            <a:endParaRPr b="0" lang="es-ES" sz="2000" spc="-1" strike="noStrike">
              <a:solidFill>
                <a:srgbClr val="000000"/>
              </a:solidFill>
              <a:latin typeface="Calibri"/>
            </a:endParaRPr>
          </a:p>
          <a:p>
            <a:pPr algn="just">
              <a:lnSpc>
                <a:spcPct val="100000"/>
              </a:lnSpc>
              <a:spcBef>
                <a:spcPts val="1417"/>
              </a:spcBef>
              <a:spcAft>
                <a:spcPts val="283"/>
              </a:spcAft>
              <a:tabLst>
                <a:tab algn="l" pos="0"/>
              </a:tabLst>
            </a:pPr>
            <a:r>
              <a:rPr b="0" lang="es-ES" sz="2000" spc="-1" strike="noStrike">
                <a:solidFill>
                  <a:srgbClr val="000000"/>
                </a:solidFill>
                <a:latin typeface="Calibri"/>
              </a:rPr>
              <a:t>-Zer norabidetan abiatuko gara gaurko egoerari erantzuteko? Norantz joanen gara?</a:t>
            </a:r>
            <a:endParaRPr b="0" lang="es-ES" sz="2000" spc="-1" strike="noStrike">
              <a:solidFill>
                <a:srgbClr val="000000"/>
              </a:solidFill>
              <a:latin typeface="Calibri"/>
            </a:endParaRPr>
          </a:p>
          <a:p>
            <a:pPr algn="just">
              <a:lnSpc>
                <a:spcPct val="100000"/>
              </a:lnSpc>
              <a:spcBef>
                <a:spcPts val="1417"/>
              </a:spcBef>
              <a:spcAft>
                <a:spcPts val="283"/>
              </a:spcAft>
              <a:tabLst>
                <a:tab algn="l" pos="0"/>
              </a:tabLst>
            </a:pPr>
            <a:r>
              <a:rPr b="0" lang="es-ES" sz="2000" spc="-1" strike="noStrike">
                <a:solidFill>
                  <a:srgbClr val="000000"/>
                </a:solidFill>
                <a:latin typeface="Calibri"/>
              </a:rPr>
              <a:t>-Zer orientabide ditugu norabide berriak lantzeko?</a:t>
            </a:r>
            <a:endParaRPr b="0" lang="es-ES" sz="2000" spc="-1" strike="noStrike">
              <a:solidFill>
                <a:srgbClr val="000000"/>
              </a:solidFill>
              <a:latin typeface="Calibri"/>
            </a:endParaRPr>
          </a:p>
          <a:p>
            <a:pPr marL="399960" algn="just">
              <a:spcBef>
                <a:spcPts val="1417"/>
              </a:spcBef>
              <a:spcAft>
                <a:spcPts val="283"/>
              </a:spcAft>
              <a:tabLst>
                <a:tab algn="l" pos="0"/>
              </a:tabLst>
            </a:pPr>
            <a:r>
              <a:rPr b="0" lang="es-ES" sz="2000" spc="-1" strike="noStrike">
                <a:solidFill>
                  <a:srgbClr val="000000"/>
                </a:solidFill>
                <a:latin typeface="Calibri"/>
              </a:rPr>
              <a:t>-linguistikoak</a:t>
            </a:r>
            <a:endParaRPr b="0" lang="es-ES" sz="2000" spc="-1" strike="noStrike">
              <a:solidFill>
                <a:srgbClr val="000000"/>
              </a:solidFill>
              <a:latin typeface="Calibri"/>
            </a:endParaRPr>
          </a:p>
          <a:p>
            <a:pPr marL="399960" algn="just">
              <a:spcBef>
                <a:spcPts val="1417"/>
              </a:spcBef>
              <a:spcAft>
                <a:spcPts val="283"/>
              </a:spcAft>
              <a:tabLst>
                <a:tab algn="l" pos="0"/>
              </a:tabLst>
            </a:pPr>
            <a:r>
              <a:rPr b="0" lang="es-ES" sz="2000" spc="-1" strike="noStrike">
                <a:solidFill>
                  <a:srgbClr val="000000"/>
                </a:solidFill>
                <a:latin typeface="Calibri"/>
              </a:rPr>
              <a:t>-soziolinguistikoak</a:t>
            </a:r>
            <a:endParaRPr b="0" lang="es-ES" sz="2000" spc="-1" strike="noStrike">
              <a:solidFill>
                <a:srgbClr val="000000"/>
              </a:solidFill>
              <a:latin typeface="Calibri"/>
            </a:endParaRPr>
          </a:p>
          <a:p>
            <a:pPr marL="399960" algn="just">
              <a:spcBef>
                <a:spcPts val="1417"/>
              </a:spcBef>
              <a:spcAft>
                <a:spcPts val="283"/>
              </a:spcAft>
              <a:tabLst>
                <a:tab algn="l" pos="0"/>
              </a:tabLst>
            </a:pPr>
            <a:r>
              <a:rPr b="0" lang="es-ES" sz="2000" spc="-1" strike="noStrike">
                <a:solidFill>
                  <a:srgbClr val="000000"/>
                </a:solidFill>
                <a:latin typeface="Calibri"/>
              </a:rPr>
              <a:t>-psikolinguistikoak</a:t>
            </a:r>
            <a:endParaRPr b="0" lang="es-ES" sz="2000" spc="-1" strike="noStrike">
              <a:solidFill>
                <a:srgbClr val="000000"/>
              </a:solidFill>
              <a:latin typeface="Calibri"/>
            </a:endParaRPr>
          </a:p>
          <a:p>
            <a:pPr marL="399960" algn="just">
              <a:spcBef>
                <a:spcPts val="1417"/>
              </a:spcBef>
              <a:spcAft>
                <a:spcPts val="283"/>
              </a:spcAft>
              <a:tabLst>
                <a:tab algn="l" pos="0"/>
              </a:tabLst>
            </a:pPr>
            <a:r>
              <a:rPr b="0" lang="es-ES" sz="2000" spc="-1" strike="noStrike">
                <a:solidFill>
                  <a:srgbClr val="000000"/>
                </a:solidFill>
                <a:latin typeface="Calibri"/>
              </a:rPr>
              <a:t>-hizkuntzaren didaktikaz</a:t>
            </a:r>
            <a:endParaRPr b="0" lang="es-ES" sz="2000" spc="-1" strike="noStrike">
              <a:solidFill>
                <a:srgbClr val="000000"/>
              </a:solidFill>
              <a:latin typeface="Calibri"/>
            </a:endParaRPr>
          </a:p>
          <a:p>
            <a:pPr algn="just">
              <a:lnSpc>
                <a:spcPct val="100000"/>
              </a:lnSpc>
              <a:spcBef>
                <a:spcPts val="1417"/>
              </a:spcBef>
              <a:spcAft>
                <a:spcPts val="283"/>
              </a:spcAft>
              <a:tabLst>
                <a:tab algn="l" pos="0"/>
              </a:tabLst>
            </a:pPr>
            <a:r>
              <a:rPr b="0" lang="es-ES" sz="2000" spc="-1" strike="noStrike">
                <a:solidFill>
                  <a:srgbClr val="000000"/>
                </a:solidFill>
                <a:latin typeface="Calibri"/>
              </a:rPr>
              <a:t>-Zein eragile ditugu jokoan? Zer egin dezake bakoitzak? Zer eska dakioke bakoitzari?</a:t>
            </a:r>
            <a:endParaRPr b="0" lang="es-ES" sz="2000" spc="-1" strike="noStrike">
              <a:solidFill>
                <a:srgbClr val="000000"/>
              </a:solidFill>
              <a:latin typeface="Calibri"/>
            </a:endParaRPr>
          </a:p>
        </p:txBody>
      </p:sp>
      <p:sp>
        <p:nvSpPr>
          <p:cNvPr id="90"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Galdera</a:t>
            </a:r>
            <a:endParaRPr b="0" lang="es-ES" sz="4400" spc="-1" strike="noStrike">
              <a:solidFill>
                <a:srgbClr val="000000"/>
              </a:solidFill>
              <a:latin typeface="Calibri"/>
            </a:endParaRPr>
          </a:p>
          <a:p>
            <a:pPr algn="ctr">
              <a:lnSpc>
                <a:spcPct val="100000"/>
              </a:lnSpc>
              <a:spcBef>
                <a:spcPts val="320"/>
              </a:spcBef>
              <a:tabLst>
                <a:tab algn="l" pos="0"/>
              </a:tabLst>
            </a:pPr>
            <a:r>
              <a:rPr b="1" lang="es-ES" sz="4400" spc="-1" strike="noStrike">
                <a:solidFill>
                  <a:srgbClr val="eeeeee"/>
                </a:solidFill>
                <a:latin typeface="Calibri"/>
              </a:rPr>
              <a:t>batzuk</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60000" y="288000"/>
            <a:ext cx="6048000" cy="6264000"/>
          </a:xfrm>
          <a:prstGeom prst="rect">
            <a:avLst/>
          </a:prstGeom>
          <a:noFill/>
          <a:ln>
            <a:noFill/>
          </a:ln>
        </p:spPr>
        <p:txBody>
          <a:bodyPr>
            <a:noAutofit/>
          </a:bodyPr>
          <a:p>
            <a:pPr>
              <a:lnSpc>
                <a:spcPct val="100000"/>
              </a:lnSpc>
              <a:spcBef>
                <a:spcPts val="1417"/>
              </a:spcBef>
              <a:spcAft>
                <a:spcPts val="283"/>
              </a:spcAft>
              <a:tabLst>
                <a:tab algn="l" pos="0"/>
              </a:tabLst>
            </a:pPr>
            <a:r>
              <a:rPr b="0" lang="es-ES" sz="2200" spc="-1" strike="noStrike">
                <a:solidFill>
                  <a:srgbClr val="000000"/>
                </a:solidFill>
                <a:latin typeface="Calibri"/>
              </a:rPr>
              <a:t> </a:t>
            </a:r>
            <a:r>
              <a:rPr b="0" lang="es-ES" sz="2200" spc="-1" strike="noStrike">
                <a:solidFill>
                  <a:srgbClr val="000000"/>
                </a:solidFill>
                <a:latin typeface="Calibri"/>
              </a:rPr>
              <a:t>Azken 50 urte honetako norabidea</a:t>
            </a:r>
            <a:endParaRPr b="0" lang="es-ES" sz="2200" spc="-1" strike="noStrike">
              <a:solidFill>
                <a:srgbClr val="000000"/>
              </a:solidFill>
              <a:latin typeface="Calibri"/>
            </a:endParaRPr>
          </a:p>
          <a:p>
            <a:pPr>
              <a:lnSpc>
                <a:spcPct val="100000"/>
              </a:lnSpc>
              <a:spcBef>
                <a:spcPts val="1417"/>
              </a:spcBef>
              <a:spcAft>
                <a:spcPts val="283"/>
              </a:spcAft>
              <a:tabLst>
                <a:tab algn="l" pos="0"/>
              </a:tabLst>
            </a:pPr>
            <a:r>
              <a:rPr b="0" lang="es-ES" sz="2200" spc="-1" strike="noStrike">
                <a:solidFill>
                  <a:srgbClr val="000000"/>
                </a:solidFill>
                <a:latin typeface="Calibri"/>
              </a:rPr>
              <a:t> </a:t>
            </a:r>
            <a:r>
              <a:rPr b="0" lang="es-ES" sz="2200" spc="-1" strike="noStrike">
                <a:solidFill>
                  <a:srgbClr val="000000"/>
                </a:solidFill>
                <a:latin typeface="Calibri"/>
              </a:rPr>
              <a:t>Gaur egungo egoera</a:t>
            </a:r>
            <a:endParaRPr b="0" lang="es-ES" sz="2200" spc="-1" strike="noStrike">
              <a:solidFill>
                <a:srgbClr val="000000"/>
              </a:solidFill>
              <a:latin typeface="Calibri"/>
            </a:endParaRPr>
          </a:p>
          <a:p>
            <a:pPr>
              <a:lnSpc>
                <a:spcPct val="100000"/>
              </a:lnSpc>
              <a:spcBef>
                <a:spcPts val="1417"/>
              </a:spcBef>
              <a:spcAft>
                <a:spcPts val="283"/>
              </a:spcAft>
              <a:tabLst>
                <a:tab algn="l" pos="0"/>
              </a:tabLst>
            </a:pPr>
            <a:r>
              <a:rPr b="0" lang="es-ES" sz="2200" spc="-1" strike="noStrike">
                <a:solidFill>
                  <a:srgbClr val="000000"/>
                </a:solidFill>
                <a:latin typeface="Calibri"/>
              </a:rPr>
              <a:t> </a:t>
            </a:r>
            <a:r>
              <a:rPr b="0" lang="es-ES" sz="2200" spc="-1" strike="noStrike">
                <a:solidFill>
                  <a:srgbClr val="000000"/>
                </a:solidFill>
                <a:latin typeface="Calibri"/>
              </a:rPr>
              <a:t>Zertan aldatu da gaurko egoera?</a:t>
            </a:r>
            <a:endParaRPr b="0" lang="es-ES" sz="2200" spc="-1" strike="noStrike">
              <a:solidFill>
                <a:srgbClr val="000000"/>
              </a:solidFill>
              <a:latin typeface="Calibri"/>
            </a:endParaRPr>
          </a:p>
          <a:p>
            <a:pPr>
              <a:lnSpc>
                <a:spcPct val="100000"/>
              </a:lnSpc>
              <a:spcBef>
                <a:spcPts val="1417"/>
              </a:spcBef>
              <a:spcAft>
                <a:spcPts val="283"/>
              </a:spcAft>
              <a:tabLst>
                <a:tab algn="l" pos="0"/>
              </a:tabLst>
            </a:pPr>
            <a:r>
              <a:rPr b="0" lang="es-ES" sz="2200" spc="-1" strike="noStrike">
                <a:solidFill>
                  <a:srgbClr val="000000"/>
                </a:solidFill>
                <a:latin typeface="Calibri"/>
              </a:rPr>
              <a:t> </a:t>
            </a:r>
            <a:r>
              <a:rPr b="0" lang="es-ES" sz="2200" spc="-1" strike="noStrike">
                <a:solidFill>
                  <a:srgbClr val="000000"/>
                </a:solidFill>
                <a:latin typeface="Calibri"/>
              </a:rPr>
              <a:t>Zer eskatzen zaio eskolari hizkuntza-kontuetan?</a:t>
            </a:r>
            <a:endParaRPr b="0" lang="es-ES" sz="2200" spc="-1" strike="noStrike">
              <a:solidFill>
                <a:srgbClr val="000000"/>
              </a:solidFill>
              <a:latin typeface="Calibri"/>
            </a:endParaRPr>
          </a:p>
          <a:p>
            <a:pPr>
              <a:lnSpc>
                <a:spcPct val="100000"/>
              </a:lnSpc>
              <a:spcBef>
                <a:spcPts val="1417"/>
              </a:spcBef>
              <a:spcAft>
                <a:spcPts val="283"/>
              </a:spcAft>
              <a:tabLst>
                <a:tab algn="l" pos="0"/>
              </a:tabLst>
            </a:pPr>
            <a:r>
              <a:rPr b="0" lang="es-ES" sz="2200" spc="-1" strike="noStrike">
                <a:solidFill>
                  <a:srgbClr val="000000"/>
                </a:solidFill>
                <a:latin typeface="Calibri"/>
              </a:rPr>
              <a:t> </a:t>
            </a:r>
            <a:r>
              <a:rPr b="0" lang="es-ES" sz="2200" spc="-1" strike="noStrike">
                <a:solidFill>
                  <a:srgbClr val="000000"/>
                </a:solidFill>
                <a:latin typeface="Calibri"/>
              </a:rPr>
              <a:t>Egoerari erantzuteko, alor desberdinetatik ekarpenak</a:t>
            </a:r>
            <a:endParaRPr b="0" lang="es-ES" sz="2200" spc="-1" strike="noStrike">
              <a:solidFill>
                <a:srgbClr val="000000"/>
              </a:solidFill>
              <a:latin typeface="Calibri"/>
            </a:endParaRPr>
          </a:p>
          <a:p>
            <a:pPr lvl="2" marL="800280">
              <a:lnSpc>
                <a:spcPct val="100000"/>
              </a:lnSpc>
              <a:spcBef>
                <a:spcPts val="1417"/>
              </a:spcBef>
              <a:spcAft>
                <a:spcPts val="283"/>
              </a:spcAft>
              <a:buClr>
                <a:srgbClr val="000000"/>
              </a:buClr>
              <a:buFont typeface="Arial"/>
              <a:buChar char="•"/>
              <a:tabLst>
                <a:tab algn="l" pos="0"/>
              </a:tabLst>
            </a:pPr>
            <a:r>
              <a:rPr b="0" lang="es-ES" sz="2200" spc="-1" strike="noStrike">
                <a:solidFill>
                  <a:srgbClr val="000000"/>
                </a:solidFill>
                <a:latin typeface="Calibri"/>
              </a:rPr>
              <a:t>Hizkuntzalaritza</a:t>
            </a:r>
            <a:endParaRPr b="0" lang="es-ES" sz="2200" spc="-1" strike="noStrike">
              <a:solidFill>
                <a:srgbClr val="000000"/>
              </a:solidFill>
              <a:latin typeface="Calibri"/>
            </a:endParaRPr>
          </a:p>
          <a:p>
            <a:pPr lvl="2" marL="800280">
              <a:lnSpc>
                <a:spcPct val="100000"/>
              </a:lnSpc>
              <a:spcBef>
                <a:spcPts val="1417"/>
              </a:spcBef>
              <a:spcAft>
                <a:spcPts val="283"/>
              </a:spcAft>
              <a:buClr>
                <a:srgbClr val="000000"/>
              </a:buClr>
              <a:buFont typeface="Arial"/>
              <a:buChar char="•"/>
              <a:tabLst>
                <a:tab algn="l" pos="0"/>
              </a:tabLst>
            </a:pPr>
            <a:r>
              <a:rPr b="0" lang="es-ES" sz="2200" spc="-1" strike="noStrike">
                <a:solidFill>
                  <a:srgbClr val="000000"/>
                </a:solidFill>
                <a:latin typeface="Calibri"/>
              </a:rPr>
              <a:t>Soziolinguistika</a:t>
            </a:r>
            <a:endParaRPr b="0" lang="es-ES" sz="2200" spc="-1" strike="noStrike">
              <a:solidFill>
                <a:srgbClr val="000000"/>
              </a:solidFill>
              <a:latin typeface="Calibri"/>
            </a:endParaRPr>
          </a:p>
          <a:p>
            <a:pPr lvl="2" marL="800280">
              <a:lnSpc>
                <a:spcPct val="100000"/>
              </a:lnSpc>
              <a:spcBef>
                <a:spcPts val="1417"/>
              </a:spcBef>
              <a:spcAft>
                <a:spcPts val="283"/>
              </a:spcAft>
              <a:buClr>
                <a:srgbClr val="000000"/>
              </a:buClr>
              <a:buFont typeface="Arial"/>
              <a:buChar char="•"/>
              <a:tabLst>
                <a:tab algn="l" pos="0"/>
              </a:tabLst>
            </a:pPr>
            <a:r>
              <a:rPr b="0" lang="es-ES" sz="2200" spc="-1" strike="noStrike">
                <a:solidFill>
                  <a:srgbClr val="000000"/>
                </a:solidFill>
                <a:latin typeface="Calibri"/>
              </a:rPr>
              <a:t>Psikolinguistika</a:t>
            </a:r>
            <a:endParaRPr b="0" lang="es-ES" sz="2200" spc="-1" strike="noStrike">
              <a:solidFill>
                <a:srgbClr val="000000"/>
              </a:solidFill>
              <a:latin typeface="Calibri"/>
            </a:endParaRPr>
          </a:p>
          <a:p>
            <a:pPr lvl="2" marL="800280">
              <a:lnSpc>
                <a:spcPct val="100000"/>
              </a:lnSpc>
              <a:spcBef>
                <a:spcPts val="1417"/>
              </a:spcBef>
              <a:spcAft>
                <a:spcPts val="283"/>
              </a:spcAft>
              <a:buClr>
                <a:srgbClr val="000000"/>
              </a:buClr>
              <a:buFont typeface="Arial"/>
              <a:buChar char="•"/>
              <a:tabLst>
                <a:tab algn="l" pos="0"/>
              </a:tabLst>
            </a:pPr>
            <a:r>
              <a:rPr b="0" lang="es-ES" sz="2200" spc="-1" strike="noStrike">
                <a:solidFill>
                  <a:srgbClr val="000000"/>
                </a:solidFill>
                <a:latin typeface="Calibri"/>
              </a:rPr>
              <a:t>Hizkuntzaren didaktika</a:t>
            </a:r>
            <a:endParaRPr b="0" lang="es-ES" sz="2200" spc="-1" strike="noStrike">
              <a:solidFill>
                <a:srgbClr val="000000"/>
              </a:solidFill>
              <a:latin typeface="Calibri"/>
            </a:endParaRPr>
          </a:p>
          <a:p>
            <a:pPr marL="432000" indent="-324000">
              <a:spcBef>
                <a:spcPts val="1417"/>
              </a:spcBef>
              <a:spcAft>
                <a:spcPts val="283"/>
              </a:spcAft>
              <a:tabLst>
                <a:tab algn="l" pos="0"/>
              </a:tabLst>
            </a:pPr>
            <a:r>
              <a:rPr b="0" lang="es-ES" sz="2200" spc="-1" strike="noStrike">
                <a:solidFill>
                  <a:srgbClr val="000000"/>
                </a:solidFill>
                <a:latin typeface="Calibri"/>
              </a:rPr>
              <a:t>Zer ekimen ageri dira Euskal Herrian egoerari erantzuteko?</a:t>
            </a:r>
            <a:endParaRPr b="0" lang="es-ES" sz="2200" spc="-1" strike="noStrike">
              <a:solidFill>
                <a:srgbClr val="000000"/>
              </a:solidFill>
              <a:latin typeface="Calibri"/>
            </a:endParaRPr>
          </a:p>
          <a:p>
            <a:endParaRPr b="0" lang="es-ES" sz="2200" spc="-1" strike="noStrike">
              <a:solidFill>
                <a:srgbClr val="000000"/>
              </a:solidFill>
              <a:latin typeface="Calibri"/>
            </a:endParaRPr>
          </a:p>
        </p:txBody>
      </p:sp>
      <p:sp>
        <p:nvSpPr>
          <p:cNvPr id="92"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bidea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144000" y="154440"/>
            <a:ext cx="6408000" cy="6469560"/>
          </a:xfrm>
          <a:prstGeom prst="rect">
            <a:avLst/>
          </a:prstGeom>
          <a:noFill/>
          <a:ln>
            <a:noFill/>
          </a:ln>
        </p:spPr>
        <p:txBody>
          <a:bodyPr>
            <a:noAutofit/>
          </a:bodyPr>
          <a:p>
            <a:r>
              <a:rPr b="1" lang="es-ES" sz="2400" spc="-1" strike="noStrike">
                <a:solidFill>
                  <a:srgbClr val="000000"/>
                </a:solidFill>
                <a:latin typeface="Calibri"/>
              </a:rPr>
              <a:t>Azken 50 urtean: elebakartasunetik elebitasunera bidea egin da</a:t>
            </a:r>
            <a:endParaRPr b="0" lang="es-ES" sz="2400" spc="-1" strike="noStrike">
              <a:solidFill>
                <a:srgbClr val="000000"/>
              </a:solidFill>
              <a:latin typeface="Calibri"/>
            </a:endParaRPr>
          </a:p>
          <a:p>
            <a:pPr>
              <a:lnSpc>
                <a:spcPct val="100000"/>
              </a:lnSpc>
              <a:spcBef>
                <a:spcPts val="1417"/>
              </a:spcBef>
              <a:spcAft>
                <a:spcPts val="567"/>
              </a:spcAft>
              <a:tabLst>
                <a:tab algn="l" pos="0"/>
              </a:tabLst>
            </a:pPr>
            <a:r>
              <a:rPr b="0" lang="es-ES" sz="2400" spc="-1" strike="noStrike">
                <a:solidFill>
                  <a:srgbClr val="000000"/>
                </a:solidFill>
                <a:latin typeface="Calibri"/>
              </a:rPr>
              <a:t>1965, Hego Euskal Herrian: eskolan gaztelania (ikastolak  orduantxe hasten). Telebista hasirik 10 bat urte.</a:t>
            </a:r>
            <a:endParaRPr b="0" lang="es-ES" sz="2400" spc="-1" strike="noStrike">
              <a:solidFill>
                <a:srgbClr val="000000"/>
              </a:solidFill>
              <a:latin typeface="Calibri"/>
            </a:endParaRPr>
          </a:p>
          <a:p>
            <a:pPr>
              <a:lnSpc>
                <a:spcPct val="100000"/>
              </a:lnSpc>
              <a:spcBef>
                <a:spcPts val="1417"/>
              </a:spcBef>
              <a:spcAft>
                <a:spcPts val="567"/>
              </a:spcAft>
              <a:tabLst>
                <a:tab algn="l" pos="0"/>
              </a:tabLst>
            </a:pPr>
            <a:r>
              <a:rPr b="0" lang="es-ES" sz="2400" spc="-1" strike="noStrike">
                <a:solidFill>
                  <a:srgbClr val="000000"/>
                </a:solidFill>
                <a:latin typeface="Calibri"/>
              </a:rPr>
              <a:t>Hezkuntza sistemaren helburua: gaztelania  ikas-irakastea (atzerriko hizkuntzari arreta handirik ez)</a:t>
            </a:r>
            <a:endParaRPr b="0" lang="es-ES" sz="2400" spc="-1" strike="noStrike">
              <a:solidFill>
                <a:srgbClr val="000000"/>
              </a:solidFill>
              <a:latin typeface="Calibri"/>
            </a:endParaRPr>
          </a:p>
          <a:p>
            <a:pPr>
              <a:lnSpc>
                <a:spcPct val="100000"/>
              </a:lnSpc>
              <a:spcBef>
                <a:spcPts val="1417"/>
              </a:spcBef>
              <a:spcAft>
                <a:spcPts val="567"/>
              </a:spcAft>
              <a:tabLst>
                <a:tab algn="l" pos="0"/>
              </a:tabLst>
            </a:pPr>
            <a:r>
              <a:rPr b="0" lang="es-ES" sz="2400" spc="-1" strike="noStrike">
                <a:solidFill>
                  <a:srgbClr val="000000"/>
                </a:solidFill>
                <a:latin typeface="Calibri"/>
              </a:rPr>
              <a:t>Irakasle euskaldunak sisteman: </a:t>
            </a:r>
            <a:endParaRPr b="0" lang="es-ES" sz="2400" spc="-1" strike="noStrike">
              <a:solidFill>
                <a:srgbClr val="000000"/>
              </a:solidFill>
              <a:latin typeface="Calibri"/>
            </a:endParaRPr>
          </a:p>
          <a:p>
            <a:r>
              <a:rPr b="0" lang="es-ES" sz="2400" spc="-1" strike="noStrike">
                <a:solidFill>
                  <a:srgbClr val="000000"/>
                </a:solidFill>
                <a:latin typeface="Calibri"/>
              </a:rPr>
              <a:t>1976an, EAEn: </a:t>
            </a:r>
            <a:r>
              <a:rPr b="0" lang="es-ES" sz="2400" spc="-1" strike="noStrike">
                <a:solidFill>
                  <a:srgbClr val="000000"/>
                </a:solidFill>
                <a:latin typeface="Calibri"/>
              </a:rPr>
              <a:t>	</a:t>
            </a:r>
            <a:r>
              <a:rPr b="0" lang="es-ES" sz="2400" spc="-1" strike="noStrike">
                <a:solidFill>
                  <a:srgbClr val="000000"/>
                </a:solidFill>
                <a:latin typeface="Calibri"/>
              </a:rPr>
              <a:t>%5 baino gutxiago (Siadeco-Euskaltzaindia 1979: 171; Zalbide 2010: 115)</a:t>
            </a:r>
            <a:endParaRPr b="0" lang="es-ES" sz="2400" spc="-1" strike="noStrike">
              <a:solidFill>
                <a:srgbClr val="000000"/>
              </a:solidFill>
              <a:latin typeface="Calibri"/>
            </a:endParaRPr>
          </a:p>
          <a:p>
            <a:pPr>
              <a:lnSpc>
                <a:spcPct val="100000"/>
              </a:lnSpc>
              <a:spcBef>
                <a:spcPts val="1417"/>
              </a:spcBef>
              <a:spcAft>
                <a:spcPts val="567"/>
              </a:spcAft>
              <a:tabLst>
                <a:tab algn="l" pos="0"/>
              </a:tabLst>
            </a:pPr>
            <a:r>
              <a:rPr b="0" lang="es-ES" sz="1300" spc="-1" strike="noStrike">
                <a:solidFill>
                  <a:srgbClr val="000000"/>
                </a:solidFill>
                <a:latin typeface="Calibri"/>
              </a:rPr>
              <a:t>Siadeco-Euskaltzaindia (1979): </a:t>
            </a:r>
            <a:r>
              <a:rPr b="0" i="1" lang="es-ES" sz="1300" spc="-1" strike="noStrike">
                <a:solidFill>
                  <a:srgbClr val="000000"/>
                </a:solidFill>
                <a:latin typeface="Calibri"/>
              </a:rPr>
              <a:t>Hizkuntza borroka Euskal Herrian</a:t>
            </a:r>
            <a:r>
              <a:rPr b="0" lang="es-ES" sz="1300" spc="-1" strike="noStrike">
                <a:solidFill>
                  <a:srgbClr val="000000"/>
                </a:solidFill>
                <a:latin typeface="Calibri"/>
              </a:rPr>
              <a:t>. Bilbo: Euskaltzaindia</a:t>
            </a:r>
            <a:endParaRPr b="0" lang="es-ES" sz="1300" spc="-1" strike="noStrike">
              <a:solidFill>
                <a:srgbClr val="000000"/>
              </a:solidFill>
              <a:latin typeface="Calibri"/>
            </a:endParaRPr>
          </a:p>
          <a:p>
            <a:pPr>
              <a:lnSpc>
                <a:spcPct val="100000"/>
              </a:lnSpc>
              <a:spcBef>
                <a:spcPts val="1417"/>
              </a:spcBef>
              <a:spcAft>
                <a:spcPts val="567"/>
              </a:spcAft>
              <a:tabLst>
                <a:tab algn="l" pos="0"/>
              </a:tabLst>
            </a:pPr>
            <a:r>
              <a:rPr b="0" lang="es-ES" sz="1300" spc="-1" strike="noStrike">
                <a:solidFill>
                  <a:srgbClr val="000000"/>
                </a:solidFill>
                <a:latin typeface="Calibri"/>
              </a:rPr>
              <a:t>Zalbide (2010): </a:t>
            </a:r>
            <a:r>
              <a:rPr b="0" i="1" lang="es-ES" sz="1300" spc="-1" strike="noStrike">
                <a:solidFill>
                  <a:srgbClr val="000000"/>
                </a:solidFill>
                <a:latin typeface="Calibri"/>
              </a:rPr>
              <a:t>Euskararen legeak hogeita bost urte. Eskola alorreko bilakaera: balioespen-saioa. </a:t>
            </a:r>
            <a:r>
              <a:rPr b="0" lang="es-ES" sz="1300" spc="-1" strike="noStrike">
                <a:solidFill>
                  <a:srgbClr val="000000"/>
                </a:solidFill>
                <a:latin typeface="Calibri"/>
              </a:rPr>
              <a:t>Bilbo: Euskaltzaindia</a:t>
            </a:r>
            <a:endParaRPr b="0" lang="es-ES" sz="1300" spc="-1" strike="noStrike">
              <a:solidFill>
                <a:srgbClr val="000000"/>
              </a:solidFill>
              <a:latin typeface="Calibri"/>
            </a:endParaRPr>
          </a:p>
        </p:txBody>
      </p:sp>
      <p:sp>
        <p:nvSpPr>
          <p:cNvPr id="94"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bidea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144000" y="36000"/>
            <a:ext cx="6408000" cy="6408000"/>
          </a:xfrm>
          <a:prstGeom prst="rect">
            <a:avLst/>
          </a:prstGeom>
          <a:noFill/>
          <a:ln>
            <a:noFill/>
          </a:ln>
        </p:spPr>
        <p:txBody>
          <a:bodyPr>
            <a:noAutofit/>
          </a:bodyPr>
          <a:p>
            <a:r>
              <a:rPr b="1" lang="es-ES" sz="1800" spc="-1" strike="noStrike">
                <a:solidFill>
                  <a:srgbClr val="000000"/>
                </a:solidFill>
                <a:latin typeface="Calibri"/>
              </a:rPr>
              <a:t>Azken 50 urtean: elebakartasunetik elebitasunera bidea egin da</a:t>
            </a:r>
            <a:endParaRPr b="0" lang="es-ES" sz="1800" spc="-1" strike="noStrike">
              <a:solidFill>
                <a:srgbClr val="000000"/>
              </a:solidFill>
              <a:latin typeface="Calibri"/>
            </a:endParaRPr>
          </a:p>
          <a:p>
            <a:r>
              <a:rPr b="0" lang="es-ES" sz="1800" spc="-1" strike="noStrike">
                <a:solidFill>
                  <a:srgbClr val="000000"/>
                </a:solidFill>
                <a:latin typeface="Calibri"/>
              </a:rPr>
              <a:t>Internet Euskal Herrian, hasi: 1993 edo hola (Urberuaga 2001)</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1995, EAEn</a:t>
            </a:r>
            <a:r>
              <a:rPr b="0" lang="es-ES" sz="1800" spc="-1" strike="noStrike">
                <a:solidFill>
                  <a:srgbClr val="000000"/>
                </a:solidFill>
                <a:latin typeface="Calibri"/>
              </a:rPr>
              <a:t>: aukera eskolan gaztelania eta euskara parean izateko (+ kontaktu gutxi atzerriko hizkuntzarekin)</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1995, NFKn</a:t>
            </a:r>
            <a:r>
              <a:rPr b="0" lang="es-ES" sz="1800" spc="-1" strike="noStrike">
                <a:solidFill>
                  <a:srgbClr val="000000"/>
                </a:solidFill>
                <a:latin typeface="Calibri"/>
              </a:rPr>
              <a:t>: aukera mugatua gaztelania eta euskara maila berean ikasteko (+ kontaktu gutxi atzerriko hizkuntzarekin)</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1995, Iparraldean</a:t>
            </a:r>
            <a:r>
              <a:rPr b="0" lang="es-ES" sz="1800" spc="-1" strike="noStrike">
                <a:solidFill>
                  <a:srgbClr val="000000"/>
                </a:solidFill>
                <a:latin typeface="Calibri"/>
              </a:rPr>
              <a:t>: eskolan gehiena frantsesa, euskara poliki sartzen</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Sistemaren helburua, Hegoaldean</a:t>
            </a:r>
            <a:r>
              <a:rPr b="0" lang="es-ES" sz="1800" spc="-1" strike="noStrike">
                <a:solidFill>
                  <a:srgbClr val="000000"/>
                </a:solidFill>
                <a:latin typeface="Calibri"/>
              </a:rPr>
              <a:t>: euskara eta gaztelania  ikas-irakastea (Nafarroan mugatua) (eta atzerriko hizkuntzarekiko arreta handitzen)</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Sistemaren helburua, Iparraldean: </a:t>
            </a:r>
            <a:r>
              <a:rPr b="0" lang="es-ES" sz="1800" spc="-1" strike="noStrike">
                <a:solidFill>
                  <a:srgbClr val="000000"/>
                </a:solidFill>
                <a:latin typeface="Calibri"/>
              </a:rPr>
              <a:t>aukera mugatua euskaraz ere ikas-irakasteko (atzerriko hizkuntzarekiko arreta handitzen)</a:t>
            </a:r>
            <a:endParaRPr b="0" lang="es-ES" sz="1800" spc="-1" strike="noStrike">
              <a:solidFill>
                <a:srgbClr val="000000"/>
              </a:solidFill>
              <a:latin typeface="Calibri"/>
            </a:endParaRPr>
          </a:p>
          <a:p>
            <a:pPr>
              <a:lnSpc>
                <a:spcPct val="100000"/>
              </a:lnSpc>
              <a:spcBef>
                <a:spcPts val="320"/>
              </a:spcBef>
              <a:tabLst>
                <a:tab algn="l" pos="0"/>
              </a:tabLst>
            </a:pPr>
            <a:r>
              <a:rPr b="1" lang="es-ES" sz="1800" spc="-1" strike="noStrike">
                <a:solidFill>
                  <a:srgbClr val="000000"/>
                </a:solidFill>
                <a:latin typeface="Calibri"/>
              </a:rPr>
              <a:t>Irakasle euskaldunak sisteman, EAEn: </a:t>
            </a:r>
            <a:endParaRPr b="0" lang="es-ES" sz="1800" spc="-1" strike="noStrike">
              <a:solidFill>
                <a:srgbClr val="000000"/>
              </a:solidFill>
              <a:latin typeface="Calibri"/>
            </a:endParaRPr>
          </a:p>
          <a:p>
            <a:r>
              <a:rPr b="0" lang="es-ES" sz="1500" spc="-1" strike="noStrike">
                <a:solidFill>
                  <a:srgbClr val="000000"/>
                </a:solidFill>
                <a:latin typeface="Calibri"/>
              </a:rPr>
              <a:t>2006-2007: </a:t>
            </a:r>
            <a:r>
              <a:rPr b="0" lang="es-ES" sz="1500" spc="-1" strike="noStrike">
                <a:solidFill>
                  <a:srgbClr val="000000"/>
                </a:solidFill>
                <a:latin typeface="Calibri"/>
              </a:rPr>
              <a:t>	</a:t>
            </a:r>
            <a:r>
              <a:rPr b="0" lang="es-ES" sz="1500" spc="-1" strike="noStrike">
                <a:solidFill>
                  <a:srgbClr val="000000"/>
                </a:solidFill>
                <a:latin typeface="Calibri"/>
              </a:rPr>
              <a:t>EAEn “irakasleen ia hiru laurdenak” EGA  edo HE2dunak dira (publikoa eta pribatua)</a:t>
            </a:r>
            <a:endParaRPr b="0" lang="es-ES" sz="1500" spc="-1" strike="noStrike">
              <a:solidFill>
                <a:srgbClr val="000000"/>
              </a:solidFill>
              <a:latin typeface="Calibri"/>
            </a:endParaRPr>
          </a:p>
          <a:p>
            <a:r>
              <a:rPr b="0" lang="es-ES" sz="1500" spc="-1" strike="noStrike">
                <a:solidFill>
                  <a:srgbClr val="000000"/>
                </a:solidFill>
                <a:latin typeface="Calibri"/>
              </a:rPr>
              <a:t>	</a:t>
            </a:r>
            <a:r>
              <a:rPr b="0" lang="es-ES" sz="1500" spc="-1" strike="noStrike">
                <a:solidFill>
                  <a:srgbClr val="000000"/>
                </a:solidFill>
                <a:latin typeface="Calibri"/>
              </a:rPr>
              <a:t>	</a:t>
            </a:r>
            <a:r>
              <a:rPr b="0" lang="es-ES" sz="1500" spc="-1" strike="noStrike">
                <a:solidFill>
                  <a:srgbClr val="000000"/>
                </a:solidFill>
                <a:latin typeface="Calibri"/>
              </a:rPr>
              <a:t>EAEn beste %6k badu HE1 (publikoa eta pribatua) (Zalbide 2010:113)</a:t>
            </a:r>
            <a:endParaRPr b="0" lang="es-ES" sz="1500" spc="-1" strike="noStrike">
              <a:solidFill>
                <a:srgbClr val="000000"/>
              </a:solidFill>
              <a:latin typeface="Calibri"/>
            </a:endParaRPr>
          </a:p>
          <a:p>
            <a:r>
              <a:rPr b="0" lang="es-ES" sz="1500" spc="-1" strike="noStrike">
                <a:solidFill>
                  <a:srgbClr val="000000"/>
                </a:solidFill>
                <a:latin typeface="Calibri"/>
              </a:rPr>
              <a:t>	</a:t>
            </a:r>
            <a:r>
              <a:rPr b="0" lang="es-ES" sz="1500" spc="-1" strike="noStrike">
                <a:solidFill>
                  <a:srgbClr val="000000"/>
                </a:solidFill>
                <a:latin typeface="Calibri"/>
              </a:rPr>
              <a:t>	</a:t>
            </a:r>
            <a:r>
              <a:rPr b="0" lang="es-ES" sz="1500" spc="-1" strike="noStrike">
                <a:solidFill>
                  <a:srgbClr val="000000"/>
                </a:solidFill>
                <a:latin typeface="Calibri"/>
              </a:rPr>
              <a:t>Publikoan: “ehuneko laurogei baino gehiago” (Zalbide 2010: 115)</a:t>
            </a:r>
            <a:endParaRPr b="0" lang="es-ES" sz="1500" spc="-1" strike="noStrike">
              <a:solidFill>
                <a:srgbClr val="000000"/>
              </a:solidFill>
              <a:latin typeface="Calibri"/>
            </a:endParaRPr>
          </a:p>
          <a:p>
            <a:pPr>
              <a:lnSpc>
                <a:spcPct val="100000"/>
              </a:lnSpc>
              <a:spcBef>
                <a:spcPts val="201"/>
              </a:spcBef>
              <a:tabLst>
                <a:tab algn="l" pos="0"/>
              </a:tabLst>
            </a:pPr>
            <a:r>
              <a:rPr b="0" lang="es-ES" sz="1050" spc="-1" strike="noStrike">
                <a:solidFill>
                  <a:srgbClr val="000000"/>
                </a:solidFill>
                <a:latin typeface="Calibri"/>
              </a:rPr>
              <a:t>Zalbide (2010): </a:t>
            </a:r>
            <a:r>
              <a:rPr b="0" i="1" lang="es-ES" sz="1050" spc="-1" strike="noStrike">
                <a:solidFill>
                  <a:srgbClr val="000000"/>
                </a:solidFill>
                <a:latin typeface="Calibri"/>
              </a:rPr>
              <a:t>Euskararen legeak hogeita bost urte. Eskola alorreko bilakaera: balioespen-saioa. </a:t>
            </a:r>
            <a:r>
              <a:rPr b="0" lang="es-ES" sz="1050" spc="-1" strike="noStrike">
                <a:solidFill>
                  <a:srgbClr val="000000"/>
                </a:solidFill>
                <a:latin typeface="Calibri"/>
              </a:rPr>
              <a:t>Bilbo: Euskaltzaindia</a:t>
            </a:r>
            <a:endParaRPr b="0" lang="es-ES" sz="1050" spc="-1" strike="noStrike">
              <a:solidFill>
                <a:srgbClr val="000000"/>
              </a:solidFill>
              <a:latin typeface="Calibri"/>
            </a:endParaRPr>
          </a:p>
        </p:txBody>
      </p:sp>
      <p:sp>
        <p:nvSpPr>
          <p:cNvPr id="96"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bidea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216000" y="98280"/>
            <a:ext cx="6336000" cy="6381720"/>
          </a:xfrm>
          <a:prstGeom prst="rect">
            <a:avLst/>
          </a:prstGeom>
          <a:noFill/>
          <a:ln>
            <a:noFill/>
          </a:ln>
        </p:spPr>
        <p:txBody>
          <a:bodyPr>
            <a:noAutofit/>
          </a:bodyPr>
          <a:p>
            <a:r>
              <a:rPr b="1" lang="es-ES" sz="1600" spc="-1" strike="noStrike">
                <a:solidFill>
                  <a:srgbClr val="000000"/>
                </a:solidFill>
                <a:latin typeface="Calibri"/>
              </a:rPr>
              <a:t>Azken 50 urtean: elebakartasunetik elebitasunera bidea egin da</a:t>
            </a:r>
            <a:endParaRPr b="0" lang="es-ES" sz="1600" spc="-1" strike="noStrike">
              <a:solidFill>
                <a:srgbClr val="000000"/>
              </a:solidFill>
              <a:latin typeface="Calibri"/>
            </a:endParaRPr>
          </a:p>
          <a:p>
            <a:r>
              <a:rPr b="0" lang="es-ES" sz="1600" spc="-1" strike="noStrike">
                <a:solidFill>
                  <a:srgbClr val="000000"/>
                </a:solidFill>
                <a:latin typeface="Calibri"/>
              </a:rPr>
              <a:t>2014: Internet Euskal Herrian hainbat etxetan (ikus datu batzuk Eurostat-en)</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2014, EAEn</a:t>
            </a:r>
            <a:r>
              <a:rPr b="0" lang="es-ES" sz="1600" spc="-1" strike="noStrike">
                <a:solidFill>
                  <a:srgbClr val="000000"/>
                </a:solidFill>
                <a:latin typeface="Calibri"/>
              </a:rPr>
              <a:t>: </a:t>
            </a:r>
            <a:r>
              <a:rPr b="1" lang="es-ES" sz="1600" spc="-1" strike="noStrike">
                <a:solidFill>
                  <a:srgbClr val="000000"/>
                </a:solidFill>
                <a:latin typeface="Calibri"/>
              </a:rPr>
              <a:t>eskolan</a:t>
            </a:r>
            <a:r>
              <a:rPr b="0" lang="es-ES" sz="1600" spc="-1" strike="noStrike">
                <a:solidFill>
                  <a:srgbClr val="000000"/>
                </a:solidFill>
                <a:latin typeface="Calibri"/>
              </a:rPr>
              <a:t> gaztelania eta euskara aukeran, parean (helburu gisa) eta ingelesa gero eta gehiago (askoz ere kontaktu gehiago hizkuntza horrekin, interneten bidez batez ere)</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2014, NFKn: eskolan </a:t>
            </a:r>
            <a:r>
              <a:rPr b="0" lang="es-ES" sz="1600" spc="-1" strike="noStrike">
                <a:solidFill>
                  <a:srgbClr val="000000"/>
                </a:solidFill>
                <a:latin typeface="Calibri"/>
              </a:rPr>
              <a:t>gaztelania eta euskara aukeran, parean (helburu gisa) lurraldearen zati batean, eta ingelesa gero eta gehiago (askoz ere kontaktu gehiago hizkuntza horrekin, interneten bidez batez ere)</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2014, Iparraldean: eskolan </a:t>
            </a:r>
            <a:r>
              <a:rPr b="0" lang="es-ES" sz="1600" spc="-1" strike="noStrike">
                <a:solidFill>
                  <a:srgbClr val="000000"/>
                </a:solidFill>
                <a:latin typeface="Calibri"/>
              </a:rPr>
              <a:t>frantsesa eta euskara ikas-irakasteko aukera handitzen ari da (datuak non? “Euskararen Erakunde Publikoa” delakoan begiratu).</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Sistemaren helburua, Hegoaldean</a:t>
            </a:r>
            <a:r>
              <a:rPr b="0" lang="es-ES" sz="1600" spc="-1" strike="noStrike">
                <a:solidFill>
                  <a:srgbClr val="000000"/>
                </a:solidFill>
                <a:latin typeface="Calibri"/>
              </a:rPr>
              <a:t>: euskara eta gaztelania  ikas-irakastea komunikazio maila onean, eta atzerriko hizkuntza modu “funtzionalean” (ikus curriculum dekretua)</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Sistema elebidunaren helburua, Iparraldean</a:t>
            </a:r>
            <a:r>
              <a:rPr b="0" lang="es-ES" sz="1600" spc="-1" strike="noStrike">
                <a:solidFill>
                  <a:srgbClr val="000000"/>
                </a:solidFill>
                <a:latin typeface="Calibri"/>
              </a:rPr>
              <a:t>: frantsesa eta euskara irakastea (eta atzerriko hizkuntza ere bai)</a:t>
            </a:r>
            <a:endParaRPr b="0" lang="es-ES" sz="1600" spc="-1" strike="noStrike">
              <a:solidFill>
                <a:srgbClr val="000000"/>
              </a:solidFill>
              <a:latin typeface="Calibri"/>
            </a:endParaRPr>
          </a:p>
          <a:p>
            <a:pPr algn="just">
              <a:lnSpc>
                <a:spcPct val="100000"/>
              </a:lnSpc>
              <a:spcBef>
                <a:spcPts val="320"/>
              </a:spcBef>
              <a:tabLst>
                <a:tab algn="l" pos="0"/>
              </a:tabLst>
            </a:pPr>
            <a:r>
              <a:rPr b="1" lang="es-ES" sz="1600" spc="-1" strike="noStrike">
                <a:solidFill>
                  <a:srgbClr val="000000"/>
                </a:solidFill>
                <a:latin typeface="Calibri"/>
              </a:rPr>
              <a:t>Irakasle euskaldunak sisteman (EAEn): </a:t>
            </a:r>
            <a:endParaRPr b="0" lang="es-ES" sz="1600" spc="-1" strike="noStrike">
              <a:solidFill>
                <a:srgbClr val="000000"/>
              </a:solidFill>
              <a:latin typeface="Calibri"/>
            </a:endParaRPr>
          </a:p>
          <a:p>
            <a:pPr algn="just">
              <a:lnSpc>
                <a:spcPct val="100000"/>
              </a:lnSpc>
              <a:spcBef>
                <a:spcPts val="360"/>
              </a:spcBef>
              <a:tabLst>
                <a:tab algn="l" pos="0"/>
              </a:tabLst>
            </a:pPr>
            <a:r>
              <a:rPr b="0" lang="es-ES" sz="1800" spc="-1" strike="noStrike">
                <a:solidFill>
                  <a:srgbClr val="000000"/>
                </a:solidFill>
                <a:latin typeface="Calibri"/>
              </a:rPr>
              <a:t>	</a:t>
            </a:r>
            <a:r>
              <a:rPr b="0" lang="es-ES" sz="1400" spc="-1" strike="noStrike">
                <a:solidFill>
                  <a:srgbClr val="000000"/>
                </a:solidFill>
                <a:latin typeface="Calibri"/>
              </a:rPr>
              <a:t>2006-2007: </a:t>
            </a:r>
            <a:r>
              <a:rPr b="0" lang="es-ES" sz="1400" spc="-1" strike="noStrike">
                <a:solidFill>
                  <a:srgbClr val="000000"/>
                </a:solidFill>
                <a:latin typeface="Calibri"/>
              </a:rPr>
              <a:t>	</a:t>
            </a:r>
            <a:r>
              <a:rPr b="0" lang="es-ES" sz="1400" spc="-1" strike="noStrike">
                <a:solidFill>
                  <a:srgbClr val="000000"/>
                </a:solidFill>
                <a:latin typeface="Calibri"/>
              </a:rPr>
              <a:t>EAEn “irakasleen ia hiru laurdenak” EGA  edo HE2dunak dira (publikoa eta pribatua)</a:t>
            </a:r>
            <a:endParaRPr b="0" lang="es-ES" sz="1400" spc="-1" strike="noStrike">
              <a:solidFill>
                <a:srgbClr val="000000"/>
              </a:solidFill>
              <a:latin typeface="Calibri"/>
            </a:endParaRPr>
          </a:p>
          <a:p>
            <a:pPr marL="399960" algn="just">
              <a:spcBef>
                <a:spcPts val="281"/>
              </a:spcBef>
              <a:tabLst>
                <a:tab algn="l" pos="0"/>
              </a:tabLst>
            </a:pPr>
            <a:r>
              <a:rPr b="0" lang="es-ES" sz="1400" spc="-1" strike="noStrike">
                <a:solidFill>
                  <a:srgbClr val="000000"/>
                </a:solidFill>
                <a:latin typeface="Calibri"/>
              </a:rPr>
              <a:t>	</a:t>
            </a:r>
            <a:r>
              <a:rPr b="0" lang="es-ES" sz="1400" spc="-1" strike="noStrike">
                <a:solidFill>
                  <a:srgbClr val="000000"/>
                </a:solidFill>
                <a:latin typeface="Calibri"/>
              </a:rPr>
              <a:t>	</a:t>
            </a:r>
            <a:r>
              <a:rPr b="0" lang="es-ES" sz="1400" spc="-1" strike="noStrike">
                <a:solidFill>
                  <a:srgbClr val="000000"/>
                </a:solidFill>
                <a:latin typeface="Calibri"/>
              </a:rPr>
              <a:t>EAEn beste %6k badu HE1 (publikoa eta pribatua) (Zalbide 2010:113)</a:t>
            </a:r>
            <a:endParaRPr b="0" lang="es-ES" sz="1400" spc="-1" strike="noStrike">
              <a:solidFill>
                <a:srgbClr val="000000"/>
              </a:solidFill>
              <a:latin typeface="Calibri"/>
            </a:endParaRPr>
          </a:p>
          <a:p>
            <a:pPr marL="399960" algn="just">
              <a:spcBef>
                <a:spcPts val="281"/>
              </a:spcBef>
              <a:tabLst>
                <a:tab algn="l" pos="0"/>
              </a:tabLst>
            </a:pPr>
            <a:r>
              <a:rPr b="0" lang="es-ES" sz="1400" spc="-1" strike="noStrike">
                <a:solidFill>
                  <a:srgbClr val="000000"/>
                </a:solidFill>
                <a:latin typeface="Calibri"/>
              </a:rPr>
              <a:t>	</a:t>
            </a:r>
            <a:r>
              <a:rPr b="0" lang="es-ES" sz="1400" spc="-1" strike="noStrike">
                <a:solidFill>
                  <a:srgbClr val="000000"/>
                </a:solidFill>
                <a:latin typeface="Calibri"/>
              </a:rPr>
              <a:t>	</a:t>
            </a:r>
            <a:r>
              <a:rPr b="0" lang="es-ES" sz="1400" spc="-1" strike="noStrike">
                <a:solidFill>
                  <a:srgbClr val="000000"/>
                </a:solidFill>
                <a:latin typeface="Calibri"/>
              </a:rPr>
              <a:t>Publikoan: “ehuneko laurogei baino gehiago” (Zalbide 2010: 115)</a:t>
            </a:r>
            <a:endParaRPr b="0" lang="es-ES" sz="1400" spc="-1" strike="noStrike">
              <a:solidFill>
                <a:srgbClr val="000000"/>
              </a:solidFill>
              <a:latin typeface="Calibri"/>
            </a:endParaRPr>
          </a:p>
          <a:p>
            <a:endParaRPr b="0" lang="es-ES" sz="1400" spc="-1" strike="noStrike">
              <a:solidFill>
                <a:srgbClr val="000000"/>
              </a:solidFill>
              <a:latin typeface="Calibri"/>
            </a:endParaRPr>
          </a:p>
          <a:p>
            <a:pPr>
              <a:lnSpc>
                <a:spcPct val="100000"/>
              </a:lnSpc>
              <a:spcBef>
                <a:spcPts val="201"/>
              </a:spcBef>
              <a:tabLst>
                <a:tab algn="l" pos="0"/>
              </a:tabLst>
            </a:pPr>
            <a:r>
              <a:rPr b="0" lang="es-ES" sz="1000" spc="-1" strike="noStrike">
                <a:solidFill>
                  <a:srgbClr val="000000"/>
                </a:solidFill>
                <a:latin typeface="Calibri"/>
              </a:rPr>
              <a:t>Zalbide,  M. (2010): </a:t>
            </a:r>
            <a:r>
              <a:rPr b="0" i="1" lang="es-ES" sz="1000" spc="-1" strike="noStrike">
                <a:solidFill>
                  <a:srgbClr val="000000"/>
                </a:solidFill>
                <a:latin typeface="Calibri"/>
              </a:rPr>
              <a:t>Euskararen legeak hogeita bost urte. Eskola alorreko bilakaera: balioespen-saioa. </a:t>
            </a:r>
            <a:r>
              <a:rPr b="0" lang="es-ES" sz="1000" spc="-1" strike="noStrike">
                <a:solidFill>
                  <a:srgbClr val="000000"/>
                </a:solidFill>
                <a:latin typeface="Calibri"/>
              </a:rPr>
              <a:t>Bilbo: Euskaltzaindia</a:t>
            </a:r>
            <a:endParaRPr b="0" lang="es-ES" sz="1000" spc="-1" strike="noStrike">
              <a:solidFill>
                <a:srgbClr val="000000"/>
              </a:solidFill>
              <a:latin typeface="Calibri"/>
            </a:endParaRPr>
          </a:p>
        </p:txBody>
      </p:sp>
      <p:sp>
        <p:nvSpPr>
          <p:cNvPr id="98" name="TextShape 2"/>
          <p:cNvSpPr txBox="1"/>
          <p:nvPr/>
        </p:nvSpPr>
        <p:spPr>
          <a:xfrm>
            <a:off x="5222880" y="1512000"/>
            <a:ext cx="5256000" cy="2306880"/>
          </a:xfrm>
          <a:prstGeom prst="rect">
            <a:avLst/>
          </a:prstGeom>
          <a:noFill/>
          <a:ln>
            <a:noFill/>
          </a:ln>
        </p:spPr>
        <p:txBody>
          <a:bodyPr lIns="0" rIns="0" tIns="0" bIns="0">
            <a:normAutofit/>
          </a:bodyPr>
          <a:p>
            <a:pPr algn="ctr">
              <a:lnSpc>
                <a:spcPct val="100000"/>
              </a:lnSpc>
              <a:spcBef>
                <a:spcPts val="320"/>
              </a:spcBef>
              <a:tabLst>
                <a:tab algn="l" pos="0"/>
              </a:tabLst>
            </a:pPr>
            <a:r>
              <a:rPr b="1" lang="es-ES" sz="4400" spc="-1" strike="noStrike">
                <a:solidFill>
                  <a:srgbClr val="eeeeee"/>
                </a:solidFill>
                <a:latin typeface="Calibri"/>
              </a:rPr>
              <a:t>bidea</a:t>
            </a:r>
            <a:endParaRPr b="0" lang="es-ES" sz="4400" spc="-1" strike="noStrike">
              <a:solidFill>
                <a:srgbClr val="000000"/>
              </a:solidFill>
              <a:latin typeface="Calibri"/>
            </a:endParaRPr>
          </a:p>
        </p:txBody>
      </p:sp>
    </p:spTree>
  </p:cSld>
  <mc:AlternateContent>
    <mc:Choice Requires="p14">
      <p:transition spd="slow" p14:dur="2000">
        <p:pull dir="lu"/>
      </p:transition>
    </mc:Choice>
    <mc:Fallback>
      <p:transition spd="slow">
        <p:pull dir="l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6687</TotalTime>
  <Application>LibreOffice/6.4.6.2$Linux_X86_64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2000-06-13T08:39:20Z</dcterms:created>
  <dc:creator>pepe</dc:creator>
  <dc:description/>
  <dc:language>en-GB</dc:language>
  <cp:lastModifiedBy>Juan Abasolo</cp:lastModifiedBy>
  <dcterms:modified xsi:type="dcterms:W3CDTF">2020-09-16T10:46:43Z</dcterms:modified>
  <cp:revision>523</cp:revision>
  <dc:subject/>
  <dc:title>ESKOLAKO HIZKERA EREDUAZ, EUSKARA BATUAREN ETA EUSKALKIAREN ARTEKO HARREMANEN TESTUINGURUAN.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45</vt:i4>
  </property>
</Properties>
</file>