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1" r:id="rId6"/>
    <p:sldId id="262" r:id="rId7"/>
    <p:sldId id="264" r:id="rId8"/>
    <p:sldId id="265" r:id="rId9"/>
    <p:sldId id="266" r:id="rId10"/>
    <p:sldId id="267" r:id="rId11"/>
    <p:sldId id="26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5993-EF30-4133-A3EC-423C80C06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09656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6B9BE-47A2-475A-A66C-B7F9880C6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9656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69B4E-F11A-44B4-8A13-D1F95346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9656F"/>
                </a:solidFill>
              </a:defRPr>
            </a:lvl1pPr>
          </a:lstStyle>
          <a:p>
            <a:fld id="{8B1BE4B8-A65F-421A-BADE-BC0C3268AAE4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2AF80-4874-4534-B4A3-340A3A08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9656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A8620-D6D4-4954-929B-A527E094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9656F"/>
                </a:solidFill>
              </a:defRPr>
            </a:lvl1pPr>
          </a:lstStyle>
          <a:p>
            <a:fld id="{55D93B82-2043-4609-9CF0-01F69633008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1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2676-1266-416C-9EEF-123EF596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9656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50995-7A21-4BFB-AFC1-711227B02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1A8D2-C4B6-44DB-BD7B-6380EA79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E4B8-A65F-421A-BADE-BC0C3268AAE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478D-39D3-46B4-A3F8-2082F7A4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F9D0-7015-485E-A391-6B2B1553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3B82-2043-4609-9CF0-01F6963300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1515C-EE3A-430A-8A9C-23E1F3E9B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37491"/>
            <a:ext cx="2628900" cy="5139472"/>
          </a:xfrm>
        </p:spPr>
        <p:txBody>
          <a:bodyPr vert="eaVert"/>
          <a:lstStyle>
            <a:lvl1pPr>
              <a:defRPr b="1">
                <a:solidFill>
                  <a:srgbClr val="09656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236B1-AE1B-4DEA-84D0-06D07850A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37491"/>
            <a:ext cx="7734300" cy="51394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2D026-D835-4B68-A30D-BC0C4A3D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E4B8-A65F-421A-BADE-BC0C3268AAE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5B87-4B68-4423-8128-70DDCFF9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7C26-4AFC-40B8-87B7-6637E7B2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3B82-2043-4609-9CF0-01F6963300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F3FA-AF37-4C1C-BBD8-CB88843B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9656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4FCD5-C442-44F5-B5B8-9FDE9ADA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CF8DD-19C9-4E4E-88A9-869790D4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E4B8-A65F-421A-BADE-BC0C3268AAE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9661-EFFF-44BD-B7F9-753DB552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10809-18DF-4164-A69A-13BE48D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3B82-2043-4609-9CF0-01F6963300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8E8F-79AD-464A-A733-BEF30510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09656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657B4-3032-4749-AEF9-DDBA718F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F2209-587C-48FB-84AE-C76B901B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E4B8-A65F-421A-BADE-BC0C3268AAE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61F4A-71CF-4677-AEDB-DA740E94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AFE16-C9DD-467E-B205-F7ACED3B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3B82-2043-4609-9CF0-01F6963300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5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E78D-452F-49DF-B22C-F47FF7FE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9656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C9E37-FEF7-4AAE-AAC2-B4767E0D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40E9A-188E-405D-B03E-2971832E6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6CDB4-8184-4F4B-A9D0-4CFEB000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E4B8-A65F-421A-BADE-BC0C3268AAE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8B1B5-FB53-4204-B660-04945057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11C35-232D-4253-9D2B-0A87A439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3B82-2043-4609-9CF0-01F6963300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4109-69DF-4AA7-AED5-B6B6ACF9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1985"/>
            <a:ext cx="10515600" cy="758703"/>
          </a:xfrm>
        </p:spPr>
        <p:txBody>
          <a:bodyPr/>
          <a:lstStyle>
            <a:lvl1pPr>
              <a:defRPr b="1">
                <a:solidFill>
                  <a:srgbClr val="09656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8329F-0A71-4202-87BA-58E7CF6F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CAE79-E3FF-4E3F-A44C-030C79449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D3F71-5357-4095-9BAD-D019A82F4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86909-DDE2-4F0A-A5C2-AB22C8A89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75B96-2C02-4EE2-ABA9-CDF40D35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E4B8-A65F-421A-BADE-BC0C3268AAE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F2CA5-5DFB-48F1-B30F-448207C4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8441-CDA0-44A4-818D-D7ABAB11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3B82-2043-4609-9CF0-01F6963300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3952-461C-474A-A016-3F2719E1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9656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8280-7830-4DC4-85C3-0BEE7840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E4B8-A65F-421A-BADE-BC0C3268AAE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61584-99FE-4AB9-A76B-4F86F4CC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9FBE4-163F-4120-86F3-FA848A3E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3B82-2043-4609-9CF0-01F6963300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6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1AAD9-6E6B-4C90-90CE-E9A9211E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E4B8-A65F-421A-BADE-BC0C3268AAE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CF851-1BA2-465F-AF1B-C7408095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10A4F-FEB8-4745-89E7-7ECB72B9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3B82-2043-4609-9CF0-01F6963300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3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D566-B60D-4B84-A810-26E45A81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 b="1">
                <a:solidFill>
                  <a:srgbClr val="09656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4A53F-3586-491F-BFD6-49A78D6F5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09656F"/>
                </a:solidFill>
              </a:defRPr>
            </a:lvl1pPr>
            <a:lvl2pPr>
              <a:defRPr sz="2800">
                <a:solidFill>
                  <a:srgbClr val="09656F"/>
                </a:solidFill>
              </a:defRPr>
            </a:lvl2pPr>
            <a:lvl3pPr>
              <a:defRPr sz="2400">
                <a:solidFill>
                  <a:srgbClr val="09656F"/>
                </a:solidFill>
              </a:defRPr>
            </a:lvl3pPr>
            <a:lvl4pPr>
              <a:defRPr sz="2000">
                <a:solidFill>
                  <a:srgbClr val="09656F"/>
                </a:solidFill>
              </a:defRPr>
            </a:lvl4pPr>
            <a:lvl5pPr>
              <a:defRPr sz="2000">
                <a:solidFill>
                  <a:srgbClr val="09656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59C04-99B8-495F-8005-636FA0415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122EA-8985-4A00-8A09-ED7D0B36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E4B8-A65F-421A-BADE-BC0C3268AAE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4BA6F-C574-4BEC-B1EE-310E58CE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549A3-14E0-4FBD-BD90-275ECAE5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3B82-2043-4609-9CF0-01F6963300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76B1-A189-4E5A-A53F-A7A195CC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 b="1">
                <a:solidFill>
                  <a:srgbClr val="09656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5B475-F5B7-4AEE-8050-DC05870BD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25F59-ECE0-4EAF-8FCC-53C1F515B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B4535-4CA7-4E2C-9101-26D30A11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E4B8-A65F-421A-BADE-BC0C3268AAE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9428E-A8F2-4999-AC5E-46782DB4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8A4B6-B360-450F-8F96-2FD237A7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3B82-2043-4609-9CF0-01F6963300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37BA4-D304-46C2-ACD3-FCB2E08E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070"/>
            <a:ext cx="10515600" cy="74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708E7-E6BF-41F1-9117-CD350E02E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6F060-2DBF-4CED-AA5F-9AED83353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BE4B8-A65F-421A-BADE-BC0C3268AAE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D6582-A1C9-4395-B6A2-52860477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5A74-5CCE-41E5-9F23-9B3356A3A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93B82-2043-4609-9CF0-01F696330080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n 3">
            <a:extLst>
              <a:ext uri="{FF2B5EF4-FFF2-40B4-BE49-F238E27FC236}">
                <a16:creationId xmlns:a16="http://schemas.microsoft.com/office/drawing/2014/main" id="{575B6A87-2FC1-4D82-83D6-4845742FAD4B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88"/>
            <a:ext cx="1108710" cy="531495"/>
          </a:xfrm>
          <a:prstGeom prst="rect">
            <a:avLst/>
          </a:prstGeom>
        </p:spPr>
      </p:pic>
      <p:pic>
        <p:nvPicPr>
          <p:cNvPr id="8" name="Imagen 4">
            <a:extLst>
              <a:ext uri="{FF2B5EF4-FFF2-40B4-BE49-F238E27FC236}">
                <a16:creationId xmlns:a16="http://schemas.microsoft.com/office/drawing/2014/main" id="{3F7CF35B-EF02-47ED-B1FB-8833DD51593F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890" y="240665"/>
            <a:ext cx="1438910" cy="5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0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ens Index &amp; Material Guide – Zenni Optical">
            <a:extLst>
              <a:ext uri="{FF2B5EF4-FFF2-40B4-BE49-F238E27FC236}">
                <a16:creationId xmlns:a16="http://schemas.microsoft.com/office/drawing/2014/main" id="{4F845FA2-5059-8AC8-CBA3-A4B60B66D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F1732-3C8E-4704-8F6A-532B2204E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Lenses Data Analysis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5DBBE-357A-427E-BF4E-A5D9B1C07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Juan Manuel Aguilar Garrido</a:t>
            </a:r>
          </a:p>
          <a:p>
            <a:r>
              <a:rPr lang="es-ES" b="1" dirty="0">
                <a:solidFill>
                  <a:srgbClr val="FFFFFF"/>
                </a:solidFill>
              </a:rPr>
              <a:t>219030004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623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09F6-04E2-40AA-870E-ED6A404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Reglas de separación de patrones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9F4DB-9FBE-4C74-BD0F-58E83F5B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8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09F6-04E2-40AA-870E-ED6A404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9F4DB-9FBE-4C74-BD0F-58E83F5B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71-5792-434C-9177-F3C1AA83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F2EB0-CF5E-4F39-B714-72857F732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0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382 Raw Data Icon Illustrations &amp; Clip Art - iStock">
            <a:extLst>
              <a:ext uri="{FF2B5EF4-FFF2-40B4-BE49-F238E27FC236}">
                <a16:creationId xmlns:a16="http://schemas.microsoft.com/office/drawing/2014/main" id="{8E3CCE26-C403-878D-FA40-C87250607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" b="291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94F909-AFA5-4063-A9D9-13551FBD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Descripción de la base de datos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F903-57F9-4C49-B9BE-F186C665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>
                <a:solidFill>
                  <a:srgbClr val="FFFFFF"/>
                </a:solidFill>
              </a:rPr>
              <a:t>Lenses Data Set es una base de datos de clasificación la cual contiene 24 instancias de carácter multivariable (mas de un argumento y/o atributo).</a:t>
            </a:r>
          </a:p>
          <a:p>
            <a:pPr marL="0" indent="0">
              <a:buNone/>
            </a:pPr>
            <a:endParaRPr lang="es-E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ES">
                <a:solidFill>
                  <a:srgbClr val="FFFFFF"/>
                </a:solidFill>
              </a:rPr>
              <a:t>Cuenta con 3 clases, las cuales son: </a:t>
            </a:r>
          </a:p>
          <a:p>
            <a:pPr marL="0" indent="0">
              <a:buNone/>
            </a:pPr>
            <a:r>
              <a:rPr lang="es-ES">
                <a:solidFill>
                  <a:srgbClr val="FFFFFF"/>
                </a:solidFill>
              </a:rPr>
              <a:t>1: </a:t>
            </a:r>
            <a:r>
              <a:rPr lang="en-US">
                <a:solidFill>
                  <a:srgbClr val="FFFFFF"/>
                </a:solidFill>
              </a:rPr>
              <a:t>The patient should be fitted with hard contact lenses.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2: The patient should be fitted with soft contact lenses.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3: The patient should not be fitted with contact lenses.</a:t>
            </a:r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60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0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4F909-AFA5-4063-A9D9-13551FBD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s-ES" sz="4000" dirty="0"/>
              <a:t>Descripción de la base de datos</a:t>
            </a:r>
            <a:endParaRPr lang="en-US" sz="4000" dirty="0"/>
          </a:p>
        </p:txBody>
      </p:sp>
      <p:grpSp>
        <p:nvGrpSpPr>
          <p:cNvPr id="3090" name="Group 3082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3084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1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87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695131" y="958617"/>
            <a:ext cx="4888676" cy="4290039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89" name="Freeform: Shape 3088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F903-57F9-4C49-B9BE-F186C665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3093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</a:rPr>
              <a:t>Cuenta con 4 atributos presentes dentro de la base de datos, los cuales son: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1. age of the patient: (1) young, (2) pre-</a:t>
            </a:r>
            <a:r>
              <a:rPr lang="en-US" sz="2000" dirty="0" err="1">
                <a:solidFill>
                  <a:schemeClr val="bg1"/>
                </a:solidFill>
              </a:rPr>
              <a:t>presbyopic</a:t>
            </a:r>
            <a:r>
              <a:rPr lang="en-US" sz="2000" dirty="0">
                <a:solidFill>
                  <a:schemeClr val="bg1"/>
                </a:solidFill>
              </a:rPr>
              <a:t>, (3) </a:t>
            </a:r>
            <a:r>
              <a:rPr lang="en-US" sz="2000" dirty="0" err="1">
                <a:solidFill>
                  <a:schemeClr val="bg1"/>
                </a:solidFill>
              </a:rPr>
              <a:t>presbyopic</a:t>
            </a:r>
            <a:r>
              <a:rPr lang="en-US" sz="2000" dirty="0">
                <a:solidFill>
                  <a:schemeClr val="bg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2. spectacle prescription:  (1) myope, (2) </a:t>
            </a:r>
            <a:r>
              <a:rPr lang="en-US" sz="2000" dirty="0" err="1">
                <a:solidFill>
                  <a:schemeClr val="bg1"/>
                </a:solidFill>
              </a:rPr>
              <a:t>hypermetrope</a:t>
            </a:r>
            <a:r>
              <a:rPr lang="en-US" sz="2000" dirty="0">
                <a:solidFill>
                  <a:schemeClr val="bg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3. astigmatic:  (1) no, (2) yes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4. tear production rate:  (1) reduced, (2) normal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3076" name="Picture 4" descr="An Overview of Chef — chef-client 11.6 Documentation">
            <a:extLst>
              <a:ext uri="{FF2B5EF4-FFF2-40B4-BE49-F238E27FC236}">
                <a16:creationId xmlns:a16="http://schemas.microsoft.com/office/drawing/2014/main" id="{83398C88-DB5E-37CE-4D06-6283F3C1E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2428" y="1636595"/>
            <a:ext cx="2934082" cy="293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15B7BC2-15E5-0CEA-E788-DE1BB27FD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24" y="1712115"/>
            <a:ext cx="2025754" cy="787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930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09F6-04E2-40AA-870E-ED6A404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atributos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9F4DB-9FBE-4C74-BD0F-58E83F5B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2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09F6-04E2-40AA-870E-ED6A404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Medidas de tendencia central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9F4DB-9FBE-4C74-BD0F-58E83F5B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3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09F6-04E2-40AA-870E-ED6A404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Medidas de dispersión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9F4DB-9FBE-4C74-BD0F-58E83F5B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3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09F6-04E2-40AA-870E-ED6A404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Diagramas de caja y valores atípicos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9F4DB-9FBE-4C74-BD0F-58E83F5B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3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09F6-04E2-40AA-870E-ED6A404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lineal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9F4DB-9FBE-4C74-BD0F-58E83F5B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09F6-04E2-40AA-870E-ED6A404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Componentes Principales (PCA)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9F4DB-9FBE-4C74-BD0F-58E83F5B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3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204</Words>
  <Application>Microsoft Office PowerPoint</Application>
  <PresentationFormat>Panorámica</PresentationFormat>
  <Paragraphs>25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Lenses Data Analysis</vt:lpstr>
      <vt:lpstr>Descripción de la base de datos</vt:lpstr>
      <vt:lpstr>Descripción de la base de datos</vt:lpstr>
      <vt:lpstr>Tipos de atributos</vt:lpstr>
      <vt:lpstr>Medidas de tendencia central</vt:lpstr>
      <vt:lpstr>Medidas de dispersión</vt:lpstr>
      <vt:lpstr>Diagramas de caja y valores atípicos</vt:lpstr>
      <vt:lpstr>Regresión lineal</vt:lpstr>
      <vt:lpstr>Análisis de Componentes Principales (PCA)</vt:lpstr>
      <vt:lpstr>Reglas de separación de patrones</vt:lpstr>
      <vt:lpstr>Conclusiones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Exposición 1. Modelo entidad-relación</dc:title>
  <dc:creator>Sergio Valadez Godinez</dc:creator>
  <cp:lastModifiedBy>JUAN MANUEL AGUILAR GARRIDO</cp:lastModifiedBy>
  <cp:revision>22</cp:revision>
  <dcterms:created xsi:type="dcterms:W3CDTF">2021-05-28T18:52:12Z</dcterms:created>
  <dcterms:modified xsi:type="dcterms:W3CDTF">2022-06-16T05:39:03Z</dcterms:modified>
</cp:coreProperties>
</file>