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0" r:id="rId3"/>
    <p:sldId id="257" r:id="rId4"/>
    <p:sldId id="268" r:id="rId5"/>
    <p:sldId id="258" r:id="rId6"/>
    <p:sldId id="269" r:id="rId7"/>
    <p:sldId id="261" r:id="rId8"/>
    <p:sldId id="272" r:id="rId9"/>
    <p:sldId id="273" r:id="rId10"/>
    <p:sldId id="275" r:id="rId11"/>
    <p:sldId id="276" r:id="rId12"/>
    <p:sldId id="264" r:id="rId13"/>
    <p:sldId id="277" r:id="rId14"/>
    <p:sldId id="265" r:id="rId15"/>
    <p:sldId id="278" r:id="rId16"/>
    <p:sldId id="279" r:id="rId17"/>
    <p:sldId id="280" r:id="rId18"/>
    <p:sldId id="266" r:id="rId19"/>
    <p:sldId id="281" r:id="rId20"/>
    <p:sldId id="282" r:id="rId21"/>
    <p:sldId id="267" r:id="rId22"/>
    <p:sldId id="263"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D19E9-3DC3-43AA-B8A5-68F9F08FF11C}" type="datetimeFigureOut">
              <a:rPr lang="es-MX" smtClean="0"/>
              <a:t>16/06/2022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ED73E-C0BB-49A8-96DC-DAE99423FA62}" type="slidenum">
              <a:rPr lang="es-MX" smtClean="0"/>
              <a:t>‹Nº›</a:t>
            </a:fld>
            <a:endParaRPr lang="es-MX"/>
          </a:p>
        </p:txBody>
      </p:sp>
    </p:spTree>
    <p:extLst>
      <p:ext uri="{BB962C8B-B14F-4D97-AF65-F5344CB8AC3E}">
        <p14:creationId xmlns:p14="http://schemas.microsoft.com/office/powerpoint/2010/main" val="234868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atributo es un campo de datos que representa una característica o rasgo de un objeto de datos.</a:t>
            </a:r>
          </a:p>
        </p:txBody>
      </p:sp>
      <p:sp>
        <p:nvSpPr>
          <p:cNvPr id="4" name="Marcador de número de diapositiva 3"/>
          <p:cNvSpPr>
            <a:spLocks noGrp="1"/>
          </p:cNvSpPr>
          <p:nvPr>
            <p:ph type="sldNum" sz="quarter" idx="5"/>
          </p:nvPr>
        </p:nvSpPr>
        <p:spPr/>
        <p:txBody>
          <a:bodyPr/>
          <a:lstStyle/>
          <a:p>
            <a:fld id="{9C9ED73E-C0BB-49A8-96DC-DAE99423FA62}" type="slidenum">
              <a:rPr lang="es-MX" smtClean="0"/>
              <a:t>4</a:t>
            </a:fld>
            <a:endParaRPr lang="es-MX"/>
          </a:p>
        </p:txBody>
      </p:sp>
    </p:spTree>
    <p:extLst>
      <p:ext uri="{BB962C8B-B14F-4D97-AF65-F5344CB8AC3E}">
        <p14:creationId xmlns:p14="http://schemas.microsoft.com/office/powerpoint/2010/main" val="336709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16</a:t>
            </a:fld>
            <a:endParaRPr lang="es-MX"/>
          </a:p>
        </p:txBody>
      </p:sp>
    </p:spTree>
    <p:extLst>
      <p:ext uri="{BB962C8B-B14F-4D97-AF65-F5344CB8AC3E}">
        <p14:creationId xmlns:p14="http://schemas.microsoft.com/office/powerpoint/2010/main" val="351242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17</a:t>
            </a:fld>
            <a:endParaRPr lang="es-MX"/>
          </a:p>
        </p:txBody>
      </p:sp>
    </p:spTree>
    <p:extLst>
      <p:ext uri="{BB962C8B-B14F-4D97-AF65-F5344CB8AC3E}">
        <p14:creationId xmlns:p14="http://schemas.microsoft.com/office/powerpoint/2010/main" val="384739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noProof="0" dirty="0"/>
              <a:t>La distribución es la agrupación de datos en categorías que indican el numero de observaciones en cada categoría.</a:t>
            </a:r>
          </a:p>
        </p:txBody>
      </p:sp>
      <p:sp>
        <p:nvSpPr>
          <p:cNvPr id="4" name="Marcador de número de diapositiva 3"/>
          <p:cNvSpPr>
            <a:spLocks noGrp="1"/>
          </p:cNvSpPr>
          <p:nvPr>
            <p:ph type="sldNum" sz="quarter" idx="5"/>
          </p:nvPr>
        </p:nvSpPr>
        <p:spPr/>
        <p:txBody>
          <a:bodyPr/>
          <a:lstStyle/>
          <a:p>
            <a:fld id="{9C9ED73E-C0BB-49A8-96DC-DAE99423FA62}" type="slidenum">
              <a:rPr lang="es-MX" smtClean="0"/>
              <a:t>6</a:t>
            </a:fld>
            <a:endParaRPr lang="es-MX"/>
          </a:p>
        </p:txBody>
      </p:sp>
    </p:spTree>
    <p:extLst>
      <p:ext uri="{BB962C8B-B14F-4D97-AF65-F5344CB8AC3E}">
        <p14:creationId xmlns:p14="http://schemas.microsoft.com/office/powerpoint/2010/main" val="282731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BDC1C6"/>
                </a:solidFill>
                <a:effectLst/>
                <a:latin typeface="arial" panose="020B0604020202020204" pitchFamily="34" charset="0"/>
              </a:rPr>
              <a:t>Son </a:t>
            </a:r>
            <a:r>
              <a:rPr lang="es-MX" b="1" i="0" dirty="0">
                <a:solidFill>
                  <a:srgbClr val="BDC1C6"/>
                </a:solidFill>
                <a:effectLst/>
                <a:latin typeface="arial" panose="020B0604020202020204" pitchFamily="34" charset="0"/>
              </a:rPr>
              <a:t>medidas</a:t>
            </a:r>
            <a:r>
              <a:rPr lang="es-MX" b="0" i="0" dirty="0">
                <a:solidFill>
                  <a:srgbClr val="BDC1C6"/>
                </a:solidFill>
                <a:effectLst/>
                <a:latin typeface="arial" panose="020B0604020202020204" pitchFamily="34" charset="0"/>
              </a:rPr>
              <a:t> estadísticas que pretenden resumir en un solo valor a un conjunto de valores.</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7</a:t>
            </a:fld>
            <a:endParaRPr lang="es-MX"/>
          </a:p>
        </p:txBody>
      </p:sp>
    </p:spTree>
    <p:extLst>
      <p:ext uri="{BB962C8B-B14F-4D97-AF65-F5344CB8AC3E}">
        <p14:creationId xmlns:p14="http://schemas.microsoft.com/office/powerpoint/2010/main" val="166200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cuartiles son valores que dividen una base de datos en 3 cuartos.</a:t>
            </a:r>
          </a:p>
        </p:txBody>
      </p:sp>
      <p:sp>
        <p:nvSpPr>
          <p:cNvPr id="4" name="Marcador de número de diapositiva 3"/>
          <p:cNvSpPr>
            <a:spLocks noGrp="1"/>
          </p:cNvSpPr>
          <p:nvPr>
            <p:ph type="sldNum" sz="quarter" idx="5"/>
          </p:nvPr>
        </p:nvSpPr>
        <p:spPr/>
        <p:txBody>
          <a:bodyPr/>
          <a:lstStyle/>
          <a:p>
            <a:fld id="{9C9ED73E-C0BB-49A8-96DC-DAE99423FA62}" type="slidenum">
              <a:rPr lang="es-MX" smtClean="0"/>
              <a:t>8</a:t>
            </a:fld>
            <a:endParaRPr lang="es-MX"/>
          </a:p>
        </p:txBody>
      </p:sp>
    </p:spTree>
    <p:extLst>
      <p:ext uri="{BB962C8B-B14F-4D97-AF65-F5344CB8AC3E}">
        <p14:creationId xmlns:p14="http://schemas.microsoft.com/office/powerpoint/2010/main" val="88196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252525"/>
                </a:solidFill>
                <a:effectLst/>
                <a:latin typeface="Roboto" panose="02000000000000000000" pitchFamily="2" charset="0"/>
              </a:rPr>
              <a:t>la </a:t>
            </a:r>
            <a:r>
              <a:rPr lang="es-MX" b="1" i="0" dirty="0">
                <a:solidFill>
                  <a:srgbClr val="252525"/>
                </a:solidFill>
                <a:effectLst/>
                <a:latin typeface="Roboto" panose="02000000000000000000" pitchFamily="2" charset="0"/>
              </a:rPr>
              <a:t>varianza </a:t>
            </a:r>
            <a:r>
              <a:rPr lang="es-MX" b="0" i="0" dirty="0">
                <a:solidFill>
                  <a:srgbClr val="252525"/>
                </a:solidFill>
                <a:effectLst/>
                <a:latin typeface="Roboto" panose="02000000000000000000" pitchFamily="2" charset="0"/>
              </a:rPr>
              <a:t>es la expectativa de la desviación al cuadrado de una variable aleatoria de su media.</a:t>
            </a:r>
          </a:p>
          <a:p>
            <a:r>
              <a:rPr lang="es-MX" b="1" i="0" dirty="0">
                <a:solidFill>
                  <a:srgbClr val="BDC1C6"/>
                </a:solidFill>
                <a:effectLst/>
                <a:latin typeface="arial" panose="020B0604020202020204" pitchFamily="34" charset="0"/>
              </a:rPr>
              <a:t>Desviación estándar </a:t>
            </a:r>
            <a:r>
              <a:rPr lang="es-MX" b="0" i="0" dirty="0">
                <a:solidFill>
                  <a:srgbClr val="BDC1C6"/>
                </a:solidFill>
                <a:effectLst/>
                <a:latin typeface="arial" panose="020B0604020202020204" pitchFamily="34" charset="0"/>
              </a:rPr>
              <a:t>indica qué tan dispersos están los datos con respecto a la media. </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9</a:t>
            </a:fld>
            <a:endParaRPr lang="es-MX"/>
          </a:p>
        </p:txBody>
      </p:sp>
    </p:spTree>
    <p:extLst>
      <p:ext uri="{BB962C8B-B14F-4D97-AF65-F5344CB8AC3E}">
        <p14:creationId xmlns:p14="http://schemas.microsoft.com/office/powerpoint/2010/main" val="302428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BDC1C6"/>
                </a:solidFill>
                <a:effectLst/>
                <a:latin typeface="arial" panose="020B0604020202020204" pitchFamily="34" charset="0"/>
              </a:rPr>
              <a:t>La </a:t>
            </a:r>
            <a:r>
              <a:rPr lang="es-MX" b="1" i="0" dirty="0">
                <a:solidFill>
                  <a:srgbClr val="BCC0C3"/>
                </a:solidFill>
                <a:effectLst/>
                <a:latin typeface="arial" panose="020B0604020202020204" pitchFamily="34" charset="0"/>
              </a:rPr>
              <a:t>correlación</a:t>
            </a:r>
            <a:r>
              <a:rPr lang="es-MX" b="0" i="0" dirty="0">
                <a:solidFill>
                  <a:srgbClr val="BDC1C6"/>
                </a:solidFill>
                <a:effectLst/>
                <a:latin typeface="arial" panose="020B0604020202020204" pitchFamily="34" charset="0"/>
              </a:rPr>
              <a:t> cuantifica como de relacionadas están dos variable</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10</a:t>
            </a:fld>
            <a:endParaRPr lang="es-MX"/>
          </a:p>
        </p:txBody>
      </p:sp>
    </p:spTree>
    <p:extLst>
      <p:ext uri="{BB962C8B-B14F-4D97-AF65-F5344CB8AC3E}">
        <p14:creationId xmlns:p14="http://schemas.microsoft.com/office/powerpoint/2010/main" val="138683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252525"/>
                </a:solidFill>
                <a:effectLst/>
                <a:latin typeface="Roboto" panose="02000000000000000000" pitchFamily="2" charset="0"/>
              </a:rPr>
              <a:t>la </a:t>
            </a:r>
            <a:r>
              <a:rPr lang="es-MX" b="1" i="0" dirty="0">
                <a:solidFill>
                  <a:srgbClr val="252525"/>
                </a:solidFill>
                <a:effectLst/>
                <a:latin typeface="Roboto" panose="02000000000000000000" pitchFamily="2" charset="0"/>
              </a:rPr>
              <a:t>covarianza</a:t>
            </a:r>
            <a:r>
              <a:rPr lang="es-MX" b="0" i="0" dirty="0">
                <a:solidFill>
                  <a:srgbClr val="252525"/>
                </a:solidFill>
                <a:effectLst/>
                <a:latin typeface="Roboto" panose="02000000000000000000" pitchFamily="2" charset="0"/>
              </a:rPr>
              <a:t> es una medida de la variabilidad conjunta de dos variables aleatorias.</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11</a:t>
            </a:fld>
            <a:endParaRPr lang="es-MX"/>
          </a:p>
        </p:txBody>
      </p:sp>
    </p:spTree>
    <p:extLst>
      <p:ext uri="{BB962C8B-B14F-4D97-AF65-F5344CB8AC3E}">
        <p14:creationId xmlns:p14="http://schemas.microsoft.com/office/powerpoint/2010/main" val="378376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BDC1C6"/>
                </a:solidFill>
                <a:effectLst/>
                <a:latin typeface="arial" panose="020B0604020202020204" pitchFamily="34" charset="0"/>
              </a:rPr>
              <a:t>explicar la relación que existe entre la variable respuesta Y </a:t>
            </a:r>
            <a:r>
              <a:rPr lang="es-MX" b="0" i="0" dirty="0" err="1">
                <a:solidFill>
                  <a:srgbClr val="BDC1C6"/>
                </a:solidFill>
                <a:effectLst/>
                <a:latin typeface="arial" panose="020B0604020202020204" pitchFamily="34" charset="0"/>
              </a:rPr>
              <a:t>y</a:t>
            </a:r>
            <a:r>
              <a:rPr lang="es-MX" b="0" i="0" dirty="0">
                <a:solidFill>
                  <a:srgbClr val="BDC1C6"/>
                </a:solidFill>
                <a:effectLst/>
                <a:latin typeface="arial" panose="020B0604020202020204" pitchFamily="34" charset="0"/>
              </a:rPr>
              <a:t> una única variable explicativa X. </a:t>
            </a:r>
            <a:endParaRPr lang="es-MX" b="1" i="0" dirty="0">
              <a:solidFill>
                <a:srgbClr val="BDC1C6"/>
              </a:solidFill>
              <a:effectLst/>
              <a:latin typeface="arial" panose="020B0604020202020204" pitchFamily="34" charset="0"/>
            </a:endParaRPr>
          </a:p>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14</a:t>
            </a:fld>
            <a:endParaRPr lang="es-MX"/>
          </a:p>
        </p:txBody>
      </p:sp>
    </p:spTree>
    <p:extLst>
      <p:ext uri="{BB962C8B-B14F-4D97-AF65-F5344CB8AC3E}">
        <p14:creationId xmlns:p14="http://schemas.microsoft.com/office/powerpoint/2010/main" val="169495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15</a:t>
            </a:fld>
            <a:endParaRPr lang="es-MX"/>
          </a:p>
        </p:txBody>
      </p:sp>
    </p:spTree>
    <p:extLst>
      <p:ext uri="{BB962C8B-B14F-4D97-AF65-F5344CB8AC3E}">
        <p14:creationId xmlns:p14="http://schemas.microsoft.com/office/powerpoint/2010/main" val="127106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5993-EF30-4133-A3EC-423C80C06C02}"/>
              </a:ext>
            </a:extLst>
          </p:cNvPr>
          <p:cNvSpPr>
            <a:spLocks noGrp="1"/>
          </p:cNvSpPr>
          <p:nvPr>
            <p:ph type="ctrTitle"/>
          </p:nvPr>
        </p:nvSpPr>
        <p:spPr>
          <a:xfrm>
            <a:off x="1524000" y="1122363"/>
            <a:ext cx="9144000" cy="2387600"/>
          </a:xfrm>
        </p:spPr>
        <p:txBody>
          <a:bodyPr anchor="b"/>
          <a:lstStyle>
            <a:lvl1pPr algn="ctr">
              <a:defRPr sz="6000" b="1">
                <a:solidFill>
                  <a:srgbClr val="09656F"/>
                </a:solidFill>
              </a:defRPr>
            </a:lvl1pPr>
          </a:lstStyle>
          <a:p>
            <a:r>
              <a:rPr lang="en-US" dirty="0"/>
              <a:t>Click to edit Master title style</a:t>
            </a:r>
          </a:p>
        </p:txBody>
      </p:sp>
      <p:sp>
        <p:nvSpPr>
          <p:cNvPr id="3" name="Subtitle 2">
            <a:extLst>
              <a:ext uri="{FF2B5EF4-FFF2-40B4-BE49-F238E27FC236}">
                <a16:creationId xmlns:a16="http://schemas.microsoft.com/office/drawing/2014/main" id="{CB96B9BE-47A2-475A-A66C-B7F9880C62CD}"/>
              </a:ext>
            </a:extLst>
          </p:cNvPr>
          <p:cNvSpPr>
            <a:spLocks noGrp="1"/>
          </p:cNvSpPr>
          <p:nvPr>
            <p:ph type="subTitle" idx="1"/>
          </p:nvPr>
        </p:nvSpPr>
        <p:spPr>
          <a:xfrm>
            <a:off x="1524000" y="3602038"/>
            <a:ext cx="9144000" cy="1655762"/>
          </a:xfrm>
        </p:spPr>
        <p:txBody>
          <a:bodyPr/>
          <a:lstStyle>
            <a:lvl1pPr marL="0" indent="0" algn="ctr">
              <a:buNone/>
              <a:defRPr sz="2400">
                <a:solidFill>
                  <a:srgbClr val="0965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69B4E-F11A-44B4-8A13-D1F9534614EF}"/>
              </a:ext>
            </a:extLst>
          </p:cNvPr>
          <p:cNvSpPr>
            <a:spLocks noGrp="1"/>
          </p:cNvSpPr>
          <p:nvPr>
            <p:ph type="dt" sz="half" idx="10"/>
          </p:nvPr>
        </p:nvSpPr>
        <p:spPr/>
        <p:txBody>
          <a:bodyPr/>
          <a:lstStyle>
            <a:lvl1pPr>
              <a:defRPr>
                <a:solidFill>
                  <a:srgbClr val="09656F"/>
                </a:solidFill>
              </a:defRPr>
            </a:lvl1pPr>
          </a:lstStyle>
          <a:p>
            <a:fld id="{8B1BE4B8-A65F-421A-BADE-BC0C3268AAE4}" type="datetimeFigureOut">
              <a:rPr lang="en-US" smtClean="0"/>
              <a:pPr/>
              <a:t>6/16/2022</a:t>
            </a:fld>
            <a:endParaRPr lang="en-US"/>
          </a:p>
        </p:txBody>
      </p:sp>
      <p:sp>
        <p:nvSpPr>
          <p:cNvPr id="5" name="Footer Placeholder 4">
            <a:extLst>
              <a:ext uri="{FF2B5EF4-FFF2-40B4-BE49-F238E27FC236}">
                <a16:creationId xmlns:a16="http://schemas.microsoft.com/office/drawing/2014/main" id="{AEE2AF80-4874-4534-B4A3-340A3A081F4F}"/>
              </a:ext>
            </a:extLst>
          </p:cNvPr>
          <p:cNvSpPr>
            <a:spLocks noGrp="1"/>
          </p:cNvSpPr>
          <p:nvPr>
            <p:ph type="ftr" sz="quarter" idx="11"/>
          </p:nvPr>
        </p:nvSpPr>
        <p:spPr/>
        <p:txBody>
          <a:bodyPr/>
          <a:lstStyle>
            <a:lvl1pPr>
              <a:defRPr>
                <a:solidFill>
                  <a:srgbClr val="09656F"/>
                </a:solidFill>
              </a:defRPr>
            </a:lvl1pPr>
          </a:lstStyle>
          <a:p>
            <a:endParaRPr lang="en-US"/>
          </a:p>
        </p:txBody>
      </p:sp>
      <p:sp>
        <p:nvSpPr>
          <p:cNvPr id="6" name="Slide Number Placeholder 5">
            <a:extLst>
              <a:ext uri="{FF2B5EF4-FFF2-40B4-BE49-F238E27FC236}">
                <a16:creationId xmlns:a16="http://schemas.microsoft.com/office/drawing/2014/main" id="{E02A8620-D6D4-4954-929B-A527E0940D06}"/>
              </a:ext>
            </a:extLst>
          </p:cNvPr>
          <p:cNvSpPr>
            <a:spLocks noGrp="1"/>
          </p:cNvSpPr>
          <p:nvPr>
            <p:ph type="sldNum" sz="quarter" idx="12"/>
          </p:nvPr>
        </p:nvSpPr>
        <p:spPr/>
        <p:txBody>
          <a:bodyPr/>
          <a:lstStyle>
            <a:lvl1pPr>
              <a:defRPr>
                <a:solidFill>
                  <a:srgbClr val="09656F"/>
                </a:solidFill>
              </a:defRPr>
            </a:lvl1pPr>
          </a:lstStyle>
          <a:p>
            <a:fld id="{55D93B82-2043-4609-9CF0-01F696330080}" type="slidenum">
              <a:rPr lang="en-US" smtClean="0"/>
              <a:pPr/>
              <a:t>‹Nº›</a:t>
            </a:fld>
            <a:endParaRPr lang="en-US"/>
          </a:p>
        </p:txBody>
      </p:sp>
    </p:spTree>
    <p:extLst>
      <p:ext uri="{BB962C8B-B14F-4D97-AF65-F5344CB8AC3E}">
        <p14:creationId xmlns:p14="http://schemas.microsoft.com/office/powerpoint/2010/main" val="10072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676-1266-416C-9EEF-123EF5963BF6}"/>
              </a:ext>
            </a:extLst>
          </p:cNvPr>
          <p:cNvSpPr>
            <a:spLocks noGrp="1"/>
          </p:cNvSpPr>
          <p:nvPr>
            <p:ph type="title"/>
          </p:nvPr>
        </p:nvSpPr>
        <p:spPr/>
        <p:txBody>
          <a:bodyPr/>
          <a:lstStyle>
            <a:lvl1pPr>
              <a:defRPr b="1">
                <a:solidFill>
                  <a:srgbClr val="09656F"/>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7B650995-7A21-4BFB-AFC1-711227B02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1A8D2-C4B6-44DB-BD7B-6380EA79337C}"/>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5" name="Footer Placeholder 4">
            <a:extLst>
              <a:ext uri="{FF2B5EF4-FFF2-40B4-BE49-F238E27FC236}">
                <a16:creationId xmlns:a16="http://schemas.microsoft.com/office/drawing/2014/main" id="{4087478D-39D3-46B4-A3F8-2082F7A4B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8F9D0-7015-485E-A391-6B2B1553A63C}"/>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88720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1515C-EE3A-430A-8A9C-23E1F3E9B507}"/>
              </a:ext>
            </a:extLst>
          </p:cNvPr>
          <p:cNvSpPr>
            <a:spLocks noGrp="1"/>
          </p:cNvSpPr>
          <p:nvPr>
            <p:ph type="title" orient="vert"/>
          </p:nvPr>
        </p:nvSpPr>
        <p:spPr>
          <a:xfrm>
            <a:off x="8724900" y="1037491"/>
            <a:ext cx="2628900" cy="5139472"/>
          </a:xfrm>
        </p:spPr>
        <p:txBody>
          <a:bodyPr vert="eaVert"/>
          <a:lstStyle>
            <a:lvl1pPr>
              <a:defRPr b="1">
                <a:solidFill>
                  <a:srgbClr val="09656F"/>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AE5236B1-AE1B-4DEA-84D0-06D07850A13B}"/>
              </a:ext>
            </a:extLst>
          </p:cNvPr>
          <p:cNvSpPr>
            <a:spLocks noGrp="1"/>
          </p:cNvSpPr>
          <p:nvPr>
            <p:ph type="body" orient="vert" idx="1"/>
          </p:nvPr>
        </p:nvSpPr>
        <p:spPr>
          <a:xfrm>
            <a:off x="838200" y="1037491"/>
            <a:ext cx="7734300" cy="51394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2D026-D835-4B68-A30D-BC0C4A3DE02E}"/>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5" name="Footer Placeholder 4">
            <a:extLst>
              <a:ext uri="{FF2B5EF4-FFF2-40B4-BE49-F238E27FC236}">
                <a16:creationId xmlns:a16="http://schemas.microsoft.com/office/drawing/2014/main" id="{E4575B87-4B68-4423-8128-70DDCFF97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07C26-4AFC-40B8-87B7-6637E7B254FF}"/>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286282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F3FA-AF37-4C1C-BBD8-CB88843BA8B7}"/>
              </a:ext>
            </a:extLst>
          </p:cNvPr>
          <p:cNvSpPr>
            <a:spLocks noGrp="1"/>
          </p:cNvSpPr>
          <p:nvPr>
            <p:ph type="title"/>
          </p:nvPr>
        </p:nvSpPr>
        <p:spPr/>
        <p:txBody>
          <a:bodyPr/>
          <a:lstStyle>
            <a:lvl1pPr>
              <a:defRPr b="1">
                <a:solidFill>
                  <a:srgbClr val="09656F"/>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124FCD5-C442-44F5-B5B8-9FDE9ADA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CF8DD-19C9-4E4E-88A9-869790D45FD0}"/>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5" name="Footer Placeholder 4">
            <a:extLst>
              <a:ext uri="{FF2B5EF4-FFF2-40B4-BE49-F238E27FC236}">
                <a16:creationId xmlns:a16="http://schemas.microsoft.com/office/drawing/2014/main" id="{6BBA9661-EFFF-44BD-B7F9-753DB5526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10809-18DF-4164-A69A-13BE48D5D43D}"/>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422608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8E8F-79AD-464A-A733-BEF305104D9F}"/>
              </a:ext>
            </a:extLst>
          </p:cNvPr>
          <p:cNvSpPr>
            <a:spLocks noGrp="1"/>
          </p:cNvSpPr>
          <p:nvPr>
            <p:ph type="title"/>
          </p:nvPr>
        </p:nvSpPr>
        <p:spPr>
          <a:xfrm>
            <a:off x="831850" y="1709738"/>
            <a:ext cx="10515600" cy="2852737"/>
          </a:xfrm>
        </p:spPr>
        <p:txBody>
          <a:bodyPr anchor="b"/>
          <a:lstStyle>
            <a:lvl1pPr>
              <a:defRPr sz="6000" b="1">
                <a:solidFill>
                  <a:srgbClr val="09656F"/>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5C4657B4-3032-4749-AEF9-DDBA718FC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F2209-587C-48FB-84AE-C76B901B6B06}"/>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5" name="Footer Placeholder 4">
            <a:extLst>
              <a:ext uri="{FF2B5EF4-FFF2-40B4-BE49-F238E27FC236}">
                <a16:creationId xmlns:a16="http://schemas.microsoft.com/office/drawing/2014/main" id="{86161F4A-71CF-4677-AEDB-DA740E941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AFE16-C9DD-467E-B205-F7ACED3BD673}"/>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82345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E78D-452F-49DF-B22C-F47FF7FE2FDD}"/>
              </a:ext>
            </a:extLst>
          </p:cNvPr>
          <p:cNvSpPr>
            <a:spLocks noGrp="1"/>
          </p:cNvSpPr>
          <p:nvPr>
            <p:ph type="title"/>
          </p:nvPr>
        </p:nvSpPr>
        <p:spPr/>
        <p:txBody>
          <a:bodyPr/>
          <a:lstStyle>
            <a:lvl1pPr>
              <a:defRPr b="1">
                <a:solidFill>
                  <a:srgbClr val="09656F"/>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C43C9E37-FEF7-4AAE-AAC2-B4767E0D44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E40E9A-188E-405D-B03E-2971832E6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6CDB4-8184-4F4B-A9D0-4CFEB0006B58}"/>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6" name="Footer Placeholder 5">
            <a:extLst>
              <a:ext uri="{FF2B5EF4-FFF2-40B4-BE49-F238E27FC236}">
                <a16:creationId xmlns:a16="http://schemas.microsoft.com/office/drawing/2014/main" id="{FD68B1B5-FB53-4204-B660-04945057C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11C35-232D-4253-9D2B-0A87A4395FD9}"/>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19015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4109-69DF-4AA7-AED5-B6B6ACF9EC0A}"/>
              </a:ext>
            </a:extLst>
          </p:cNvPr>
          <p:cNvSpPr>
            <a:spLocks noGrp="1"/>
          </p:cNvSpPr>
          <p:nvPr>
            <p:ph type="title"/>
          </p:nvPr>
        </p:nvSpPr>
        <p:spPr>
          <a:xfrm>
            <a:off x="839788" y="931985"/>
            <a:ext cx="10515600" cy="758703"/>
          </a:xfrm>
        </p:spPr>
        <p:txBody>
          <a:bodyPr/>
          <a:lstStyle>
            <a:lvl1pPr>
              <a:defRPr b="1">
                <a:solidFill>
                  <a:srgbClr val="09656F"/>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1B88329F-0A71-4202-87BA-58E7CF6F1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CAE79-E3FF-4E3F-A44C-030C79449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D3F71-5357-4095-9BAD-D019A82F4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86909-DDE2-4F0A-A5C2-AB22C8A89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F75B96-2C02-4EE2-ABA9-CDF40D35ADE5}"/>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8" name="Footer Placeholder 7">
            <a:extLst>
              <a:ext uri="{FF2B5EF4-FFF2-40B4-BE49-F238E27FC236}">
                <a16:creationId xmlns:a16="http://schemas.microsoft.com/office/drawing/2014/main" id="{9CDF2CA5-5DFB-48F1-B30F-448207C4F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78441-CDA0-44A4-818D-D7ABAB11CBBC}"/>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35145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3952-461C-474A-A016-3F2719E1F825}"/>
              </a:ext>
            </a:extLst>
          </p:cNvPr>
          <p:cNvSpPr>
            <a:spLocks noGrp="1"/>
          </p:cNvSpPr>
          <p:nvPr>
            <p:ph type="title"/>
          </p:nvPr>
        </p:nvSpPr>
        <p:spPr/>
        <p:txBody>
          <a:bodyPr/>
          <a:lstStyle>
            <a:lvl1pPr>
              <a:defRPr b="1">
                <a:solidFill>
                  <a:srgbClr val="09656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2558280-7830-4DC4-85C3-0BEE7840ADA0}"/>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4" name="Footer Placeholder 3">
            <a:extLst>
              <a:ext uri="{FF2B5EF4-FFF2-40B4-BE49-F238E27FC236}">
                <a16:creationId xmlns:a16="http://schemas.microsoft.com/office/drawing/2014/main" id="{E1D61584-99FE-4AB9-A76B-4F86F4CC2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9FBE4-163F-4120-86F3-FA848A3E95B4}"/>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85786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1AAD9-6E6B-4C90-90CE-E9A9211EF008}"/>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3" name="Footer Placeholder 2">
            <a:extLst>
              <a:ext uri="{FF2B5EF4-FFF2-40B4-BE49-F238E27FC236}">
                <a16:creationId xmlns:a16="http://schemas.microsoft.com/office/drawing/2014/main" id="{EAFCF851-1BA2-465F-AF1B-C7408095F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B10A4F-FEB8-4745-89E7-7ECB72B991EA}"/>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25472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D566-B60D-4B84-A810-26E45A81F14E}"/>
              </a:ext>
            </a:extLst>
          </p:cNvPr>
          <p:cNvSpPr>
            <a:spLocks noGrp="1"/>
          </p:cNvSpPr>
          <p:nvPr>
            <p:ph type="title"/>
          </p:nvPr>
        </p:nvSpPr>
        <p:spPr>
          <a:xfrm>
            <a:off x="839788" y="987424"/>
            <a:ext cx="3932237" cy="1069975"/>
          </a:xfrm>
        </p:spPr>
        <p:txBody>
          <a:bodyPr anchor="b"/>
          <a:lstStyle>
            <a:lvl1pPr>
              <a:defRPr sz="3200" b="1">
                <a:solidFill>
                  <a:srgbClr val="09656F"/>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5334A53F-3586-491F-BFD6-49A78D6F5D3A}"/>
              </a:ext>
            </a:extLst>
          </p:cNvPr>
          <p:cNvSpPr>
            <a:spLocks noGrp="1"/>
          </p:cNvSpPr>
          <p:nvPr>
            <p:ph idx="1"/>
          </p:nvPr>
        </p:nvSpPr>
        <p:spPr>
          <a:xfrm>
            <a:off x="5183188" y="987425"/>
            <a:ext cx="6172200" cy="4873625"/>
          </a:xfrm>
        </p:spPr>
        <p:txBody>
          <a:bodyPr/>
          <a:lstStyle>
            <a:lvl1pPr>
              <a:defRPr sz="3200">
                <a:solidFill>
                  <a:srgbClr val="09656F"/>
                </a:solidFill>
              </a:defRPr>
            </a:lvl1pPr>
            <a:lvl2pPr>
              <a:defRPr sz="2800">
                <a:solidFill>
                  <a:srgbClr val="09656F"/>
                </a:solidFill>
              </a:defRPr>
            </a:lvl2pPr>
            <a:lvl3pPr>
              <a:defRPr sz="2400">
                <a:solidFill>
                  <a:srgbClr val="09656F"/>
                </a:solidFill>
              </a:defRPr>
            </a:lvl3pPr>
            <a:lvl4pPr>
              <a:defRPr sz="2000">
                <a:solidFill>
                  <a:srgbClr val="09656F"/>
                </a:solidFill>
              </a:defRPr>
            </a:lvl4pPr>
            <a:lvl5pPr>
              <a:defRPr sz="2000">
                <a:solidFill>
                  <a:srgbClr val="09656F"/>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159C04-99B8-495F-8005-636FA0415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122EA-8985-4A00-8A09-ED7D0B360C02}"/>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6" name="Footer Placeholder 5">
            <a:extLst>
              <a:ext uri="{FF2B5EF4-FFF2-40B4-BE49-F238E27FC236}">
                <a16:creationId xmlns:a16="http://schemas.microsoft.com/office/drawing/2014/main" id="{CE24BA6F-C574-4BEC-B1EE-310E58CE1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549A3-14E0-4FBD-BD90-275ECAE5639A}"/>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42028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76B1-A189-4E5A-A53F-A7A195CCE080}"/>
              </a:ext>
            </a:extLst>
          </p:cNvPr>
          <p:cNvSpPr>
            <a:spLocks noGrp="1"/>
          </p:cNvSpPr>
          <p:nvPr>
            <p:ph type="title"/>
          </p:nvPr>
        </p:nvSpPr>
        <p:spPr>
          <a:xfrm>
            <a:off x="839788" y="987424"/>
            <a:ext cx="3932237" cy="1069975"/>
          </a:xfrm>
        </p:spPr>
        <p:txBody>
          <a:bodyPr anchor="b"/>
          <a:lstStyle>
            <a:lvl1pPr>
              <a:defRPr sz="3200" b="1">
                <a:solidFill>
                  <a:srgbClr val="09656F"/>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4305B475-F5B7-4AEE-8050-DC05870BD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25F59-ECE0-4EAF-8FCC-53C1F515B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B4535-4CA7-4E2C-9101-26D30A117B78}"/>
              </a:ext>
            </a:extLst>
          </p:cNvPr>
          <p:cNvSpPr>
            <a:spLocks noGrp="1"/>
          </p:cNvSpPr>
          <p:nvPr>
            <p:ph type="dt" sz="half" idx="10"/>
          </p:nvPr>
        </p:nvSpPr>
        <p:spPr/>
        <p:txBody>
          <a:bodyPr/>
          <a:lstStyle/>
          <a:p>
            <a:fld id="{8B1BE4B8-A65F-421A-BADE-BC0C3268AAE4}" type="datetimeFigureOut">
              <a:rPr lang="en-US" smtClean="0"/>
              <a:t>6/16/2022</a:t>
            </a:fld>
            <a:endParaRPr lang="en-US"/>
          </a:p>
        </p:txBody>
      </p:sp>
      <p:sp>
        <p:nvSpPr>
          <p:cNvPr id="6" name="Footer Placeholder 5">
            <a:extLst>
              <a:ext uri="{FF2B5EF4-FFF2-40B4-BE49-F238E27FC236}">
                <a16:creationId xmlns:a16="http://schemas.microsoft.com/office/drawing/2014/main" id="{7C49428E-A8F2-4999-AC5E-46782DB4B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A4B6-B360-450F-8F96-2FD237A70486}"/>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83815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37BA4-D304-46C2-ACD3-FCB2E08E2FE5}"/>
              </a:ext>
            </a:extLst>
          </p:cNvPr>
          <p:cNvSpPr>
            <a:spLocks noGrp="1"/>
          </p:cNvSpPr>
          <p:nvPr>
            <p:ph type="title"/>
          </p:nvPr>
        </p:nvSpPr>
        <p:spPr>
          <a:xfrm>
            <a:off x="838200" y="941070"/>
            <a:ext cx="10515600" cy="7496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1708E7-E6BF-41F1-9117-CD350E02E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6F060-2DBF-4CED-AA5F-9AED83353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BE4B8-A65F-421A-BADE-BC0C3268AAE4}" type="datetimeFigureOut">
              <a:rPr lang="en-US" smtClean="0"/>
              <a:t>6/16/2022</a:t>
            </a:fld>
            <a:endParaRPr lang="en-US"/>
          </a:p>
        </p:txBody>
      </p:sp>
      <p:sp>
        <p:nvSpPr>
          <p:cNvPr id="5" name="Footer Placeholder 4">
            <a:extLst>
              <a:ext uri="{FF2B5EF4-FFF2-40B4-BE49-F238E27FC236}">
                <a16:creationId xmlns:a16="http://schemas.microsoft.com/office/drawing/2014/main" id="{8C3D6582-A1C9-4395-B6A2-528604772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C35A74-5CCE-41E5-9F23-9B3356A3A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93B82-2043-4609-9CF0-01F696330080}" type="slidenum">
              <a:rPr lang="en-US" smtClean="0"/>
              <a:t>‹Nº›</a:t>
            </a:fld>
            <a:endParaRPr lang="en-US"/>
          </a:p>
        </p:txBody>
      </p:sp>
      <p:pic>
        <p:nvPicPr>
          <p:cNvPr id="7" name="Imagen 3">
            <a:extLst>
              <a:ext uri="{FF2B5EF4-FFF2-40B4-BE49-F238E27FC236}">
                <a16:creationId xmlns:a16="http://schemas.microsoft.com/office/drawing/2014/main" id="{575B6A87-2FC1-4D82-83D6-4845742FAD4B}"/>
              </a:ext>
            </a:extLst>
          </p:cNvPr>
          <p:cNvPicPr/>
          <p:nvPr userDrawn="1"/>
        </p:nvPicPr>
        <p:blipFill>
          <a:blip r:embed="rId13">
            <a:extLst>
              <a:ext uri="{28A0092B-C50C-407E-A947-70E740481C1C}">
                <a14:useLocalDpi xmlns:a14="http://schemas.microsoft.com/office/drawing/2010/main" val="0"/>
              </a:ext>
            </a:extLst>
          </a:blip>
          <a:stretch>
            <a:fillRect/>
          </a:stretch>
        </p:blipFill>
        <p:spPr>
          <a:xfrm>
            <a:off x="838200" y="230188"/>
            <a:ext cx="1108710" cy="531495"/>
          </a:xfrm>
          <a:prstGeom prst="rect">
            <a:avLst/>
          </a:prstGeom>
        </p:spPr>
      </p:pic>
      <p:pic>
        <p:nvPicPr>
          <p:cNvPr id="8" name="Imagen 4">
            <a:extLst>
              <a:ext uri="{FF2B5EF4-FFF2-40B4-BE49-F238E27FC236}">
                <a16:creationId xmlns:a16="http://schemas.microsoft.com/office/drawing/2014/main" id="{3F7CF35B-EF02-47ED-B1FB-8833DD51593F}"/>
              </a:ext>
            </a:extLst>
          </p:cNvPr>
          <p:cNvPicPr/>
          <p:nvPr userDrawn="1"/>
        </p:nvPicPr>
        <p:blipFill>
          <a:blip r:embed="rId14">
            <a:extLst>
              <a:ext uri="{28A0092B-C50C-407E-A947-70E740481C1C}">
                <a14:useLocalDpi xmlns:a14="http://schemas.microsoft.com/office/drawing/2010/main" val="0"/>
              </a:ext>
            </a:extLst>
          </a:blip>
          <a:stretch>
            <a:fillRect/>
          </a:stretch>
        </p:blipFill>
        <p:spPr>
          <a:xfrm>
            <a:off x="9914890" y="240665"/>
            <a:ext cx="1438910" cy="510540"/>
          </a:xfrm>
          <a:prstGeom prst="rect">
            <a:avLst/>
          </a:prstGeom>
        </p:spPr>
      </p:pic>
    </p:spTree>
    <p:extLst>
      <p:ext uri="{BB962C8B-B14F-4D97-AF65-F5344CB8AC3E}">
        <p14:creationId xmlns:p14="http://schemas.microsoft.com/office/powerpoint/2010/main" val="328890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ens Index &amp; Material Guide – Zenni Optical">
            <a:extLst>
              <a:ext uri="{FF2B5EF4-FFF2-40B4-BE49-F238E27FC236}">
                <a16:creationId xmlns:a16="http://schemas.microsoft.com/office/drawing/2014/main" id="{4F845FA2-5059-8AC8-CBA3-A4B60B66D1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666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C5F1732-3C8E-4704-8F6A-532B2204E7A3}"/>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Lenses Data Analysis</a:t>
            </a:r>
            <a:endParaRPr lang="en-US" b="1" dirty="0">
              <a:solidFill>
                <a:srgbClr val="FFFFFF"/>
              </a:solidFill>
            </a:endParaRPr>
          </a:p>
        </p:txBody>
      </p:sp>
      <p:sp>
        <p:nvSpPr>
          <p:cNvPr id="3" name="Subtitle 2">
            <a:extLst>
              <a:ext uri="{FF2B5EF4-FFF2-40B4-BE49-F238E27FC236}">
                <a16:creationId xmlns:a16="http://schemas.microsoft.com/office/drawing/2014/main" id="{A585DBBE-357A-427E-BF4E-A5D9B1C072A6}"/>
              </a:ext>
            </a:extLst>
          </p:cNvPr>
          <p:cNvSpPr>
            <a:spLocks noGrp="1"/>
          </p:cNvSpPr>
          <p:nvPr>
            <p:ph type="subTitle" idx="1"/>
          </p:nvPr>
        </p:nvSpPr>
        <p:spPr>
          <a:xfrm>
            <a:off x="1524000" y="4159404"/>
            <a:ext cx="9144000" cy="1098395"/>
          </a:xfrm>
        </p:spPr>
        <p:txBody>
          <a:bodyPr>
            <a:normAutofit/>
          </a:bodyPr>
          <a:lstStyle/>
          <a:p>
            <a:r>
              <a:rPr lang="es-ES" dirty="0">
                <a:solidFill>
                  <a:srgbClr val="FFFFFF"/>
                </a:solidFill>
              </a:rPr>
              <a:t>Juan Manuel Aguilar Garrido</a:t>
            </a:r>
          </a:p>
          <a:p>
            <a:r>
              <a:rPr lang="es-ES" b="1" dirty="0">
                <a:solidFill>
                  <a:srgbClr val="FFFFFF"/>
                </a:solidFill>
              </a:rPr>
              <a:t>219030004</a:t>
            </a:r>
            <a:endParaRPr lang="en-US" b="1" dirty="0">
              <a:solidFill>
                <a:srgbClr val="FFFFFF"/>
              </a:solidFill>
            </a:endParaRPr>
          </a:p>
        </p:txBody>
      </p:sp>
    </p:spTree>
    <p:extLst>
      <p:ext uri="{BB962C8B-B14F-4D97-AF65-F5344CB8AC3E}">
        <p14:creationId xmlns:p14="http://schemas.microsoft.com/office/powerpoint/2010/main" val="29526239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s-MX" sz="5400" kern="1200" dirty="0">
                <a:solidFill>
                  <a:schemeClr val="bg1"/>
                </a:solidFill>
                <a:latin typeface="+mj-lt"/>
                <a:ea typeface="+mj-ea"/>
                <a:cs typeface="+mj-cs"/>
              </a:rPr>
              <a:t>Matriz de correlación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Imagen 4" descr="Captura de pantalla con letras y números&#10;&#10;Descripción generada automáticamente">
            <a:extLst>
              <a:ext uri="{FF2B5EF4-FFF2-40B4-BE49-F238E27FC236}">
                <a16:creationId xmlns:a16="http://schemas.microsoft.com/office/drawing/2014/main" id="{26A888CA-44A0-2C2A-6C36-C5FCF0306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3015168"/>
            <a:ext cx="11496821" cy="2822382"/>
          </a:xfrm>
          <a:prstGeom prst="rect">
            <a:avLst/>
          </a:prstGeom>
        </p:spPr>
      </p:pic>
    </p:spTree>
    <p:extLst>
      <p:ext uri="{BB962C8B-B14F-4D97-AF65-F5344CB8AC3E}">
        <p14:creationId xmlns:p14="http://schemas.microsoft.com/office/powerpoint/2010/main" val="90160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Matriz de covarianza</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descr="Captura de pantalla de un celular&#10;&#10;Descripción generada automáticamente">
            <a:extLst>
              <a:ext uri="{FF2B5EF4-FFF2-40B4-BE49-F238E27FC236}">
                <a16:creationId xmlns:a16="http://schemas.microsoft.com/office/drawing/2014/main" id="{FFF3011B-68B8-07CF-624B-9BC55EB38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3027445"/>
            <a:ext cx="11496821" cy="2797828"/>
          </a:xfrm>
          <a:prstGeom prst="rect">
            <a:avLst/>
          </a:prstGeom>
        </p:spPr>
      </p:pic>
    </p:spTree>
    <p:extLst>
      <p:ext uri="{BB962C8B-B14F-4D97-AF65-F5344CB8AC3E}">
        <p14:creationId xmlns:p14="http://schemas.microsoft.com/office/powerpoint/2010/main" val="293878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0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Diagramas de caja y valores atípicos</a:t>
            </a:r>
          </a:p>
        </p:txBody>
      </p:sp>
      <p:grpSp>
        <p:nvGrpSpPr>
          <p:cNvPr id="4107" name="Group 410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410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10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098" name="Picture 2">
            <a:extLst>
              <a:ext uri="{FF2B5EF4-FFF2-40B4-BE49-F238E27FC236}">
                <a16:creationId xmlns:a16="http://schemas.microsoft.com/office/drawing/2014/main" id="{9BD76E48-B9A7-F680-C7FB-68AE4B2610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28227" y="1166934"/>
            <a:ext cx="7819651" cy="439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83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22" name="Freeform: Shape 2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1580257" y="4334175"/>
            <a:ext cx="9031484" cy="1159200"/>
          </a:xfrm>
        </p:spPr>
        <p:txBody>
          <a:bodyPr vert="horz" lIns="91440" tIns="45720" rIns="91440" bIns="45720" rtlCol="0" anchor="b">
            <a:normAutofit/>
          </a:bodyPr>
          <a:lstStyle/>
          <a:p>
            <a:pPr algn="ctr"/>
            <a:r>
              <a:rPr lang="en-US" kern="1200">
                <a:solidFill>
                  <a:schemeClr val="bg1"/>
                </a:solidFill>
                <a:latin typeface="+mj-lt"/>
                <a:ea typeface="+mj-ea"/>
                <a:cs typeface="+mj-cs"/>
              </a:rPr>
              <a:t>Limites</a:t>
            </a:r>
          </a:p>
        </p:txBody>
      </p:sp>
      <p:pic>
        <p:nvPicPr>
          <p:cNvPr id="5" name="Imagen 4" descr="Pantalla de un video juego&#10;&#10;Descripción generada automáticamente">
            <a:extLst>
              <a:ext uri="{FF2B5EF4-FFF2-40B4-BE49-F238E27FC236}">
                <a16:creationId xmlns:a16="http://schemas.microsoft.com/office/drawing/2014/main" id="{8FE660FC-989C-1C15-DCAC-1F9478BA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7" y="1178041"/>
            <a:ext cx="10903186" cy="1799027"/>
          </a:xfrm>
          <a:prstGeom prst="rect">
            <a:avLst/>
          </a:prstGeom>
        </p:spPr>
      </p:pic>
    </p:spTree>
    <p:extLst>
      <p:ext uri="{BB962C8B-B14F-4D97-AF65-F5344CB8AC3E}">
        <p14:creationId xmlns:p14="http://schemas.microsoft.com/office/powerpoint/2010/main" val="140258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dirty="0">
                <a:solidFill>
                  <a:srgbClr val="595959"/>
                </a:solidFill>
              </a:rPr>
              <a:t>Regresión lineal simple</a:t>
            </a:r>
            <a:endParaRPr lang="en-US" sz="3200" dirty="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Tear Production Rate – Astigmatic</a:t>
            </a:r>
          </a:p>
          <a:p>
            <a:pPr marL="0" indent="0">
              <a:buNone/>
            </a:pPr>
            <a:r>
              <a:rPr lang="en-US" sz="2000" dirty="0" err="1">
                <a:solidFill>
                  <a:srgbClr val="595959"/>
                </a:solidFill>
              </a:rPr>
              <a:t>Intercepcion</a:t>
            </a:r>
            <a:r>
              <a:rPr lang="en-US" sz="2000" dirty="0">
                <a:solidFill>
                  <a:srgbClr val="595959"/>
                </a:solidFill>
              </a:rPr>
              <a:t> con </a:t>
            </a:r>
            <a:r>
              <a:rPr lang="en-US" sz="2000" dirty="0" err="1">
                <a:solidFill>
                  <a:srgbClr val="595959"/>
                </a:solidFill>
              </a:rPr>
              <a:t>el</a:t>
            </a:r>
            <a:r>
              <a:rPr lang="en-US" sz="2000" dirty="0">
                <a:solidFill>
                  <a:srgbClr val="595959"/>
                </a:solidFill>
              </a:rPr>
              <a:t> </a:t>
            </a:r>
            <a:r>
              <a:rPr lang="en-US" sz="2000" dirty="0" err="1">
                <a:solidFill>
                  <a:srgbClr val="595959"/>
                </a:solidFill>
              </a:rPr>
              <a:t>eje</a:t>
            </a:r>
            <a:r>
              <a:rPr lang="en-US" sz="2000" dirty="0">
                <a:solidFill>
                  <a:srgbClr val="595959"/>
                </a:solidFill>
              </a:rPr>
              <a:t> y: 1.5</a:t>
            </a:r>
          </a:p>
          <a:p>
            <a:pPr marL="0" indent="0">
              <a:buNone/>
            </a:pPr>
            <a:r>
              <a:rPr lang="en-US" sz="2000" dirty="0" err="1">
                <a:solidFill>
                  <a:srgbClr val="595959"/>
                </a:solidFill>
              </a:rPr>
              <a:t>Coficiente</a:t>
            </a:r>
            <a:r>
              <a:rPr lang="en-US" sz="2000" dirty="0">
                <a:solidFill>
                  <a:srgbClr val="595959"/>
                </a:solidFill>
              </a:rPr>
              <a:t> de </a:t>
            </a:r>
            <a:r>
              <a:rPr lang="en-US" sz="2000" dirty="0" err="1">
                <a:solidFill>
                  <a:srgbClr val="595959"/>
                </a:solidFill>
              </a:rPr>
              <a:t>determinacion</a:t>
            </a:r>
            <a:r>
              <a:rPr lang="en-US" sz="2000" dirty="0">
                <a:solidFill>
                  <a:srgbClr val="595959"/>
                </a:solidFill>
              </a:rPr>
              <a:t>: 0</a:t>
            </a:r>
          </a:p>
          <a:p>
            <a:pPr marL="0" indent="0">
              <a:buNone/>
            </a:pPr>
            <a:r>
              <a:rPr lang="en-US" sz="2000" dirty="0" err="1">
                <a:solidFill>
                  <a:srgbClr val="595959"/>
                </a:solidFill>
              </a:rPr>
              <a:t>Coeficiente</a:t>
            </a:r>
            <a:r>
              <a:rPr lang="en-US" sz="2000" dirty="0">
                <a:solidFill>
                  <a:srgbClr val="595959"/>
                </a:solidFill>
              </a:rPr>
              <a:t> de </a:t>
            </a:r>
            <a:r>
              <a:rPr lang="en-US" sz="2000" dirty="0" err="1">
                <a:solidFill>
                  <a:srgbClr val="595959"/>
                </a:solidFill>
              </a:rPr>
              <a:t>correlacion</a:t>
            </a:r>
            <a:r>
              <a:rPr lang="en-US" sz="2000" dirty="0">
                <a:solidFill>
                  <a:srgbClr val="595959"/>
                </a:solidFill>
              </a:rPr>
              <a:t>: 0</a:t>
            </a:r>
          </a:p>
          <a:p>
            <a:pPr marL="0" indent="0">
              <a:buNone/>
            </a:pPr>
            <a:r>
              <a:rPr lang="en-US" sz="2000" dirty="0" err="1">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5124" name="Picture 4">
            <a:extLst>
              <a:ext uri="{FF2B5EF4-FFF2-40B4-BE49-F238E27FC236}">
                <a16:creationId xmlns:a16="http://schemas.microsoft.com/office/drawing/2014/main" id="{FC6EC2FC-7661-C366-F8DC-90D70B6D70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16147"/>
            <a:ext cx="4797056" cy="327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a:solidFill>
                  <a:srgbClr val="595959"/>
                </a:solidFill>
              </a:rPr>
              <a:t>Regresión lineal</a:t>
            </a:r>
            <a:endParaRPr lang="en-US" sz="320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Tear Production rate - spectacle prescription</a:t>
            </a:r>
          </a:p>
          <a:p>
            <a:pPr marL="0" indent="0">
              <a:buNone/>
            </a:pPr>
            <a:r>
              <a:rPr lang="en-US" sz="2000">
                <a:solidFill>
                  <a:srgbClr val="595959"/>
                </a:solidFill>
              </a:rPr>
              <a:t>Intercepcion</a:t>
            </a:r>
            <a:r>
              <a:rPr lang="en-US" sz="2000" dirty="0">
                <a:solidFill>
                  <a:srgbClr val="595959"/>
                </a:solidFill>
              </a:rPr>
              <a:t> con </a:t>
            </a:r>
            <a:r>
              <a:rPr lang="en-US" sz="2000">
                <a:solidFill>
                  <a:srgbClr val="595959"/>
                </a:solidFill>
              </a:rPr>
              <a:t>el</a:t>
            </a:r>
            <a:r>
              <a:rPr lang="en-US" sz="2000" dirty="0">
                <a:solidFill>
                  <a:srgbClr val="595959"/>
                </a:solidFill>
              </a:rPr>
              <a:t> </a:t>
            </a:r>
            <a:r>
              <a:rPr lang="en-US" sz="2000">
                <a:solidFill>
                  <a:srgbClr val="595959"/>
                </a:solidFill>
              </a:rPr>
              <a:t>eje</a:t>
            </a:r>
            <a:r>
              <a:rPr lang="en-US" sz="2000" dirty="0">
                <a:solidFill>
                  <a:srgbClr val="595959"/>
                </a:solidFill>
              </a:rPr>
              <a:t> y: 1.5</a:t>
            </a:r>
          </a:p>
          <a:p>
            <a:pPr marL="0" indent="0">
              <a:buNone/>
            </a:pPr>
            <a:r>
              <a:rPr lang="en-US" sz="2000">
                <a:solidFill>
                  <a:srgbClr val="595959"/>
                </a:solidFill>
              </a:rPr>
              <a:t>Coficiente</a:t>
            </a:r>
            <a:r>
              <a:rPr lang="en-US" sz="2000" dirty="0">
                <a:solidFill>
                  <a:srgbClr val="595959"/>
                </a:solidFill>
              </a:rPr>
              <a:t> de </a:t>
            </a:r>
            <a:r>
              <a:rPr lang="en-US" sz="2000">
                <a:solidFill>
                  <a:srgbClr val="595959"/>
                </a:solidFill>
              </a:rPr>
              <a:t>determinacion</a:t>
            </a:r>
            <a:r>
              <a:rPr lang="en-US" sz="2000" dirty="0">
                <a:solidFill>
                  <a:srgbClr val="595959"/>
                </a:solidFill>
              </a:rPr>
              <a:t>: 0</a:t>
            </a:r>
          </a:p>
          <a:p>
            <a:pPr marL="0" indent="0">
              <a:buNone/>
            </a:pPr>
            <a:r>
              <a:rPr lang="en-US" sz="2000">
                <a:solidFill>
                  <a:srgbClr val="595959"/>
                </a:solidFill>
              </a:rPr>
              <a:t>Coeficiente</a:t>
            </a:r>
            <a:r>
              <a:rPr lang="en-US" sz="2000" dirty="0">
                <a:solidFill>
                  <a:srgbClr val="595959"/>
                </a:solidFill>
              </a:rPr>
              <a:t> de </a:t>
            </a:r>
            <a:r>
              <a:rPr lang="en-US" sz="2000">
                <a:solidFill>
                  <a:srgbClr val="595959"/>
                </a:solidFill>
              </a:rPr>
              <a:t>correlacion</a:t>
            </a:r>
            <a:r>
              <a:rPr lang="en-US" sz="2000" dirty="0">
                <a:solidFill>
                  <a:srgbClr val="595959"/>
                </a:solidFill>
              </a:rPr>
              <a:t>: 0</a:t>
            </a:r>
          </a:p>
          <a:p>
            <a:pPr marL="0" indent="0">
              <a:buNone/>
            </a:pPr>
            <a:r>
              <a:rPr lang="en-US" sz="2000">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7170" name="Picture 2">
            <a:extLst>
              <a:ext uri="{FF2B5EF4-FFF2-40B4-BE49-F238E27FC236}">
                <a16:creationId xmlns:a16="http://schemas.microsoft.com/office/drawing/2014/main" id="{18EAB4F9-A87D-F1D7-8474-422F47D7CF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16147"/>
            <a:ext cx="4797056" cy="327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52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a:solidFill>
                  <a:srgbClr val="595959"/>
                </a:solidFill>
              </a:rPr>
              <a:t>Regresión lineal</a:t>
            </a:r>
            <a:endParaRPr lang="en-US" sz="320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Tear Production rate – Age of the patient</a:t>
            </a:r>
          </a:p>
          <a:p>
            <a:pPr marL="0" indent="0">
              <a:buNone/>
            </a:pPr>
            <a:r>
              <a:rPr lang="en-US" sz="2000">
                <a:solidFill>
                  <a:srgbClr val="595959"/>
                </a:solidFill>
              </a:rPr>
              <a:t>Intercepcion</a:t>
            </a:r>
            <a:r>
              <a:rPr lang="en-US" sz="2000" dirty="0">
                <a:solidFill>
                  <a:srgbClr val="595959"/>
                </a:solidFill>
              </a:rPr>
              <a:t> con </a:t>
            </a:r>
            <a:r>
              <a:rPr lang="en-US" sz="2000">
                <a:solidFill>
                  <a:srgbClr val="595959"/>
                </a:solidFill>
              </a:rPr>
              <a:t>el</a:t>
            </a:r>
            <a:r>
              <a:rPr lang="en-US" sz="2000" dirty="0">
                <a:solidFill>
                  <a:srgbClr val="595959"/>
                </a:solidFill>
              </a:rPr>
              <a:t> </a:t>
            </a:r>
            <a:r>
              <a:rPr lang="en-US" sz="2000">
                <a:solidFill>
                  <a:srgbClr val="595959"/>
                </a:solidFill>
              </a:rPr>
              <a:t>eje</a:t>
            </a:r>
            <a:r>
              <a:rPr lang="en-US" sz="2000" dirty="0">
                <a:solidFill>
                  <a:srgbClr val="595959"/>
                </a:solidFill>
              </a:rPr>
              <a:t> y: 2</a:t>
            </a:r>
          </a:p>
          <a:p>
            <a:pPr marL="0" indent="0">
              <a:buNone/>
            </a:pPr>
            <a:r>
              <a:rPr lang="en-US" sz="2000">
                <a:solidFill>
                  <a:srgbClr val="595959"/>
                </a:solidFill>
              </a:rPr>
              <a:t>Coficiente</a:t>
            </a:r>
            <a:r>
              <a:rPr lang="en-US" sz="2000" dirty="0">
                <a:solidFill>
                  <a:srgbClr val="595959"/>
                </a:solidFill>
              </a:rPr>
              <a:t> de </a:t>
            </a:r>
            <a:r>
              <a:rPr lang="en-US" sz="2000">
                <a:solidFill>
                  <a:srgbClr val="595959"/>
                </a:solidFill>
              </a:rPr>
              <a:t>determinacion</a:t>
            </a:r>
            <a:r>
              <a:rPr lang="en-US" sz="2000" dirty="0">
                <a:solidFill>
                  <a:srgbClr val="595959"/>
                </a:solidFill>
              </a:rPr>
              <a:t>: 0</a:t>
            </a:r>
          </a:p>
          <a:p>
            <a:pPr marL="0" indent="0">
              <a:buNone/>
            </a:pPr>
            <a:r>
              <a:rPr lang="en-US" sz="2000">
                <a:solidFill>
                  <a:srgbClr val="595959"/>
                </a:solidFill>
              </a:rPr>
              <a:t>Coeficiente</a:t>
            </a:r>
            <a:r>
              <a:rPr lang="en-US" sz="2000" dirty="0">
                <a:solidFill>
                  <a:srgbClr val="595959"/>
                </a:solidFill>
              </a:rPr>
              <a:t> de </a:t>
            </a:r>
            <a:r>
              <a:rPr lang="en-US" sz="2000">
                <a:solidFill>
                  <a:srgbClr val="595959"/>
                </a:solidFill>
              </a:rPr>
              <a:t>correlacion</a:t>
            </a:r>
            <a:r>
              <a:rPr lang="en-US" sz="2000" dirty="0">
                <a:solidFill>
                  <a:srgbClr val="595959"/>
                </a:solidFill>
              </a:rPr>
              <a:t>: 0</a:t>
            </a:r>
          </a:p>
          <a:p>
            <a:pPr marL="0" indent="0">
              <a:buNone/>
            </a:pPr>
            <a:r>
              <a:rPr lang="en-US" sz="2000">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8194" name="Picture 2">
            <a:extLst>
              <a:ext uri="{FF2B5EF4-FFF2-40B4-BE49-F238E27FC236}">
                <a16:creationId xmlns:a16="http://schemas.microsoft.com/office/drawing/2014/main" id="{1F45AC3D-EA97-BE75-6F88-EE78EE29FE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44771"/>
            <a:ext cx="4797056" cy="321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2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a:solidFill>
                  <a:srgbClr val="595959"/>
                </a:solidFill>
              </a:rPr>
              <a:t>Regresión lineal</a:t>
            </a:r>
            <a:endParaRPr lang="en-US" sz="320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Age of the patient – Spectacle Prescription</a:t>
            </a:r>
          </a:p>
          <a:p>
            <a:pPr marL="0" indent="0">
              <a:buNone/>
            </a:pPr>
            <a:r>
              <a:rPr lang="en-US" sz="2000">
                <a:solidFill>
                  <a:srgbClr val="595959"/>
                </a:solidFill>
              </a:rPr>
              <a:t>Intercepcion</a:t>
            </a:r>
            <a:r>
              <a:rPr lang="en-US" sz="2000" dirty="0">
                <a:solidFill>
                  <a:srgbClr val="595959"/>
                </a:solidFill>
              </a:rPr>
              <a:t> con </a:t>
            </a:r>
            <a:r>
              <a:rPr lang="en-US" sz="2000">
                <a:solidFill>
                  <a:srgbClr val="595959"/>
                </a:solidFill>
              </a:rPr>
              <a:t>el</a:t>
            </a:r>
            <a:r>
              <a:rPr lang="en-US" sz="2000" dirty="0">
                <a:solidFill>
                  <a:srgbClr val="595959"/>
                </a:solidFill>
              </a:rPr>
              <a:t> </a:t>
            </a:r>
            <a:r>
              <a:rPr lang="en-US" sz="2000">
                <a:solidFill>
                  <a:srgbClr val="595959"/>
                </a:solidFill>
              </a:rPr>
              <a:t>eje</a:t>
            </a:r>
            <a:r>
              <a:rPr lang="en-US" sz="2000" dirty="0">
                <a:solidFill>
                  <a:srgbClr val="595959"/>
                </a:solidFill>
              </a:rPr>
              <a:t> y: 1.5</a:t>
            </a:r>
          </a:p>
          <a:p>
            <a:pPr marL="0" indent="0">
              <a:buNone/>
            </a:pPr>
            <a:r>
              <a:rPr lang="en-US" sz="2000">
                <a:solidFill>
                  <a:srgbClr val="595959"/>
                </a:solidFill>
              </a:rPr>
              <a:t>Coficiente</a:t>
            </a:r>
            <a:r>
              <a:rPr lang="en-US" sz="2000" dirty="0">
                <a:solidFill>
                  <a:srgbClr val="595959"/>
                </a:solidFill>
              </a:rPr>
              <a:t> de </a:t>
            </a:r>
            <a:r>
              <a:rPr lang="en-US" sz="2000">
                <a:solidFill>
                  <a:srgbClr val="595959"/>
                </a:solidFill>
              </a:rPr>
              <a:t>determinacion</a:t>
            </a:r>
            <a:r>
              <a:rPr lang="en-US" sz="2000" dirty="0">
                <a:solidFill>
                  <a:srgbClr val="595959"/>
                </a:solidFill>
              </a:rPr>
              <a:t>: 0</a:t>
            </a:r>
          </a:p>
          <a:p>
            <a:pPr marL="0" indent="0">
              <a:buNone/>
            </a:pPr>
            <a:r>
              <a:rPr lang="en-US" sz="2000">
                <a:solidFill>
                  <a:srgbClr val="595959"/>
                </a:solidFill>
              </a:rPr>
              <a:t>Coeficiente</a:t>
            </a:r>
            <a:r>
              <a:rPr lang="en-US" sz="2000" dirty="0">
                <a:solidFill>
                  <a:srgbClr val="595959"/>
                </a:solidFill>
              </a:rPr>
              <a:t> de </a:t>
            </a:r>
            <a:r>
              <a:rPr lang="en-US" sz="2000">
                <a:solidFill>
                  <a:srgbClr val="595959"/>
                </a:solidFill>
              </a:rPr>
              <a:t>correlacion</a:t>
            </a:r>
            <a:r>
              <a:rPr lang="en-US" sz="2000" dirty="0">
                <a:solidFill>
                  <a:srgbClr val="595959"/>
                </a:solidFill>
              </a:rPr>
              <a:t>: 0</a:t>
            </a:r>
          </a:p>
          <a:p>
            <a:pPr marL="0" indent="0">
              <a:buNone/>
            </a:pPr>
            <a:r>
              <a:rPr lang="en-US" sz="2000">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9220" name="Picture 4">
            <a:extLst>
              <a:ext uri="{FF2B5EF4-FFF2-40B4-BE49-F238E27FC236}">
                <a16:creationId xmlns:a16="http://schemas.microsoft.com/office/drawing/2014/main" id="{0AFA8824-A414-47D7-7E0B-83A6A53505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16147"/>
            <a:ext cx="4797056" cy="327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3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Análisis de Componentes Principales (PCA)</a:t>
            </a: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DFA559"/>
                </a:solidFill>
              </a:rPr>
              <a:t>Normalización de los datos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n 4" descr="Tabla&#10;&#10;Descripción generada automáticamente">
            <a:extLst>
              <a:ext uri="{FF2B5EF4-FFF2-40B4-BE49-F238E27FC236}">
                <a16:creationId xmlns:a16="http://schemas.microsoft.com/office/drawing/2014/main" id="{710B5CCE-2856-8E82-3EF6-81284902B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95" y="2426818"/>
            <a:ext cx="3228861"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n 6" descr="Tabla&#10;&#10;Descripción generada automáticamente">
            <a:extLst>
              <a:ext uri="{FF2B5EF4-FFF2-40B4-BE49-F238E27FC236}">
                <a16:creationId xmlns:a16="http://schemas.microsoft.com/office/drawing/2014/main" id="{BF807922-5618-5038-4DEB-42A41127E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005" y="2426818"/>
            <a:ext cx="3916052" cy="3997637"/>
          </a:xfrm>
          <a:prstGeom prst="rect">
            <a:avLst/>
          </a:prstGeom>
        </p:spPr>
      </p:pic>
    </p:spTree>
    <p:extLst>
      <p:ext uri="{BB962C8B-B14F-4D97-AF65-F5344CB8AC3E}">
        <p14:creationId xmlns:p14="http://schemas.microsoft.com/office/powerpoint/2010/main" val="316263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ítulo 5">
            <a:extLst>
              <a:ext uri="{FF2B5EF4-FFF2-40B4-BE49-F238E27FC236}">
                <a16:creationId xmlns:a16="http://schemas.microsoft.com/office/drawing/2014/main" id="{1FEF9C82-9FB4-F287-2AB9-393C43E26532}"/>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Componentes principales</a:t>
            </a:r>
          </a:p>
        </p:txBody>
      </p:sp>
      <p:cxnSp>
        <p:nvCxnSpPr>
          <p:cNvPr id="25" name="Straight Connector 24">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Imagen 14" descr="Imagen que contiene Calendario&#10;&#10;Descripción generada automáticamente">
            <a:extLst>
              <a:ext uri="{FF2B5EF4-FFF2-40B4-BE49-F238E27FC236}">
                <a16:creationId xmlns:a16="http://schemas.microsoft.com/office/drawing/2014/main" id="{3F666952-BCE3-9915-1828-1EA2DD197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450" y="566916"/>
            <a:ext cx="2909004" cy="5724168"/>
          </a:xfrm>
          <a:prstGeom prst="rect">
            <a:avLst/>
          </a:prstGeom>
        </p:spPr>
      </p:pic>
      <p:pic>
        <p:nvPicPr>
          <p:cNvPr id="29" name="Imagen 28" descr="Tabla&#10;&#10;Descripción generada automáticamente">
            <a:extLst>
              <a:ext uri="{FF2B5EF4-FFF2-40B4-BE49-F238E27FC236}">
                <a16:creationId xmlns:a16="http://schemas.microsoft.com/office/drawing/2014/main" id="{B05ED267-D5FE-FF9E-1332-87A7A17F6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010" y="5037434"/>
            <a:ext cx="2159111" cy="806491"/>
          </a:xfrm>
          <a:prstGeom prst="rect">
            <a:avLst/>
          </a:prstGeom>
        </p:spPr>
      </p:pic>
      <p:sp>
        <p:nvSpPr>
          <p:cNvPr id="30" name="CuadroTexto 29">
            <a:extLst>
              <a:ext uri="{FF2B5EF4-FFF2-40B4-BE49-F238E27FC236}">
                <a16:creationId xmlns:a16="http://schemas.microsoft.com/office/drawing/2014/main" id="{F6EC6EEB-3B7C-7970-8B79-B1FC44C48BFE}"/>
              </a:ext>
            </a:extLst>
          </p:cNvPr>
          <p:cNvSpPr txBox="1"/>
          <p:nvPr/>
        </p:nvSpPr>
        <p:spPr>
          <a:xfrm>
            <a:off x="4274809" y="5796965"/>
            <a:ext cx="977512" cy="369332"/>
          </a:xfrm>
          <a:prstGeom prst="rect">
            <a:avLst/>
          </a:prstGeom>
          <a:noFill/>
        </p:spPr>
        <p:txBody>
          <a:bodyPr wrap="none" rtlCol="0">
            <a:spAutoFit/>
          </a:bodyPr>
          <a:lstStyle/>
          <a:p>
            <a:r>
              <a:rPr lang="en-US" dirty="0" err="1"/>
              <a:t>Varianza</a:t>
            </a:r>
            <a:endParaRPr lang="es-MX" dirty="0"/>
          </a:p>
        </p:txBody>
      </p:sp>
    </p:spTree>
    <p:extLst>
      <p:ext uri="{BB962C8B-B14F-4D97-AF65-F5344CB8AC3E}">
        <p14:creationId xmlns:p14="http://schemas.microsoft.com/office/powerpoint/2010/main" val="3741943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7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8" name="Group 308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08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6" name="Rectangle 308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82A339F9-BE9A-6EFA-BD4C-BB0838BABE1B}"/>
              </a:ext>
            </a:extLst>
          </p:cNvPr>
          <p:cNvSpPr>
            <a:spLocks noGrp="1"/>
          </p:cNvSpPr>
          <p:nvPr>
            <p:ph type="title"/>
          </p:nvPr>
        </p:nvSpPr>
        <p:spPr>
          <a:xfrm>
            <a:off x="1047280" y="759805"/>
            <a:ext cx="10306520" cy="1325563"/>
          </a:xfrm>
        </p:spPr>
        <p:txBody>
          <a:bodyPr>
            <a:normAutofit/>
          </a:bodyPr>
          <a:lstStyle/>
          <a:p>
            <a:r>
              <a:rPr lang="es-MX" sz="4000">
                <a:solidFill>
                  <a:srgbClr val="FFFFFF"/>
                </a:solidFill>
              </a:rPr>
              <a:t>Descripción del problema</a:t>
            </a:r>
          </a:p>
        </p:txBody>
      </p:sp>
      <p:sp>
        <p:nvSpPr>
          <p:cNvPr id="3" name="Marcador de contenido 2">
            <a:extLst>
              <a:ext uri="{FF2B5EF4-FFF2-40B4-BE49-F238E27FC236}">
                <a16:creationId xmlns:a16="http://schemas.microsoft.com/office/drawing/2014/main" id="{0B9B9BA5-CC75-95E2-C17B-0FC412028D38}"/>
              </a:ext>
            </a:extLst>
          </p:cNvPr>
          <p:cNvSpPr>
            <a:spLocks noGrp="1"/>
          </p:cNvSpPr>
          <p:nvPr>
            <p:ph idx="1"/>
          </p:nvPr>
        </p:nvSpPr>
        <p:spPr>
          <a:xfrm>
            <a:off x="1424904" y="2494450"/>
            <a:ext cx="4053545" cy="3563159"/>
          </a:xfrm>
        </p:spPr>
        <p:txBody>
          <a:bodyPr>
            <a:normAutofit/>
          </a:bodyPr>
          <a:lstStyle/>
          <a:p>
            <a:pPr marL="0" indent="0">
              <a:buNone/>
            </a:pPr>
            <a:r>
              <a:rPr lang="es-MX" sz="2000"/>
              <a:t>Se plantean aplicar los conocimientos adquiridos sobre el análisis de datos durante las ultimas semanas de clases para así poder obtener información acerca de la distribución de los datos, medidas de dispersión, medidas de tendencia central y valores atípicos entre otros. Haciendo uso de una base de datos proveniente de UCI repository.</a:t>
            </a:r>
          </a:p>
        </p:txBody>
      </p:sp>
      <p:pic>
        <p:nvPicPr>
          <p:cNvPr id="3074" name="Picture 2" descr="Planteamiento del problema">
            <a:extLst>
              <a:ext uri="{FF2B5EF4-FFF2-40B4-BE49-F238E27FC236}">
                <a16:creationId xmlns:a16="http://schemas.microsoft.com/office/drawing/2014/main" id="{5EB3D0FC-9E18-8402-3360-8C4CE73D7B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3143221"/>
            <a:ext cx="4802404" cy="226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98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Rectangle 10246">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2" name="Rectangle 10248">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1FEF9C82-9FB4-F287-2AB9-393C43E26532}"/>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Distribución de los datos con las nuevas dimensiones</a:t>
            </a:r>
          </a:p>
        </p:txBody>
      </p:sp>
      <p:pic>
        <p:nvPicPr>
          <p:cNvPr id="10242" name="Picture 2">
            <a:extLst>
              <a:ext uri="{FF2B5EF4-FFF2-40B4-BE49-F238E27FC236}">
                <a16:creationId xmlns:a16="http://schemas.microsoft.com/office/drawing/2014/main" id="{50EBD6D7-B878-D292-6716-5DA2B97041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95137" y="420721"/>
            <a:ext cx="6714754" cy="631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78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1146879" y="998002"/>
            <a:ext cx="3182940" cy="1471959"/>
          </a:xfrm>
        </p:spPr>
        <p:txBody>
          <a:bodyPr>
            <a:normAutofit/>
          </a:bodyPr>
          <a:lstStyle/>
          <a:p>
            <a:r>
              <a:rPr lang="es-MX" sz="3300">
                <a:solidFill>
                  <a:srgbClr val="FFFFFF"/>
                </a:solidFill>
              </a:rPr>
              <a:t>Reglas de separación de patrones</a:t>
            </a:r>
            <a:endParaRPr lang="en-US" sz="3300">
              <a:solidFill>
                <a:srgbClr val="FFFFFF"/>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1139635" y="2546161"/>
            <a:ext cx="3200451" cy="2985929"/>
          </a:xfrm>
        </p:spPr>
        <p:txBody>
          <a:bodyPr anchor="t">
            <a:normAutofit/>
          </a:bodyPr>
          <a:lstStyle/>
          <a:p>
            <a:r>
              <a:rPr lang="es-MX" sz="2400">
                <a:solidFill>
                  <a:srgbClr val="FEFFFF"/>
                </a:solidFill>
              </a:rPr>
              <a:t>Rendimiento del algoritmo: 75% </a:t>
            </a:r>
          </a:p>
          <a:p>
            <a:r>
              <a:rPr lang="es-MX" sz="2400">
                <a:solidFill>
                  <a:srgbClr val="FEFFFF"/>
                </a:solidFill>
              </a:rPr>
              <a:t>Aciertos: 9 de 12</a:t>
            </a:r>
          </a:p>
        </p:txBody>
      </p:sp>
      <p:pic>
        <p:nvPicPr>
          <p:cNvPr id="5" name="Imagen 4" descr="Gráfico, Gráfico circular&#10;&#10;Descripción generada automáticamente">
            <a:extLst>
              <a:ext uri="{FF2B5EF4-FFF2-40B4-BE49-F238E27FC236}">
                <a16:creationId xmlns:a16="http://schemas.microsoft.com/office/drawing/2014/main" id="{BD5F492D-938A-054E-1091-CCE8F96F0CD2}"/>
              </a:ext>
            </a:extLst>
          </p:cNvPr>
          <p:cNvPicPr>
            <a:picLocks noChangeAspect="1"/>
          </p:cNvPicPr>
          <p:nvPr/>
        </p:nvPicPr>
        <p:blipFill rotWithShape="1">
          <a:blip r:embed="rId2">
            <a:extLst>
              <a:ext uri="{28A0092B-C50C-407E-A947-70E740481C1C}">
                <a14:useLocalDpi xmlns:a14="http://schemas.microsoft.com/office/drawing/2010/main" val="0"/>
              </a:ext>
            </a:extLst>
          </a:blip>
          <a:srcRect t="1252"/>
          <a:stretch/>
        </p:blipFill>
        <p:spPr>
          <a:xfrm>
            <a:off x="4340086" y="998002"/>
            <a:ext cx="7487729" cy="4602757"/>
          </a:xfrm>
          <a:prstGeom prst="rect">
            <a:avLst/>
          </a:prstGeom>
        </p:spPr>
      </p:pic>
    </p:spTree>
    <p:extLst>
      <p:ext uri="{BB962C8B-B14F-4D97-AF65-F5344CB8AC3E}">
        <p14:creationId xmlns:p14="http://schemas.microsoft.com/office/powerpoint/2010/main" val="324278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p:txBody>
          <a:bodyPr/>
          <a:lstStyle/>
          <a:p>
            <a:r>
              <a:rPr lang="es-MX" dirty="0"/>
              <a:t>Conclusiones</a:t>
            </a:r>
            <a:endParaRPr lang="en-US" dirty="0"/>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411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A5C6EC-7B96-2A5B-B2FF-1C03005A0A9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Fuentes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a:extLst>
              <a:ext uri="{FF2B5EF4-FFF2-40B4-BE49-F238E27FC236}">
                <a16:creationId xmlns:a16="http://schemas.microsoft.com/office/drawing/2014/main" id="{12152982-D1F4-CFDB-3C2B-3D124E1F9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098529"/>
            <a:ext cx="11548872" cy="2656239"/>
          </a:xfrm>
          <a:prstGeom prst="rect">
            <a:avLst/>
          </a:prstGeom>
        </p:spPr>
      </p:pic>
    </p:spTree>
    <p:extLst>
      <p:ext uri="{BB962C8B-B14F-4D97-AF65-F5344CB8AC3E}">
        <p14:creationId xmlns:p14="http://schemas.microsoft.com/office/powerpoint/2010/main" val="17911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82 Raw Data Icon Illustrations &amp; Clip Art - iStock">
            <a:extLst>
              <a:ext uri="{FF2B5EF4-FFF2-40B4-BE49-F238E27FC236}">
                <a16:creationId xmlns:a16="http://schemas.microsoft.com/office/drawing/2014/main" id="{8E3CCE26-C403-878D-FA40-C8725060718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585" b="2910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4F909-AFA5-4063-A9D9-13551FBD2341}"/>
              </a:ext>
            </a:extLst>
          </p:cNvPr>
          <p:cNvSpPr>
            <a:spLocks noGrp="1"/>
          </p:cNvSpPr>
          <p:nvPr>
            <p:ph type="title"/>
          </p:nvPr>
        </p:nvSpPr>
        <p:spPr>
          <a:xfrm>
            <a:off x="838200" y="365125"/>
            <a:ext cx="10515600" cy="1325563"/>
          </a:xfrm>
        </p:spPr>
        <p:txBody>
          <a:bodyPr>
            <a:normAutofit/>
          </a:bodyPr>
          <a:lstStyle/>
          <a:p>
            <a:r>
              <a:rPr lang="es-ES">
                <a:solidFill>
                  <a:srgbClr val="FFFFFF"/>
                </a:solidFill>
              </a:rPr>
              <a:t>Descripción de la base de datos</a:t>
            </a:r>
            <a:endParaRPr lang="en-US" b="1">
              <a:solidFill>
                <a:srgbClr val="FFFFFF"/>
              </a:solidFill>
            </a:endParaRPr>
          </a:p>
        </p:txBody>
      </p:sp>
      <p:sp>
        <p:nvSpPr>
          <p:cNvPr id="3" name="Content Placeholder 2">
            <a:extLst>
              <a:ext uri="{FF2B5EF4-FFF2-40B4-BE49-F238E27FC236}">
                <a16:creationId xmlns:a16="http://schemas.microsoft.com/office/drawing/2014/main" id="{A9E8F903-57F9-4C49-B9BE-F186C6650D67}"/>
              </a:ext>
            </a:extLst>
          </p:cNvPr>
          <p:cNvSpPr>
            <a:spLocks noGrp="1"/>
          </p:cNvSpPr>
          <p:nvPr>
            <p:ph idx="1"/>
          </p:nvPr>
        </p:nvSpPr>
        <p:spPr>
          <a:xfrm>
            <a:off x="838200" y="1825625"/>
            <a:ext cx="10515600" cy="4351338"/>
          </a:xfrm>
        </p:spPr>
        <p:txBody>
          <a:bodyPr>
            <a:normAutofit/>
          </a:bodyPr>
          <a:lstStyle/>
          <a:p>
            <a:pPr marL="0" indent="0">
              <a:buNone/>
            </a:pPr>
            <a:r>
              <a:rPr lang="es-ES" dirty="0" err="1">
                <a:solidFill>
                  <a:srgbClr val="FFFFFF"/>
                </a:solidFill>
              </a:rPr>
              <a:t>Lenses</a:t>
            </a:r>
            <a:r>
              <a:rPr lang="es-ES" dirty="0">
                <a:solidFill>
                  <a:srgbClr val="FFFFFF"/>
                </a:solidFill>
              </a:rPr>
              <a:t> Data Set es una base de datos de clasificación la cual contiene 24 instancias de carácter multivariable (mas de un argumento y/o atributo).</a:t>
            </a:r>
          </a:p>
          <a:p>
            <a:pPr marL="0" indent="0">
              <a:buNone/>
            </a:pPr>
            <a:endParaRPr lang="es-ES" dirty="0">
              <a:solidFill>
                <a:srgbClr val="FFFFFF"/>
              </a:solidFill>
            </a:endParaRPr>
          </a:p>
          <a:p>
            <a:pPr marL="0" indent="0">
              <a:buNone/>
            </a:pPr>
            <a:r>
              <a:rPr lang="es-ES" dirty="0">
                <a:solidFill>
                  <a:srgbClr val="FFFFFF"/>
                </a:solidFill>
              </a:rPr>
              <a:t>Cuenta con 3 clases, las cuales son: </a:t>
            </a:r>
          </a:p>
          <a:p>
            <a:pPr marL="0" indent="0">
              <a:buNone/>
            </a:pPr>
            <a:r>
              <a:rPr lang="es-ES" dirty="0">
                <a:solidFill>
                  <a:srgbClr val="FFFFFF"/>
                </a:solidFill>
              </a:rPr>
              <a:t>1: </a:t>
            </a:r>
            <a:r>
              <a:rPr lang="en-US" dirty="0">
                <a:solidFill>
                  <a:srgbClr val="FFFFFF"/>
                </a:solidFill>
              </a:rPr>
              <a:t>The patient should be fitted with hard contact lenses.</a:t>
            </a:r>
          </a:p>
          <a:p>
            <a:pPr marL="0" indent="0">
              <a:buNone/>
            </a:pPr>
            <a:r>
              <a:rPr lang="en-US" dirty="0">
                <a:solidFill>
                  <a:srgbClr val="FFFFFF"/>
                </a:solidFill>
              </a:rPr>
              <a:t>2: The patient should be fitted with soft contact lenses.</a:t>
            </a:r>
          </a:p>
          <a:p>
            <a:pPr marL="0" indent="0">
              <a:buNone/>
            </a:pPr>
            <a:r>
              <a:rPr lang="en-US" dirty="0">
                <a:solidFill>
                  <a:srgbClr val="FFFFFF"/>
                </a:solidFill>
              </a:rPr>
              <a:t>3: The patient should not be fitted with contact lenses.</a:t>
            </a:r>
            <a:endParaRPr lang="es-ES" dirty="0">
              <a:solidFill>
                <a:srgbClr val="FFFFFF"/>
              </a:solidFill>
            </a:endParaRPr>
          </a:p>
        </p:txBody>
      </p:sp>
    </p:spTree>
    <p:extLst>
      <p:ext uri="{BB962C8B-B14F-4D97-AF65-F5344CB8AC3E}">
        <p14:creationId xmlns:p14="http://schemas.microsoft.com/office/powerpoint/2010/main" val="15125609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0">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4F909-AFA5-4063-A9D9-13551FBD2341}"/>
              </a:ext>
            </a:extLst>
          </p:cNvPr>
          <p:cNvSpPr>
            <a:spLocks noGrp="1"/>
          </p:cNvSpPr>
          <p:nvPr>
            <p:ph type="title"/>
          </p:nvPr>
        </p:nvSpPr>
        <p:spPr>
          <a:xfrm>
            <a:off x="965199" y="447741"/>
            <a:ext cx="4278623" cy="1645919"/>
          </a:xfrm>
        </p:spPr>
        <p:txBody>
          <a:bodyPr>
            <a:normAutofit/>
          </a:bodyPr>
          <a:lstStyle/>
          <a:p>
            <a:r>
              <a:rPr lang="es-MX" sz="4000" dirty="0"/>
              <a:t>Tipos de atributos</a:t>
            </a:r>
            <a:endParaRPr lang="en-US" sz="4000" dirty="0"/>
          </a:p>
        </p:txBody>
      </p:sp>
      <p:grpSp>
        <p:nvGrpSpPr>
          <p:cNvPr id="3090" name="Group 3082">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084"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9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087"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9" name="Freeform: Shape 3088">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E8F903-57F9-4C49-B9BE-F186C6650D67}"/>
              </a:ext>
            </a:extLst>
          </p:cNvPr>
          <p:cNvSpPr>
            <a:spLocks noGrp="1"/>
          </p:cNvSpPr>
          <p:nvPr>
            <p:ph idx="1"/>
          </p:nvPr>
        </p:nvSpPr>
        <p:spPr>
          <a:xfrm>
            <a:off x="965199" y="2912937"/>
            <a:ext cx="4741917" cy="3093546"/>
          </a:xfrm>
        </p:spPr>
        <p:txBody>
          <a:bodyPr>
            <a:normAutofit/>
          </a:bodyPr>
          <a:lstStyle/>
          <a:p>
            <a:pPr marL="0" indent="0">
              <a:buNone/>
            </a:pPr>
            <a:r>
              <a:rPr lang="es-ES" sz="2000" b="1" dirty="0">
                <a:solidFill>
                  <a:schemeClr val="bg1"/>
                </a:solidFill>
              </a:rPr>
              <a:t>Se cuenta con 4 atributos presentes dentro de la base de datos, los cuales son: </a:t>
            </a:r>
          </a:p>
          <a:p>
            <a:pPr marL="0" indent="0">
              <a:buNone/>
            </a:pPr>
            <a:r>
              <a:rPr lang="en-US" sz="2000" dirty="0">
                <a:solidFill>
                  <a:schemeClr val="bg1"/>
                </a:solidFill>
              </a:rPr>
              <a:t>1. age of the patient: (1) young, (2) pre-</a:t>
            </a:r>
            <a:r>
              <a:rPr lang="en-US" sz="2000" dirty="0" err="1">
                <a:solidFill>
                  <a:schemeClr val="bg1"/>
                </a:solidFill>
              </a:rPr>
              <a:t>presbyopic</a:t>
            </a:r>
            <a:r>
              <a:rPr lang="en-US" sz="2000" dirty="0">
                <a:solidFill>
                  <a:schemeClr val="bg1"/>
                </a:solidFill>
              </a:rPr>
              <a:t>, (3) </a:t>
            </a:r>
            <a:r>
              <a:rPr lang="en-US" sz="2000" dirty="0" err="1">
                <a:solidFill>
                  <a:schemeClr val="bg1"/>
                </a:solidFill>
              </a:rPr>
              <a:t>presbyopic</a:t>
            </a:r>
            <a:r>
              <a:rPr lang="en-US" sz="2000" dirty="0">
                <a:solidFill>
                  <a:schemeClr val="bg1"/>
                </a:solidFill>
              </a:rPr>
              <a:t>    </a:t>
            </a:r>
          </a:p>
          <a:p>
            <a:pPr marL="0" indent="0">
              <a:buNone/>
            </a:pPr>
            <a:r>
              <a:rPr lang="en-US" sz="2000" dirty="0">
                <a:solidFill>
                  <a:schemeClr val="bg1"/>
                </a:solidFill>
              </a:rPr>
              <a:t>2. spectacle prescription:  (1) myope, (2) </a:t>
            </a:r>
            <a:r>
              <a:rPr lang="en-US" sz="2000" dirty="0" err="1">
                <a:solidFill>
                  <a:schemeClr val="bg1"/>
                </a:solidFill>
              </a:rPr>
              <a:t>hypermetrope</a:t>
            </a:r>
            <a:r>
              <a:rPr lang="en-US" sz="2000" dirty="0">
                <a:solidFill>
                  <a:schemeClr val="bg1"/>
                </a:solidFill>
              </a:rPr>
              <a:t>    </a:t>
            </a:r>
          </a:p>
          <a:p>
            <a:pPr marL="0" indent="0">
              <a:buNone/>
            </a:pPr>
            <a:r>
              <a:rPr lang="en-US" sz="2000" dirty="0">
                <a:solidFill>
                  <a:schemeClr val="bg1"/>
                </a:solidFill>
              </a:rPr>
              <a:t>3. astigmatic:  (1) no, (2) yes    </a:t>
            </a:r>
          </a:p>
          <a:p>
            <a:pPr marL="0" indent="0">
              <a:buNone/>
            </a:pPr>
            <a:r>
              <a:rPr lang="en-US" sz="2000" dirty="0">
                <a:solidFill>
                  <a:schemeClr val="bg1"/>
                </a:solidFill>
              </a:rPr>
              <a:t>4. tear production rate:  (1) reduced, (2) normal</a:t>
            </a:r>
            <a:endParaRPr lang="es-ES" sz="2000" dirty="0">
              <a:solidFill>
                <a:schemeClr val="bg1"/>
              </a:solidFill>
            </a:endParaRPr>
          </a:p>
        </p:txBody>
      </p:sp>
      <p:pic>
        <p:nvPicPr>
          <p:cNvPr id="3076" name="Picture 4" descr="An Overview of Chef — chef-client 11.6 Documentation">
            <a:extLst>
              <a:ext uri="{FF2B5EF4-FFF2-40B4-BE49-F238E27FC236}">
                <a16:creationId xmlns:a16="http://schemas.microsoft.com/office/drawing/2014/main" id="{83398C88-DB5E-37CE-4D06-6283F3C1EE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2428" y="1636595"/>
            <a:ext cx="2934082" cy="29340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Texto&#10;&#10;Descripción generada automáticamente">
            <a:extLst>
              <a:ext uri="{FF2B5EF4-FFF2-40B4-BE49-F238E27FC236}">
                <a16:creationId xmlns:a16="http://schemas.microsoft.com/office/drawing/2014/main" id="{715B7BC2-15E5-0CEA-E788-DE1BB27FD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4" y="1712115"/>
            <a:ext cx="2025754" cy="7874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930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38200" y="448721"/>
            <a:ext cx="4707671" cy="1225650"/>
          </a:xfrm>
        </p:spPr>
        <p:txBody>
          <a:bodyPr anchor="b">
            <a:normAutofit/>
          </a:bodyPr>
          <a:lstStyle/>
          <a:p>
            <a:r>
              <a:rPr lang="es-MX" sz="3800">
                <a:solidFill>
                  <a:schemeClr val="bg1"/>
                </a:solidFill>
              </a:rPr>
              <a:t>Tipos de atributos</a:t>
            </a:r>
            <a:endParaRPr lang="en-US" sz="3800">
              <a:solidFill>
                <a:schemeClr val="bg1"/>
              </a:solidFill>
            </a:endParaRPr>
          </a:p>
        </p:txBody>
      </p:sp>
      <p:cxnSp>
        <p:nvCxnSpPr>
          <p:cNvPr id="1037"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97769" y="1909192"/>
            <a:ext cx="4586513" cy="3647710"/>
          </a:xfrm>
        </p:spPr>
        <p:txBody>
          <a:bodyPr>
            <a:normAutofit/>
          </a:bodyPr>
          <a:lstStyle/>
          <a:p>
            <a:pPr marL="0" indent="0">
              <a:buNone/>
            </a:pPr>
            <a:r>
              <a:rPr lang="es-MX" sz="1700" dirty="0">
                <a:solidFill>
                  <a:schemeClr val="bg1"/>
                </a:solidFill>
              </a:rPr>
              <a:t>Los datos presentes son pertenecientes a la clasificación de </a:t>
            </a:r>
            <a:r>
              <a:rPr lang="es-MX" sz="1700" b="1" dirty="0">
                <a:solidFill>
                  <a:schemeClr val="bg1"/>
                </a:solidFill>
              </a:rPr>
              <a:t>atributos numéricos</a:t>
            </a:r>
            <a:r>
              <a:rPr lang="es-MX" sz="1700" dirty="0">
                <a:solidFill>
                  <a:schemeClr val="bg1"/>
                </a:solidFill>
              </a:rPr>
              <a:t>, debido a que son una cantidad medible representada con valores enteros o reales. </a:t>
            </a:r>
          </a:p>
          <a:p>
            <a:pPr marL="0" indent="0">
              <a:buNone/>
            </a:pPr>
            <a:endParaRPr lang="es-MX" sz="1700" dirty="0">
              <a:solidFill>
                <a:schemeClr val="bg1"/>
              </a:solidFill>
            </a:endParaRPr>
          </a:p>
          <a:p>
            <a:pPr marL="0" indent="0">
              <a:buNone/>
            </a:pPr>
            <a:r>
              <a:rPr lang="es-MX" sz="1700" dirty="0">
                <a:solidFill>
                  <a:schemeClr val="bg1"/>
                </a:solidFill>
              </a:rPr>
              <a:t>Mas sin embargo, estos atributos numéricos tienen una descripción correspondiente al valor que representan.  </a:t>
            </a:r>
          </a:p>
          <a:p>
            <a:pPr marL="0" indent="0">
              <a:buNone/>
            </a:pPr>
            <a:endParaRPr lang="es-MX" sz="1700" dirty="0">
              <a:solidFill>
                <a:schemeClr val="bg1"/>
              </a:solidFill>
            </a:endParaRPr>
          </a:p>
          <a:p>
            <a:pPr marL="0" indent="0">
              <a:buNone/>
            </a:pPr>
            <a:r>
              <a:rPr lang="es-MX" sz="1700" dirty="0">
                <a:solidFill>
                  <a:schemeClr val="bg1"/>
                </a:solidFill>
              </a:rPr>
              <a:t>También cabe destacar que los atributos presentes son </a:t>
            </a:r>
            <a:r>
              <a:rPr lang="es-MX" sz="1700" b="1" dirty="0">
                <a:solidFill>
                  <a:schemeClr val="bg1"/>
                </a:solidFill>
              </a:rPr>
              <a:t>discretos </a:t>
            </a:r>
            <a:r>
              <a:rPr lang="es-MX" sz="1700" dirty="0">
                <a:solidFill>
                  <a:schemeClr val="bg1"/>
                </a:solidFill>
              </a:rPr>
              <a:t>debido a que tienen un conjunto finito de valores además de que estos son enteros. </a:t>
            </a:r>
            <a:endParaRPr lang="es-MX" sz="1700" b="1" dirty="0">
              <a:solidFill>
                <a:schemeClr val="bg1"/>
              </a:solidFill>
            </a:endParaRPr>
          </a:p>
        </p:txBody>
      </p:sp>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Clasificación de los Números Reales">
            <a:extLst>
              <a:ext uri="{FF2B5EF4-FFF2-40B4-BE49-F238E27FC236}">
                <a16:creationId xmlns:a16="http://schemas.microsoft.com/office/drawing/2014/main" id="{46947C05-12A5-8503-8DDD-7565D8AAF2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453" y="1311128"/>
            <a:ext cx="5666547" cy="423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62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C179E7-35F3-0AC0-9FE6-1C18E0FADAB2}"/>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Distribución de los datos</a:t>
            </a:r>
          </a:p>
        </p:txBody>
      </p:sp>
      <p:grpSp>
        <p:nvGrpSpPr>
          <p:cNvPr id="2059" name="Group 2058">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60"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61"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2050" name="Picture 2">
            <a:extLst>
              <a:ext uri="{FF2B5EF4-FFF2-40B4-BE49-F238E27FC236}">
                <a16:creationId xmlns:a16="http://schemas.microsoft.com/office/drawing/2014/main" id="{16E6D040-2096-79B8-92B6-2AAC921BC8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2438" y="317619"/>
            <a:ext cx="6550275" cy="622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Medidas de tendencia central</a:t>
            </a:r>
          </a:p>
        </p:txBody>
      </p:sp>
      <p:pic>
        <p:nvPicPr>
          <p:cNvPr id="5" name="Imagen 4">
            <a:extLst>
              <a:ext uri="{FF2B5EF4-FFF2-40B4-BE49-F238E27FC236}">
                <a16:creationId xmlns:a16="http://schemas.microsoft.com/office/drawing/2014/main" id="{63596B3C-FC13-EDC9-4E68-F48372E05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76" y="1783076"/>
            <a:ext cx="10843065" cy="1219845"/>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793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Quartiles</a:t>
            </a:r>
          </a:p>
        </p:txBody>
      </p:sp>
      <p:pic>
        <p:nvPicPr>
          <p:cNvPr id="5" name="Imagen 4">
            <a:extLst>
              <a:ext uri="{FF2B5EF4-FFF2-40B4-BE49-F238E27FC236}">
                <a16:creationId xmlns:a16="http://schemas.microsoft.com/office/drawing/2014/main" id="{D038BA88-EFF4-F33E-CBC4-B5519BD32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59" y="1654035"/>
            <a:ext cx="10843065" cy="1192735"/>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1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726E6E6-780F-4A0A-A5F4-00A5D98CD9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D0CE67C6-550F-4926-A0C6-3B04D135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FE779B0-F7A5-4CC4-866E-BE631E493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0C0F8B-0FF1-48AC-AAFF-ADE67F5D3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933A1D7-4610-4093-8383-604286D8C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F812992-42FB-42E1-BDF9-82281909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0B7AC02-CE8D-437F-AC5D-838D3B45D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629640" y="630936"/>
            <a:ext cx="5815651" cy="2702018"/>
          </a:xfrm>
          <a:noFill/>
        </p:spPr>
        <p:txBody>
          <a:bodyPr vert="horz" lIns="91440" tIns="45720" rIns="91440" bIns="45720" rtlCol="0" anchor="b">
            <a:normAutofit/>
          </a:bodyPr>
          <a:lstStyle/>
          <a:p>
            <a:r>
              <a:rPr lang="en-US" sz="4800">
                <a:solidFill>
                  <a:schemeClr val="bg1"/>
                </a:solidFill>
              </a:rPr>
              <a:t>Varianza y desviación estándar</a:t>
            </a:r>
          </a:p>
        </p:txBody>
      </p:sp>
      <p:sp>
        <p:nvSpPr>
          <p:cNvPr id="24" name="Rectangle 23">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06513A-997E-439F-88F7-33C92E74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D410E918-5C84-4D9A-9CFE-CD3CCB1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Tabla&#10;&#10;Descripción generada automáticamente">
            <a:extLst>
              <a:ext uri="{FF2B5EF4-FFF2-40B4-BE49-F238E27FC236}">
                <a16:creationId xmlns:a16="http://schemas.microsoft.com/office/drawing/2014/main" id="{604D4373-04D5-951A-84F8-10A28D9CB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982" y="630936"/>
            <a:ext cx="3666030" cy="2691517"/>
          </a:xfrm>
          <a:prstGeom prst="rect">
            <a:avLst/>
          </a:prstGeom>
        </p:spPr>
      </p:pic>
      <p:grpSp>
        <p:nvGrpSpPr>
          <p:cNvPr id="38" name="Group 37">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39" name="Straight Connector 38">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45" name="Straight Connector 44">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1" name="Straight Connector 50">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Imagen 6" descr="Interfaz de usuario gráfica&#10;&#10;Descripción generada automáticamente">
            <a:extLst>
              <a:ext uri="{FF2B5EF4-FFF2-40B4-BE49-F238E27FC236}">
                <a16:creationId xmlns:a16="http://schemas.microsoft.com/office/drawing/2014/main" id="{EA023F29-322A-1B92-4B8D-7A8E9711F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292" y="4429427"/>
            <a:ext cx="4633410" cy="708639"/>
          </a:xfrm>
          <a:prstGeom prst="rect">
            <a:avLst/>
          </a:prstGeom>
        </p:spPr>
      </p:pic>
    </p:spTree>
    <p:extLst>
      <p:ext uri="{BB962C8B-B14F-4D97-AF65-F5344CB8AC3E}">
        <p14:creationId xmlns:p14="http://schemas.microsoft.com/office/powerpoint/2010/main" val="287571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812</Words>
  <Application>Microsoft Office PowerPoint</Application>
  <PresentationFormat>Panorámica</PresentationFormat>
  <Paragraphs>94</Paragraphs>
  <Slides>23</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Arial</vt:lpstr>
      <vt:lpstr>Calibri</vt:lpstr>
      <vt:lpstr>Calibri Light</vt:lpstr>
      <vt:lpstr>Roboto</vt:lpstr>
      <vt:lpstr>Tw Cen MT</vt:lpstr>
      <vt:lpstr>Office Theme</vt:lpstr>
      <vt:lpstr>Lenses Data Analysis</vt:lpstr>
      <vt:lpstr>Descripción del problema</vt:lpstr>
      <vt:lpstr>Descripción de la base de datos</vt:lpstr>
      <vt:lpstr>Tipos de atributos</vt:lpstr>
      <vt:lpstr>Tipos de atributos</vt:lpstr>
      <vt:lpstr>Distribución de los datos</vt:lpstr>
      <vt:lpstr>Medidas de tendencia central</vt:lpstr>
      <vt:lpstr>Quartiles</vt:lpstr>
      <vt:lpstr>Varianza y desviación estándar</vt:lpstr>
      <vt:lpstr>Matriz de correlación</vt:lpstr>
      <vt:lpstr>Matriz de covarianza</vt:lpstr>
      <vt:lpstr>Diagramas de caja y valores atípicos</vt:lpstr>
      <vt:lpstr>Limites</vt:lpstr>
      <vt:lpstr>Regresión lineal simple</vt:lpstr>
      <vt:lpstr>Regresión lineal</vt:lpstr>
      <vt:lpstr>Regresión lineal</vt:lpstr>
      <vt:lpstr>Regresión lineal</vt:lpstr>
      <vt:lpstr>Análisis de Componentes Principales (PCA)</vt:lpstr>
      <vt:lpstr>Componentes principales</vt:lpstr>
      <vt:lpstr>Distribución de los datos con las nuevas dimensiones</vt:lpstr>
      <vt:lpstr>Reglas de separación de patrones</vt:lpstr>
      <vt:lpstr>Conclusiones</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Exposición 1. Modelo entidad-relación</dc:title>
  <dc:creator>Sergio Valadez Godinez</dc:creator>
  <cp:lastModifiedBy>JUAN MANUEL AGUILAR GARRIDO</cp:lastModifiedBy>
  <cp:revision>25</cp:revision>
  <dcterms:created xsi:type="dcterms:W3CDTF">2021-05-28T18:52:12Z</dcterms:created>
  <dcterms:modified xsi:type="dcterms:W3CDTF">2022-06-17T06:43:25Z</dcterms:modified>
</cp:coreProperties>
</file>