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60C4AAB-18E0-41E8-8B17-44B85824F737}"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69680A9-E7B1-4DF8-825D-E2567989CF2D}" type="slidenum">
              <a:rPr lang="es-CO" smtClean="0"/>
              <a:t>‹Nº›</a:t>
            </a:fld>
            <a:endParaRPr lang="es-CO"/>
          </a:p>
        </p:txBody>
      </p:sp>
    </p:spTree>
    <p:extLst>
      <p:ext uri="{BB962C8B-B14F-4D97-AF65-F5344CB8AC3E}">
        <p14:creationId xmlns:p14="http://schemas.microsoft.com/office/powerpoint/2010/main" val="171732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0C4AAB-18E0-41E8-8B17-44B85824F737}"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367720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0C4AAB-18E0-41E8-8B17-44B85824F737}"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198407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0C4AAB-18E0-41E8-8B17-44B85824F737}" type="datetimeFigureOut">
              <a:rPr lang="es-CO" smtClean="0"/>
              <a:t>12/08/2019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212521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E60C4AAB-18E0-41E8-8B17-44B85824F737}" type="datetimeFigureOut">
              <a:rPr lang="es-CO" smtClean="0"/>
              <a:t>12/08/2019</a:t>
            </a:fld>
            <a:endParaRPr lang="es-CO"/>
          </a:p>
        </p:txBody>
      </p:sp>
      <p:sp>
        <p:nvSpPr>
          <p:cNvPr id="5" name="Footer Placeholder 4"/>
          <p:cNvSpPr>
            <a:spLocks noGrp="1"/>
          </p:cNvSpPr>
          <p:nvPr>
            <p:ph type="ftr" sz="quarter" idx="11"/>
          </p:nvPr>
        </p:nvSpPr>
        <p:spPr>
          <a:xfrm>
            <a:off x="2182708" y="6272784"/>
            <a:ext cx="6327648" cy="365125"/>
          </a:xfrm>
        </p:spPr>
        <p:txBody>
          <a:bodyPr/>
          <a:lstStyle/>
          <a:p>
            <a:endParaRPr lang="es-CO"/>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69680A9-E7B1-4DF8-825D-E2567989CF2D}" type="slidenum">
              <a:rPr lang="es-CO" smtClean="0"/>
              <a:t>‹Nº›</a:t>
            </a:fld>
            <a:endParaRPr lang="es-CO"/>
          </a:p>
        </p:txBody>
      </p:sp>
    </p:spTree>
    <p:extLst>
      <p:ext uri="{BB962C8B-B14F-4D97-AF65-F5344CB8AC3E}">
        <p14:creationId xmlns:p14="http://schemas.microsoft.com/office/powerpoint/2010/main" val="413368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60C4AAB-18E0-41E8-8B17-44B85824F737}" type="datetimeFigureOut">
              <a:rPr lang="es-CO" smtClean="0"/>
              <a:t>12/08/2019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382089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0C4AAB-18E0-41E8-8B17-44B85824F737}" type="datetimeFigureOut">
              <a:rPr lang="es-CO" smtClean="0"/>
              <a:t>12/08/2019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176979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60C4AAB-18E0-41E8-8B17-44B85824F737}" type="datetimeFigureOut">
              <a:rPr lang="es-CO" smtClean="0"/>
              <a:t>12/08/2019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270621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C4AAB-18E0-41E8-8B17-44B85824F737}" type="datetimeFigureOut">
              <a:rPr lang="es-CO" smtClean="0"/>
              <a:t>12/08/2019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329462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60C4AAB-18E0-41E8-8B17-44B85824F737}" type="datetimeFigureOut">
              <a:rPr lang="es-CO" smtClean="0"/>
              <a:t>12/08/2019</a:t>
            </a:fld>
            <a:endParaRPr lang="es-CO"/>
          </a:p>
        </p:txBody>
      </p:sp>
      <p:sp>
        <p:nvSpPr>
          <p:cNvPr id="6" name="Footer Placeholder 5"/>
          <p:cNvSpPr>
            <a:spLocks noGrp="1"/>
          </p:cNvSpPr>
          <p:nvPr>
            <p:ph type="ftr" sz="quarter" idx="11"/>
          </p:nvPr>
        </p:nvSpPr>
        <p:spPr/>
        <p:txBody>
          <a:bodyPr/>
          <a:lstStyle/>
          <a:p>
            <a:endParaRPr lang="es-CO"/>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165753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60C4AAB-18E0-41E8-8B17-44B85824F737}" type="datetimeFigureOut">
              <a:rPr lang="es-CO" smtClean="0"/>
              <a:t>12/08/2019</a:t>
            </a:fld>
            <a:endParaRPr lang="es-CO"/>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69680A9-E7B1-4DF8-825D-E2567989CF2D}" type="slidenum">
              <a:rPr lang="es-CO" smtClean="0"/>
              <a:t>‹Nº›</a:t>
            </a:fld>
            <a:endParaRPr lang="es-CO"/>
          </a:p>
        </p:txBody>
      </p:sp>
    </p:spTree>
    <p:extLst>
      <p:ext uri="{BB962C8B-B14F-4D97-AF65-F5344CB8AC3E}">
        <p14:creationId xmlns:p14="http://schemas.microsoft.com/office/powerpoint/2010/main" val="215094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60C4AAB-18E0-41E8-8B17-44B85824F737}" type="datetimeFigureOut">
              <a:rPr lang="es-CO" smtClean="0"/>
              <a:t>12/08/2019</a:t>
            </a:fld>
            <a:endParaRPr lang="es-CO"/>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O"/>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69680A9-E7B1-4DF8-825D-E2567989CF2D}" type="slidenum">
              <a:rPr lang="es-CO" smtClean="0"/>
              <a:t>‹Nº›</a:t>
            </a:fld>
            <a:endParaRPr lang="es-CO"/>
          </a:p>
        </p:txBody>
      </p:sp>
    </p:spTree>
    <p:extLst>
      <p:ext uri="{BB962C8B-B14F-4D97-AF65-F5344CB8AC3E}">
        <p14:creationId xmlns:p14="http://schemas.microsoft.com/office/powerpoint/2010/main" val="26253224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ifigratis.gov.c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E3A12-73A3-4F86-9CC5-BD095A8DFE36}"/>
              </a:ext>
            </a:extLst>
          </p:cNvPr>
          <p:cNvSpPr>
            <a:spLocks noGrp="1"/>
          </p:cNvSpPr>
          <p:nvPr>
            <p:ph type="ctrTitle"/>
          </p:nvPr>
        </p:nvSpPr>
        <p:spPr/>
        <p:txBody>
          <a:bodyPr/>
          <a:lstStyle/>
          <a:p>
            <a:r>
              <a:rPr lang="es-CO" dirty="0"/>
              <a:t>Zonas Wifi Valle del Cauca</a:t>
            </a:r>
          </a:p>
        </p:txBody>
      </p:sp>
      <p:sp>
        <p:nvSpPr>
          <p:cNvPr id="3" name="Subtítulo 2">
            <a:extLst>
              <a:ext uri="{FF2B5EF4-FFF2-40B4-BE49-F238E27FC236}">
                <a16:creationId xmlns:a16="http://schemas.microsoft.com/office/drawing/2014/main" id="{CEC03F54-E105-42B2-ADEA-EC45AFC333CB}"/>
              </a:ext>
            </a:extLst>
          </p:cNvPr>
          <p:cNvSpPr>
            <a:spLocks noGrp="1"/>
          </p:cNvSpPr>
          <p:nvPr>
            <p:ph type="subTitle" idx="1"/>
          </p:nvPr>
        </p:nvSpPr>
        <p:spPr/>
        <p:txBody>
          <a:bodyPr/>
          <a:lstStyle/>
          <a:p>
            <a:r>
              <a:rPr lang="es-CO" dirty="0"/>
              <a:t>Santiago Rosero</a:t>
            </a:r>
          </a:p>
          <a:p>
            <a:r>
              <a:rPr lang="es-CO" dirty="0"/>
              <a:t>Juan Agustín Lizarazo</a:t>
            </a:r>
          </a:p>
        </p:txBody>
      </p:sp>
    </p:spTree>
    <p:extLst>
      <p:ext uri="{BB962C8B-B14F-4D97-AF65-F5344CB8AC3E}">
        <p14:creationId xmlns:p14="http://schemas.microsoft.com/office/powerpoint/2010/main" val="239662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59C5B-BEFF-456B-BD2F-A940F3C83197}"/>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5A69CE92-1E51-475A-A5CB-61E74586A109}"/>
              </a:ext>
            </a:extLst>
          </p:cNvPr>
          <p:cNvSpPr>
            <a:spLocks noGrp="1"/>
          </p:cNvSpPr>
          <p:nvPr>
            <p:ph idx="1"/>
          </p:nvPr>
        </p:nvSpPr>
        <p:spPr/>
        <p:txBody>
          <a:bodyPr>
            <a:normAutofit/>
          </a:bodyPr>
          <a:lstStyle/>
          <a:p>
            <a:pPr fontAlgn="base"/>
            <a:r>
              <a:rPr lang="es-ES" dirty="0"/>
              <a:t>R1. Cargar base de datos: Permite cargar la base datos de las zonas wifi gratis dentro del programa.</a:t>
            </a:r>
          </a:p>
          <a:p>
            <a:pPr fontAlgn="base"/>
            <a:r>
              <a:rPr lang="es-ES" dirty="0"/>
              <a:t>R2. Visualizar mapa: El usuario podrá ver las zonas wifi disponibles en todo el departamento del Valle del Cauca.</a:t>
            </a:r>
          </a:p>
          <a:p>
            <a:pPr fontAlgn="base"/>
            <a:r>
              <a:rPr lang="es-ES" dirty="0"/>
              <a:t>R3. Buscar zona cercana: Permite al usuario encontrar la zona wifi más cercana a la posición en la que se encuentra.</a:t>
            </a:r>
          </a:p>
          <a:p>
            <a:pPr fontAlgn="base"/>
            <a:r>
              <a:rPr lang="es-ES" dirty="0"/>
              <a:t>R4. Ver estadísticas: El usuario verá los puntos más activos en el departamento.</a:t>
            </a:r>
          </a:p>
          <a:p>
            <a:pPr fontAlgn="base"/>
            <a:r>
              <a:rPr lang="es-ES" dirty="0"/>
              <a:t>R5. Realizar acciones sobre el mapa: El usuario podría realizar ciertas acciones como acercamiento, alejamiento, ver las zonas del departamento, entre otras sobre el mapa que se carga.</a:t>
            </a:r>
          </a:p>
        </p:txBody>
      </p:sp>
    </p:spTree>
    <p:extLst>
      <p:ext uri="{BB962C8B-B14F-4D97-AF65-F5344CB8AC3E}">
        <p14:creationId xmlns:p14="http://schemas.microsoft.com/office/powerpoint/2010/main" val="303604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9405E-E606-44BE-A5D9-A1B919BB68CA}"/>
              </a:ext>
            </a:extLst>
          </p:cNvPr>
          <p:cNvSpPr>
            <a:spLocks noGrp="1"/>
          </p:cNvSpPr>
          <p:nvPr>
            <p:ph type="title"/>
          </p:nvPr>
        </p:nvSpPr>
        <p:spPr/>
        <p:txBody>
          <a:bodyPr/>
          <a:lstStyle/>
          <a:p>
            <a:r>
              <a:rPr lang="es-CO" b="1" dirty="0"/>
              <a:t>Identificación del problema</a:t>
            </a:r>
            <a:endParaRPr lang="es-CO" dirty="0"/>
          </a:p>
        </p:txBody>
      </p:sp>
      <p:sp>
        <p:nvSpPr>
          <p:cNvPr id="3" name="Marcador de contenido 2">
            <a:extLst>
              <a:ext uri="{FF2B5EF4-FFF2-40B4-BE49-F238E27FC236}">
                <a16:creationId xmlns:a16="http://schemas.microsoft.com/office/drawing/2014/main" id="{7B4611B9-DFE7-46A3-9C83-BCE609129AE0}"/>
              </a:ext>
            </a:extLst>
          </p:cNvPr>
          <p:cNvSpPr>
            <a:spLocks noGrp="1"/>
          </p:cNvSpPr>
          <p:nvPr>
            <p:ph idx="1"/>
          </p:nvPr>
        </p:nvSpPr>
        <p:spPr/>
        <p:txBody>
          <a:bodyPr/>
          <a:lstStyle/>
          <a:p>
            <a:pPr fontAlgn="base"/>
            <a:r>
              <a:rPr lang="es-ES" dirty="0"/>
              <a:t>Difícil acceso a zonas wifi gratuitas en diferentes lugares del departamento del Valle del Cauca.</a:t>
            </a:r>
          </a:p>
          <a:p>
            <a:pPr fontAlgn="base"/>
            <a:r>
              <a:rPr lang="es-ES" dirty="0"/>
              <a:t>Falta de recursos económicos en muchos lugares del departamento para acceder a planes de internet.</a:t>
            </a:r>
          </a:p>
          <a:p>
            <a:pPr fontAlgn="base"/>
            <a:r>
              <a:rPr lang="es-ES" dirty="0"/>
              <a:t>Niños y adolescentes de áreas rurales del departamento necesitan acceso gratuito a internet para realizar sus estudios académicos.</a:t>
            </a:r>
          </a:p>
          <a:p>
            <a:endParaRPr lang="es-CO" dirty="0"/>
          </a:p>
        </p:txBody>
      </p:sp>
    </p:spTree>
    <p:extLst>
      <p:ext uri="{BB962C8B-B14F-4D97-AF65-F5344CB8AC3E}">
        <p14:creationId xmlns:p14="http://schemas.microsoft.com/office/powerpoint/2010/main" val="26995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EAF1D-B295-4DBF-9D48-D67BA08232DB}"/>
              </a:ext>
            </a:extLst>
          </p:cNvPr>
          <p:cNvSpPr>
            <a:spLocks noGrp="1"/>
          </p:cNvSpPr>
          <p:nvPr>
            <p:ph type="title"/>
          </p:nvPr>
        </p:nvSpPr>
        <p:spPr/>
        <p:txBody>
          <a:bodyPr/>
          <a:lstStyle/>
          <a:p>
            <a:r>
              <a:rPr lang="es-CO" b="1" dirty="0"/>
              <a:t>Recopilación de la información:</a:t>
            </a:r>
            <a:endParaRPr lang="es-CO" dirty="0"/>
          </a:p>
        </p:txBody>
      </p:sp>
      <p:sp>
        <p:nvSpPr>
          <p:cNvPr id="3" name="Marcador de contenido 2">
            <a:extLst>
              <a:ext uri="{FF2B5EF4-FFF2-40B4-BE49-F238E27FC236}">
                <a16:creationId xmlns:a16="http://schemas.microsoft.com/office/drawing/2014/main" id="{525CAFD0-C956-4B28-88F0-ED451EE12CEC}"/>
              </a:ext>
            </a:extLst>
          </p:cNvPr>
          <p:cNvSpPr>
            <a:spLocks noGrp="1"/>
          </p:cNvSpPr>
          <p:nvPr>
            <p:ph idx="1"/>
          </p:nvPr>
        </p:nvSpPr>
        <p:spPr/>
        <p:txBody>
          <a:bodyPr>
            <a:normAutofit lnSpcReduction="10000"/>
          </a:bodyPr>
          <a:lstStyle/>
          <a:p>
            <a:pPr fontAlgn="base"/>
            <a:r>
              <a:rPr lang="es-ES" b="1" dirty="0"/>
              <a:t>WIFI:</a:t>
            </a:r>
            <a:r>
              <a:rPr lang="es-ES" dirty="0"/>
              <a:t> es una tecnología de comunicación inalámbrica que permite conectar a internet equipos electrónicos, como computadoras, </a:t>
            </a:r>
            <a:r>
              <a:rPr lang="es-ES" dirty="0" err="1"/>
              <a:t>tablets</a:t>
            </a:r>
            <a:r>
              <a:rPr lang="es-ES" dirty="0"/>
              <a:t>, smartphones o celulares, etc., mediante el uso de radiofrecuencias o infrarrojos para la trasmisión de la información.</a:t>
            </a:r>
            <a:endParaRPr lang="es-ES" b="1" dirty="0"/>
          </a:p>
          <a:p>
            <a:pPr fontAlgn="base"/>
            <a:r>
              <a:rPr lang="es-ES" b="1" dirty="0"/>
              <a:t>Zonas WIFI: </a:t>
            </a:r>
            <a:r>
              <a:rPr lang="es-ES" dirty="0"/>
              <a:t>Lugares públicos con acceso gratuito a redes wifi.</a:t>
            </a:r>
            <a:endParaRPr lang="es-ES" b="1" dirty="0"/>
          </a:p>
          <a:p>
            <a:pPr fontAlgn="base"/>
            <a:r>
              <a:rPr lang="es-ES" b="1" dirty="0"/>
              <a:t>Kioscos Vive Digital: </a:t>
            </a:r>
            <a:r>
              <a:rPr lang="es-ES" dirty="0"/>
              <a:t>Los Kioscos Vive Digital son puntos de acceso comunitario a Internet para los niños, jóvenes y adultos en zonas rurales de más de 100 habitantes, ubicados en las zonas más alejadas de Colombia, donde pueden conectarse a internet y recibir capacitaciones gratuitas en uso y apropiación de las TIC.</a:t>
            </a:r>
          </a:p>
          <a:p>
            <a:r>
              <a:rPr lang="es-ES" b="1" dirty="0">
                <a:hlinkClick r:id="rId2"/>
              </a:rPr>
              <a:t>http://www.wifigratis.gov.co</a:t>
            </a:r>
            <a:r>
              <a:rPr lang="es-ES" b="1" dirty="0"/>
              <a:t>: </a:t>
            </a:r>
            <a:r>
              <a:rPr lang="es-ES" dirty="0"/>
              <a:t>página web del ministerio de las tics que le permite a un ciudadano identificar zonas de conexión wifi gratis en un área que va desde los 500 metros, hasta los 10 kilómetros desde el punto de su ubicación.</a:t>
            </a:r>
            <a:endParaRPr lang="es-CO" dirty="0"/>
          </a:p>
        </p:txBody>
      </p:sp>
    </p:spTree>
    <p:extLst>
      <p:ext uri="{BB962C8B-B14F-4D97-AF65-F5344CB8AC3E}">
        <p14:creationId xmlns:p14="http://schemas.microsoft.com/office/powerpoint/2010/main" val="24293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6A273-D5D4-45F4-8505-C582A00249D2}"/>
              </a:ext>
            </a:extLst>
          </p:cNvPr>
          <p:cNvSpPr>
            <a:spLocks noGrp="1"/>
          </p:cNvSpPr>
          <p:nvPr>
            <p:ph type="title"/>
          </p:nvPr>
        </p:nvSpPr>
        <p:spPr/>
        <p:txBody>
          <a:bodyPr/>
          <a:lstStyle/>
          <a:p>
            <a:r>
              <a:rPr lang="es-CO" b="1" dirty="0"/>
              <a:t>Búsqueda de soluciones creativas:</a:t>
            </a:r>
            <a:endParaRPr lang="es-CO" dirty="0"/>
          </a:p>
        </p:txBody>
      </p:sp>
      <p:sp>
        <p:nvSpPr>
          <p:cNvPr id="3" name="Marcador de contenido 2">
            <a:extLst>
              <a:ext uri="{FF2B5EF4-FFF2-40B4-BE49-F238E27FC236}">
                <a16:creationId xmlns:a16="http://schemas.microsoft.com/office/drawing/2014/main" id="{EB88BD33-32B8-43E4-878C-48BCFCD1C57C}"/>
              </a:ext>
            </a:extLst>
          </p:cNvPr>
          <p:cNvSpPr>
            <a:spLocks noGrp="1"/>
          </p:cNvSpPr>
          <p:nvPr>
            <p:ph idx="1"/>
          </p:nvPr>
        </p:nvSpPr>
        <p:spPr/>
        <p:txBody>
          <a:bodyPr>
            <a:normAutofit/>
          </a:bodyPr>
          <a:lstStyle/>
          <a:p>
            <a:pPr fontAlgn="base"/>
            <a:r>
              <a:rPr lang="es-ES" u="sng" dirty="0"/>
              <a:t>Alternativa 1:</a:t>
            </a:r>
            <a:r>
              <a:rPr lang="es-ES" dirty="0"/>
              <a:t> Crear un programa que les permita a los usuarios conocer los puntos en los que hay zonas wifi gratis.</a:t>
            </a:r>
          </a:p>
          <a:p>
            <a:pPr fontAlgn="base"/>
            <a:r>
              <a:rPr lang="es-ES" u="sng" dirty="0"/>
              <a:t>Alternativa 2:</a:t>
            </a:r>
            <a:r>
              <a:rPr lang="es-ES" dirty="0"/>
              <a:t> Convencer a empresas privadas encargadas de proporcionar a internet que colaboren en la instalación de redes wifi gratuitas en todo el país.</a:t>
            </a:r>
          </a:p>
          <a:p>
            <a:pPr fontAlgn="base"/>
            <a:r>
              <a:rPr lang="es-ES" u="sng" dirty="0"/>
              <a:t>Alternativa 3:</a:t>
            </a:r>
            <a:r>
              <a:rPr lang="es-ES" dirty="0"/>
              <a:t> crear un programa que les permita a los usuarios con dificultades económicas acceder de manera gratuita a la red wifi de otras personas que estén en el sector en donde deseen conectarse.</a:t>
            </a:r>
          </a:p>
        </p:txBody>
      </p:sp>
    </p:spTree>
    <p:extLst>
      <p:ext uri="{BB962C8B-B14F-4D97-AF65-F5344CB8AC3E}">
        <p14:creationId xmlns:p14="http://schemas.microsoft.com/office/powerpoint/2010/main" val="69635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A7C808-0CB7-42F6-9CC0-0967916C7D40}"/>
              </a:ext>
            </a:extLst>
          </p:cNvPr>
          <p:cNvSpPr>
            <a:spLocks noGrp="1"/>
          </p:cNvSpPr>
          <p:nvPr>
            <p:ph idx="1"/>
          </p:nvPr>
        </p:nvSpPr>
        <p:spPr>
          <a:xfrm>
            <a:off x="838200" y="923925"/>
            <a:ext cx="10515600" cy="5253038"/>
          </a:xfrm>
        </p:spPr>
        <p:txBody>
          <a:bodyPr/>
          <a:lstStyle/>
          <a:p>
            <a:pPr fontAlgn="base"/>
            <a:r>
              <a:rPr lang="es-ES" u="sng" dirty="0"/>
              <a:t>Alternativa 4: </a:t>
            </a:r>
            <a:r>
              <a:rPr lang="es-ES" dirty="0"/>
              <a:t> Cobrar un impuesto extra a toda la población para que el gobierno pueda mejorar y ampliar los puntos de redes wifi gratuitas en todo el país.</a:t>
            </a:r>
          </a:p>
          <a:p>
            <a:pPr fontAlgn="base"/>
            <a:r>
              <a:rPr lang="es-ES" u="sng" dirty="0"/>
              <a:t>Alternativa 5: </a:t>
            </a:r>
            <a:r>
              <a:rPr lang="es-ES" dirty="0"/>
              <a:t>Crear un programa que les permita a los usuarios inscribirse y manifestar su deseo de obtener una red wifi en su casa o en su sector y entrar a participar en un concurso para ganar este beneficio. </a:t>
            </a:r>
          </a:p>
          <a:p>
            <a:r>
              <a:rPr lang="es-ES" u="sng" dirty="0"/>
              <a:t>Alternativa 6:</a:t>
            </a:r>
            <a:r>
              <a:rPr lang="es-ES" dirty="0"/>
              <a:t> Sectorizar las áreas vulnerables de la ciudad, y para cada sector cobrar una cuota entre todos los habitantes del mismo, para brindarles una red wifi gratuita a un bajo costo por familia.</a:t>
            </a:r>
            <a:endParaRPr lang="es-CO" dirty="0"/>
          </a:p>
          <a:p>
            <a:endParaRPr lang="es-CO" dirty="0"/>
          </a:p>
        </p:txBody>
      </p:sp>
    </p:spTree>
    <p:extLst>
      <p:ext uri="{BB962C8B-B14F-4D97-AF65-F5344CB8AC3E}">
        <p14:creationId xmlns:p14="http://schemas.microsoft.com/office/powerpoint/2010/main" val="27506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FDB88-FB17-48EC-A007-1757A891ADA3}"/>
              </a:ext>
            </a:extLst>
          </p:cNvPr>
          <p:cNvSpPr>
            <a:spLocks noGrp="1"/>
          </p:cNvSpPr>
          <p:nvPr>
            <p:ph type="title"/>
          </p:nvPr>
        </p:nvSpPr>
        <p:spPr/>
        <p:txBody>
          <a:bodyPr>
            <a:normAutofit fontScale="90000"/>
          </a:bodyPr>
          <a:lstStyle/>
          <a:p>
            <a:r>
              <a:rPr lang="es-ES" b="1" dirty="0"/>
              <a:t>Transición de la formulación de ideas a los diseños preliminares:</a:t>
            </a:r>
            <a:endParaRPr lang="es-CO" dirty="0"/>
          </a:p>
        </p:txBody>
      </p:sp>
      <p:sp>
        <p:nvSpPr>
          <p:cNvPr id="3" name="Marcador de contenido 2">
            <a:extLst>
              <a:ext uri="{FF2B5EF4-FFF2-40B4-BE49-F238E27FC236}">
                <a16:creationId xmlns:a16="http://schemas.microsoft.com/office/drawing/2014/main" id="{E9653BC4-4B13-4509-9C31-814974D999F6}"/>
              </a:ext>
            </a:extLst>
          </p:cNvPr>
          <p:cNvSpPr>
            <a:spLocks noGrp="1"/>
          </p:cNvSpPr>
          <p:nvPr>
            <p:ph idx="1"/>
          </p:nvPr>
        </p:nvSpPr>
        <p:spPr/>
        <p:txBody>
          <a:bodyPr>
            <a:normAutofit fontScale="92500" lnSpcReduction="20000"/>
          </a:bodyPr>
          <a:lstStyle/>
          <a:p>
            <a:pPr fontAlgn="base"/>
            <a:r>
              <a:rPr lang="es-ES" u="sng" dirty="0"/>
              <a:t>Alternativa 1:</a:t>
            </a:r>
            <a:r>
              <a:rPr lang="es-ES" dirty="0"/>
              <a:t> Al ser un programa basado en bases de datos del mismo gobierno para conocer las zonas de acceso a internet gratuito, es posible que no se necesite estar conectado a una red de internet para utilizar el programa. Por lo anterior es una buena idea pues si un usuario necesita saber zonas en las que pueda conectarse a una red, es muy posible que no tenga una conexión al momento de buscar. Además, de que por medio de estadísticas dadas por el programa el gobierno también pueda conocer los lugares a los cuales las personas intentan buscar un área de conexión gratuita y así saber los lugares que deben intervenir.</a:t>
            </a:r>
          </a:p>
          <a:p>
            <a:pPr fontAlgn="base"/>
            <a:r>
              <a:rPr lang="es-ES" u="sng" dirty="0"/>
              <a:t>Alternativa 2:</a:t>
            </a:r>
            <a:r>
              <a:rPr lang="es-ES" dirty="0"/>
              <a:t> Las empresas privadas de prestación de servicios de internet se mantienen gracias a sus suscriptores. No sería factible para ellos regalar el servicio que ofrecen pues nadie les pagaría por este mismo y se irían a la ruina. </a:t>
            </a:r>
          </a:p>
          <a:p>
            <a:pPr fontAlgn="base"/>
            <a:r>
              <a:rPr lang="es-ES" u="sng" dirty="0"/>
              <a:t>Alternativa 3:</a:t>
            </a:r>
            <a:r>
              <a:rPr lang="es-ES" dirty="0"/>
              <a:t> El conectarse a las redes wifi de otras personas sería vulnerar el derecho de las personas que pagan mensualmente su servicio de internet. Además, en este caso nadie estaría dispuesto a pagar un servicio que van a gozar otras personas de manera gratuita, por lo que se retirarían de su plan para obtener internet gratis de otras personas. En adición a lo anterior esto sería similar a la práctica ilegal de robo de servicios.</a:t>
            </a:r>
          </a:p>
          <a:p>
            <a:endParaRPr lang="es-CO" dirty="0"/>
          </a:p>
        </p:txBody>
      </p:sp>
    </p:spTree>
    <p:extLst>
      <p:ext uri="{BB962C8B-B14F-4D97-AF65-F5344CB8AC3E}">
        <p14:creationId xmlns:p14="http://schemas.microsoft.com/office/powerpoint/2010/main" val="114634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1CB829-384D-477C-9687-D343A03D30E6}"/>
              </a:ext>
            </a:extLst>
          </p:cNvPr>
          <p:cNvSpPr>
            <a:spLocks noGrp="1"/>
          </p:cNvSpPr>
          <p:nvPr>
            <p:ph idx="1"/>
          </p:nvPr>
        </p:nvSpPr>
        <p:spPr>
          <a:xfrm>
            <a:off x="838200" y="533400"/>
            <a:ext cx="10515600" cy="5643563"/>
          </a:xfrm>
        </p:spPr>
        <p:txBody>
          <a:bodyPr>
            <a:normAutofit/>
          </a:bodyPr>
          <a:lstStyle/>
          <a:p>
            <a:pPr fontAlgn="base"/>
            <a:r>
              <a:rPr lang="es-ES" u="sng" dirty="0"/>
              <a:t>Alternativa 4:</a:t>
            </a:r>
            <a:r>
              <a:rPr lang="es-ES" dirty="0"/>
              <a:t> Aunque en la actualidad las personas están muy inconformes con los cobros excesivos de impuestos, Se podría cobrar un impuesto de acuerdo al estrato social y no necesariamente podría ser de carácter mensual, sino trimestral o semestral, o incluso de manera anual incluido en el impuesto predial. Con el dinero recolectado se invertiría en nuevas zonas de acceso a internet gratuito mejorando la calidad e incluso la cobertura en zonas que sean de difícil acceso o en estado de vulnerabilidad. </a:t>
            </a:r>
          </a:p>
          <a:p>
            <a:r>
              <a:rPr lang="es-ES" u="sng" dirty="0"/>
              <a:t>Alternativa 5:</a:t>
            </a:r>
            <a:r>
              <a:rPr lang="es-ES" dirty="0"/>
              <a:t> El programa permitiría conocer al gobierno los sectores en los cuales las personas necesitan este servicio e intervenir estas zonas con las redes de internet gratuitas. Además, para saber en cual sector verdaderamente necesitan el servicio se requerirían una serie de datos de los habitantes del sector como el estrato social de las familias que allí habitan, sus condiciones laborales, el acceso a estas zonas, entre otros factores que facilitan  la escogencia de las zonas beneficiarias.</a:t>
            </a:r>
            <a:endParaRPr lang="es-CO" dirty="0"/>
          </a:p>
        </p:txBody>
      </p:sp>
    </p:spTree>
    <p:extLst>
      <p:ext uri="{BB962C8B-B14F-4D97-AF65-F5344CB8AC3E}">
        <p14:creationId xmlns:p14="http://schemas.microsoft.com/office/powerpoint/2010/main" val="163945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3448DB-19CB-44F2-804D-F101AE1FF684}"/>
              </a:ext>
            </a:extLst>
          </p:cNvPr>
          <p:cNvSpPr>
            <a:spLocks noGrp="1"/>
          </p:cNvSpPr>
          <p:nvPr>
            <p:ph idx="1"/>
          </p:nvPr>
        </p:nvSpPr>
        <p:spPr>
          <a:xfrm>
            <a:off x="838200" y="514350"/>
            <a:ext cx="10515600" cy="5662613"/>
          </a:xfrm>
        </p:spPr>
        <p:txBody>
          <a:bodyPr>
            <a:normAutofit/>
          </a:bodyPr>
          <a:lstStyle/>
          <a:p>
            <a:pPr fontAlgn="base"/>
            <a:r>
              <a:rPr lang="es-ES" u="sng" dirty="0"/>
              <a:t>Alternativa 6:</a:t>
            </a:r>
            <a:r>
              <a:rPr lang="es-ES" dirty="0"/>
              <a:t> Queda muy difícil cobrar cuotas en sectores vulnerables donde los habitantes incluso no tiene acceso a los servicios públicos por falta de pago. Además de tener en cuenta las dificultades en alimentación, vivienda, estudio que presentan las zonas vulnerables del departamento no sería buena idea cobrar más dinero para prestarles este servicio.</a:t>
            </a:r>
          </a:p>
          <a:p>
            <a:r>
              <a:rPr lang="es-ES" dirty="0"/>
              <a:t>Por lo planteado anteriormente vemos que las alternativas 2, 3 y 6 no se podrían aplicar para dar una solución a la cobertura de las redes wifi gratuitas, luego serán descartadas en la ejecución de la solución.</a:t>
            </a:r>
            <a:endParaRPr lang="es-ES" b="0" dirty="0">
              <a:effectLst/>
            </a:endParaRPr>
          </a:p>
          <a:p>
            <a:r>
              <a:rPr lang="es-ES" dirty="0"/>
              <a:t>De otro lado las alternativas 1, 4 y 5 se pueden implementar más fácilmente y por consiguiente serán evaluadas en el siguiente punto para seleccionar la idea más adecuada para resolver este problema.</a:t>
            </a:r>
            <a:endParaRPr lang="es-ES" b="0" dirty="0">
              <a:effectLst/>
            </a:endParaRPr>
          </a:p>
        </p:txBody>
      </p:sp>
    </p:spTree>
    <p:extLst>
      <p:ext uri="{BB962C8B-B14F-4D97-AF65-F5344CB8AC3E}">
        <p14:creationId xmlns:p14="http://schemas.microsoft.com/office/powerpoint/2010/main" val="136922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005BE-21B3-41E2-848A-92FB1DEFE878}"/>
              </a:ext>
            </a:extLst>
          </p:cNvPr>
          <p:cNvSpPr>
            <a:spLocks noGrp="1"/>
          </p:cNvSpPr>
          <p:nvPr>
            <p:ph type="title"/>
          </p:nvPr>
        </p:nvSpPr>
        <p:spPr>
          <a:xfrm>
            <a:off x="595745" y="208888"/>
            <a:ext cx="10449376" cy="1609344"/>
          </a:xfrm>
        </p:spPr>
        <p:txBody>
          <a:bodyPr/>
          <a:lstStyle/>
          <a:p>
            <a:r>
              <a:rPr lang="es-ES" b="1" dirty="0"/>
              <a:t>selección de la mejor solución</a:t>
            </a:r>
            <a:endParaRPr lang="es-CO" dirty="0"/>
          </a:p>
        </p:txBody>
      </p:sp>
      <p:graphicFrame>
        <p:nvGraphicFramePr>
          <p:cNvPr id="4" name="Marcador de contenido 3">
            <a:extLst>
              <a:ext uri="{FF2B5EF4-FFF2-40B4-BE49-F238E27FC236}">
                <a16:creationId xmlns:a16="http://schemas.microsoft.com/office/drawing/2014/main" id="{1A498F71-38D6-4CB0-B9EF-5EB47A6424B1}"/>
              </a:ext>
            </a:extLst>
          </p:cNvPr>
          <p:cNvGraphicFramePr>
            <a:graphicFrameLocks noGrp="1"/>
          </p:cNvGraphicFramePr>
          <p:nvPr>
            <p:ph idx="1"/>
            <p:extLst>
              <p:ext uri="{D42A27DB-BD31-4B8C-83A1-F6EECF244321}">
                <p14:modId xmlns:p14="http://schemas.microsoft.com/office/powerpoint/2010/main" val="3916057504"/>
              </p:ext>
            </p:extLst>
          </p:nvPr>
        </p:nvGraphicFramePr>
        <p:xfrm>
          <a:off x="678872" y="1473121"/>
          <a:ext cx="10515600" cy="4952005"/>
        </p:xfrm>
        <a:graphic>
          <a:graphicData uri="http://schemas.openxmlformats.org/drawingml/2006/table">
            <a:tbl>
              <a:tblPr/>
              <a:tblGrid>
                <a:gridCol w="1837166">
                  <a:extLst>
                    <a:ext uri="{9D8B030D-6E8A-4147-A177-3AD203B41FA5}">
                      <a16:colId xmlns:a16="http://schemas.microsoft.com/office/drawing/2014/main" val="2137350050"/>
                    </a:ext>
                  </a:extLst>
                </a:gridCol>
                <a:gridCol w="2642023">
                  <a:extLst>
                    <a:ext uri="{9D8B030D-6E8A-4147-A177-3AD203B41FA5}">
                      <a16:colId xmlns:a16="http://schemas.microsoft.com/office/drawing/2014/main" val="689366098"/>
                    </a:ext>
                  </a:extLst>
                </a:gridCol>
                <a:gridCol w="2554539">
                  <a:extLst>
                    <a:ext uri="{9D8B030D-6E8A-4147-A177-3AD203B41FA5}">
                      <a16:colId xmlns:a16="http://schemas.microsoft.com/office/drawing/2014/main" val="4153822628"/>
                    </a:ext>
                  </a:extLst>
                </a:gridCol>
                <a:gridCol w="2642023">
                  <a:extLst>
                    <a:ext uri="{9D8B030D-6E8A-4147-A177-3AD203B41FA5}">
                      <a16:colId xmlns:a16="http://schemas.microsoft.com/office/drawing/2014/main" val="4010468811"/>
                    </a:ext>
                  </a:extLst>
                </a:gridCol>
                <a:gridCol w="839849">
                  <a:extLst>
                    <a:ext uri="{9D8B030D-6E8A-4147-A177-3AD203B41FA5}">
                      <a16:colId xmlns:a16="http://schemas.microsoft.com/office/drawing/2014/main" val="2141122498"/>
                    </a:ext>
                  </a:extLst>
                </a:gridCol>
              </a:tblGrid>
              <a:tr h="292546">
                <a:tc>
                  <a:txBody>
                    <a:bodyPr/>
                    <a:lstStyle/>
                    <a:p>
                      <a:pPr fontAlgn="t"/>
                      <a:br>
                        <a:rPr lang="es-CO" sz="1200" dirty="0">
                          <a:effectLst/>
                        </a:rPr>
                      </a:br>
                      <a:endParaRPr lang="es-CO" sz="1200" dirty="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CO" sz="1200" b="0" i="0" u="none" strike="noStrike">
                          <a:solidFill>
                            <a:srgbClr val="222222"/>
                          </a:solidFill>
                          <a:effectLst/>
                          <a:latin typeface="Arial" panose="020B0604020202020204" pitchFamily="34" charset="0"/>
                        </a:rPr>
                        <a:t>Criterio A</a:t>
                      </a:r>
                      <a:endParaRPr lang="es-CO"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CO" sz="1200" b="0" i="0" u="none" strike="noStrike">
                          <a:solidFill>
                            <a:srgbClr val="222222"/>
                          </a:solidFill>
                          <a:effectLst/>
                          <a:latin typeface="Arial" panose="020B0604020202020204" pitchFamily="34" charset="0"/>
                        </a:rPr>
                        <a:t>Criterio B</a:t>
                      </a:r>
                      <a:endParaRPr lang="es-CO"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CO" sz="1200" b="0" i="0" u="none" strike="noStrike">
                          <a:solidFill>
                            <a:srgbClr val="222222"/>
                          </a:solidFill>
                          <a:effectLst/>
                          <a:latin typeface="Arial" panose="020B0604020202020204" pitchFamily="34" charset="0"/>
                        </a:rPr>
                        <a:t>Criterio C</a:t>
                      </a:r>
                      <a:endParaRPr lang="es-CO"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CO" sz="1200" b="0" i="0" u="none" strike="noStrike">
                          <a:solidFill>
                            <a:srgbClr val="222222"/>
                          </a:solidFill>
                          <a:effectLst/>
                          <a:latin typeface="Arial" panose="020B0604020202020204" pitchFamily="34" charset="0"/>
                        </a:rPr>
                        <a:t>Total</a:t>
                      </a:r>
                      <a:endParaRPr lang="es-CO"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840246"/>
                  </a:ext>
                </a:extLst>
              </a:tr>
              <a:tr h="1337341">
                <a:tc>
                  <a:txBody>
                    <a:bodyPr/>
                    <a:lstStyle/>
                    <a:p>
                      <a:pPr rtl="0" fontAlgn="t">
                        <a:spcBef>
                          <a:spcPts val="0"/>
                        </a:spcBef>
                        <a:spcAft>
                          <a:spcPts val="0"/>
                        </a:spcAft>
                      </a:pPr>
                      <a:r>
                        <a:rPr lang="es-CO" sz="1200" b="0" i="0" u="none" strike="noStrike" dirty="0">
                          <a:solidFill>
                            <a:srgbClr val="222222"/>
                          </a:solidFill>
                          <a:effectLst/>
                          <a:latin typeface="Arial" panose="020B0604020202020204" pitchFamily="34" charset="0"/>
                        </a:rPr>
                        <a:t>Alternativa 1</a:t>
                      </a:r>
                      <a:endParaRPr lang="es-CO" sz="1200" dirty="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a:solidFill>
                            <a:srgbClr val="222222"/>
                          </a:solidFill>
                          <a:effectLst/>
                          <a:latin typeface="Arial" panose="020B0604020202020204" pitchFamily="34" charset="0"/>
                        </a:rPr>
                        <a:t>Al ser un programa para la consulta de zonas wifi desde una base de datos sería fácil de implementar.</a:t>
                      </a:r>
                      <a:endParaRPr lang="es-ES" sz="1200">
                        <a:effectLst/>
                      </a:endParaRPr>
                    </a:p>
                    <a:p>
                      <a:pPr algn="ctr" rtl="0" fontAlgn="t">
                        <a:spcBef>
                          <a:spcPts val="0"/>
                        </a:spcBef>
                        <a:spcAft>
                          <a:spcPts val="0"/>
                        </a:spcAft>
                      </a:pPr>
                      <a:r>
                        <a:rPr lang="es-ES" sz="1200" b="0" i="0" u="none" strike="noStrike">
                          <a:solidFill>
                            <a:srgbClr val="222222"/>
                          </a:solidFill>
                          <a:effectLst/>
                          <a:latin typeface="Arial" panose="020B0604020202020204" pitchFamily="34" charset="0"/>
                        </a:rPr>
                        <a:t>2</a:t>
                      </a:r>
                      <a:endParaRPr lang="es-ES"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a:solidFill>
                            <a:srgbClr val="222222"/>
                          </a:solidFill>
                          <a:effectLst/>
                          <a:latin typeface="Arial" panose="020B0604020202020204" pitchFamily="34" charset="0"/>
                        </a:rPr>
                        <a:t>Como se trata de un programa virtual que es fácil de implementar, tendría una alta probabilidad de ejecución.</a:t>
                      </a:r>
                      <a:endParaRPr lang="es-ES" sz="1200">
                        <a:effectLst/>
                      </a:endParaRPr>
                    </a:p>
                    <a:p>
                      <a:pPr algn="ctr" rtl="0" fontAlgn="t">
                        <a:spcBef>
                          <a:spcPts val="0"/>
                        </a:spcBef>
                        <a:spcAft>
                          <a:spcPts val="0"/>
                        </a:spcAft>
                      </a:pPr>
                      <a:r>
                        <a:rPr lang="es-ES" sz="1200" b="0" i="0" u="none" strike="noStrike">
                          <a:solidFill>
                            <a:srgbClr val="222222"/>
                          </a:solidFill>
                          <a:effectLst/>
                          <a:latin typeface="Arial" panose="020B0604020202020204" pitchFamily="34" charset="0"/>
                        </a:rPr>
                        <a:t>3.</a:t>
                      </a:r>
                      <a:endParaRPr lang="es-ES"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a:solidFill>
                            <a:srgbClr val="222222"/>
                          </a:solidFill>
                          <a:effectLst/>
                          <a:latin typeface="Arial" panose="020B0604020202020204" pitchFamily="34" charset="0"/>
                        </a:rPr>
                        <a:t>Al ser un programa que no requiere mucha funcionalidad su costo sería bajo, pero se debe tener en cuenta el tiempo empleado y los recursos necesarios, por lo tanto tendría un costo medio.</a:t>
                      </a:r>
                      <a:endParaRPr lang="es-ES" sz="1200">
                        <a:effectLst/>
                      </a:endParaRPr>
                    </a:p>
                    <a:p>
                      <a:pPr algn="ctr" rtl="0" fontAlgn="t">
                        <a:spcBef>
                          <a:spcPts val="0"/>
                        </a:spcBef>
                        <a:spcAft>
                          <a:spcPts val="0"/>
                        </a:spcAft>
                      </a:pPr>
                      <a:r>
                        <a:rPr lang="es-ES" sz="1200" b="0" i="0" u="none" strike="noStrike">
                          <a:solidFill>
                            <a:srgbClr val="222222"/>
                          </a:solidFill>
                          <a:effectLst/>
                          <a:latin typeface="Arial" panose="020B0604020202020204" pitchFamily="34" charset="0"/>
                        </a:rPr>
                        <a:t>2.</a:t>
                      </a:r>
                      <a:endParaRPr lang="es-ES"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1200" b="0" i="0" u="none" strike="noStrike">
                          <a:solidFill>
                            <a:srgbClr val="222222"/>
                          </a:solidFill>
                          <a:effectLst/>
                          <a:latin typeface="Arial" panose="020B0604020202020204" pitchFamily="34" charset="0"/>
                        </a:rPr>
                        <a:t>7</a:t>
                      </a:r>
                      <a:endParaRPr lang="es-CO"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1274022"/>
                  </a:ext>
                </a:extLst>
              </a:tr>
              <a:tr h="1289307">
                <a:tc>
                  <a:txBody>
                    <a:bodyPr/>
                    <a:lstStyle/>
                    <a:p>
                      <a:pPr rtl="0" fontAlgn="t">
                        <a:spcBef>
                          <a:spcPts val="0"/>
                        </a:spcBef>
                        <a:spcAft>
                          <a:spcPts val="0"/>
                        </a:spcAft>
                      </a:pPr>
                      <a:r>
                        <a:rPr lang="es-CO" sz="1200" b="0" i="0" u="none" strike="noStrike" dirty="0">
                          <a:solidFill>
                            <a:srgbClr val="222222"/>
                          </a:solidFill>
                          <a:effectLst/>
                          <a:latin typeface="Arial" panose="020B0604020202020204" pitchFamily="34" charset="0"/>
                        </a:rPr>
                        <a:t>Alternativa 4</a:t>
                      </a:r>
                      <a:endParaRPr lang="es-CO" sz="1200" dirty="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a:solidFill>
                            <a:srgbClr val="222222"/>
                          </a:solidFill>
                          <a:effectLst/>
                          <a:latin typeface="Arial" panose="020B0604020202020204" pitchFamily="34" charset="0"/>
                        </a:rPr>
                        <a:t>Para cobrar este impuesto extra se debe crear un reglamento que se apruebe y se aplique a toda la población, por lo tanto su implementación debe ser fácil.</a:t>
                      </a:r>
                      <a:endParaRPr lang="es-ES" sz="1200">
                        <a:effectLst/>
                      </a:endParaRPr>
                    </a:p>
                    <a:p>
                      <a:pPr algn="ctr" rtl="0" fontAlgn="t">
                        <a:spcBef>
                          <a:spcPts val="0"/>
                        </a:spcBef>
                        <a:spcAft>
                          <a:spcPts val="0"/>
                        </a:spcAft>
                      </a:pPr>
                      <a:r>
                        <a:rPr lang="es-ES" sz="1200" b="0" i="0" u="none" strike="noStrike">
                          <a:solidFill>
                            <a:srgbClr val="222222"/>
                          </a:solidFill>
                          <a:effectLst/>
                          <a:latin typeface="Arial" panose="020B0604020202020204" pitchFamily="34" charset="0"/>
                        </a:rPr>
                        <a:t>2.</a:t>
                      </a:r>
                      <a:endParaRPr lang="es-ES"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dirty="0">
                          <a:solidFill>
                            <a:srgbClr val="222222"/>
                          </a:solidFill>
                          <a:effectLst/>
                          <a:latin typeface="Arial" panose="020B0604020202020204" pitchFamily="34" charset="0"/>
                        </a:rPr>
                        <a:t>Aunque salga la orden por decreto, la gente podría no estar de acuerdo con el pago del impuesto y no estarían dispuestos a pagarlo. por lo tanto tendría  una probabilidad media de ejecución.</a:t>
                      </a:r>
                      <a:endParaRPr lang="es-ES" sz="1200" dirty="0">
                        <a:effectLst/>
                      </a:endParaRPr>
                    </a:p>
                    <a:p>
                      <a:pPr algn="ctr" rtl="0" fontAlgn="t">
                        <a:spcBef>
                          <a:spcPts val="0"/>
                        </a:spcBef>
                        <a:spcAft>
                          <a:spcPts val="0"/>
                        </a:spcAft>
                      </a:pPr>
                      <a:r>
                        <a:rPr lang="es-ES" sz="1200" b="0" i="0" u="none" strike="noStrike" dirty="0">
                          <a:solidFill>
                            <a:srgbClr val="222222"/>
                          </a:solidFill>
                          <a:effectLst/>
                          <a:latin typeface="Arial" panose="020B0604020202020204" pitchFamily="34" charset="0"/>
                        </a:rPr>
                        <a:t>2.</a:t>
                      </a:r>
                      <a:endParaRPr lang="es-ES" sz="1200" dirty="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dirty="0">
                          <a:solidFill>
                            <a:srgbClr val="222222"/>
                          </a:solidFill>
                          <a:effectLst/>
                          <a:latin typeface="Arial" panose="020B0604020202020204" pitchFamily="34" charset="0"/>
                        </a:rPr>
                        <a:t>por ser una reforma que se debe cumplir no se necesita mucha inversión en este impuesto y se lo puede anexar a otras facturas como a las del predial por lo que no se gastaría mucho dinero en su ejecución.</a:t>
                      </a:r>
                      <a:endParaRPr lang="es-ES" sz="1200" dirty="0">
                        <a:effectLst/>
                      </a:endParaRPr>
                    </a:p>
                    <a:p>
                      <a:pPr algn="ctr" rtl="0" fontAlgn="t">
                        <a:spcBef>
                          <a:spcPts val="0"/>
                        </a:spcBef>
                        <a:spcAft>
                          <a:spcPts val="0"/>
                        </a:spcAft>
                      </a:pPr>
                      <a:r>
                        <a:rPr lang="es-ES" sz="1200" b="0" i="0" u="none" strike="noStrike" dirty="0">
                          <a:solidFill>
                            <a:srgbClr val="222222"/>
                          </a:solidFill>
                          <a:effectLst/>
                          <a:latin typeface="Arial" panose="020B0604020202020204" pitchFamily="34" charset="0"/>
                        </a:rPr>
                        <a:t>2.</a:t>
                      </a:r>
                      <a:endParaRPr lang="es-ES" sz="1200" dirty="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1200" b="0" i="0" u="none" strike="noStrike">
                          <a:solidFill>
                            <a:srgbClr val="222222"/>
                          </a:solidFill>
                          <a:effectLst/>
                          <a:latin typeface="Arial" panose="020B0604020202020204" pitchFamily="34" charset="0"/>
                        </a:rPr>
                        <a:t>6</a:t>
                      </a:r>
                      <a:endParaRPr lang="es-CO"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203443"/>
                  </a:ext>
                </a:extLst>
              </a:tr>
              <a:tr h="1668242">
                <a:tc>
                  <a:txBody>
                    <a:bodyPr/>
                    <a:lstStyle/>
                    <a:p>
                      <a:pPr rtl="0" fontAlgn="t">
                        <a:spcBef>
                          <a:spcPts val="0"/>
                        </a:spcBef>
                        <a:spcAft>
                          <a:spcPts val="0"/>
                        </a:spcAft>
                      </a:pPr>
                      <a:r>
                        <a:rPr lang="es-CO" sz="1200" b="0" i="0" u="none" strike="noStrike">
                          <a:solidFill>
                            <a:srgbClr val="222222"/>
                          </a:solidFill>
                          <a:effectLst/>
                          <a:latin typeface="Arial" panose="020B0604020202020204" pitchFamily="34" charset="0"/>
                        </a:rPr>
                        <a:t>Alternativa 5</a:t>
                      </a:r>
                      <a:endParaRPr lang="es-CO"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a:solidFill>
                            <a:srgbClr val="222222"/>
                          </a:solidFill>
                          <a:effectLst/>
                          <a:latin typeface="Arial" panose="020B0604020202020204" pitchFamily="34" charset="0"/>
                        </a:rPr>
                        <a:t>A diferencia de la alternativa 1, aunque también es un programa este debe llevar más funcionalidades en su desarrollo como las encuestas los criterios de evaluación, la selección por categorías, anexo de soportes, etc. por lo que hace más complicado su implementación.</a:t>
                      </a:r>
                      <a:endParaRPr lang="es-ES" sz="1200">
                        <a:effectLst/>
                      </a:endParaRPr>
                    </a:p>
                    <a:p>
                      <a:pPr algn="ctr" rtl="0" fontAlgn="t">
                        <a:spcBef>
                          <a:spcPts val="0"/>
                        </a:spcBef>
                        <a:spcAft>
                          <a:spcPts val="0"/>
                        </a:spcAft>
                      </a:pPr>
                      <a:r>
                        <a:rPr lang="es-ES" sz="1200" b="0" i="0" u="none" strike="noStrike">
                          <a:solidFill>
                            <a:srgbClr val="222222"/>
                          </a:solidFill>
                          <a:effectLst/>
                          <a:latin typeface="Arial" panose="020B0604020202020204" pitchFamily="34" charset="0"/>
                        </a:rPr>
                        <a:t>1.</a:t>
                      </a:r>
                      <a:endParaRPr lang="es-ES"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a:solidFill>
                            <a:srgbClr val="222222"/>
                          </a:solidFill>
                          <a:effectLst/>
                          <a:latin typeface="Arial" panose="020B0604020202020204" pitchFamily="34" charset="0"/>
                        </a:rPr>
                        <a:t>Por la dificultad de implementación no sería tan probable su ejecución aunque se le podría invertir buen tiempo en su desarrollo.</a:t>
                      </a:r>
                      <a:endParaRPr lang="es-ES" sz="1200">
                        <a:effectLst/>
                      </a:endParaRPr>
                    </a:p>
                    <a:p>
                      <a:pPr algn="ctr" rtl="0" fontAlgn="t">
                        <a:spcBef>
                          <a:spcPts val="0"/>
                        </a:spcBef>
                        <a:spcAft>
                          <a:spcPts val="0"/>
                        </a:spcAft>
                      </a:pPr>
                      <a:r>
                        <a:rPr lang="es-ES" sz="1200" b="0" i="0" u="none" strike="noStrike">
                          <a:solidFill>
                            <a:srgbClr val="222222"/>
                          </a:solidFill>
                          <a:effectLst/>
                          <a:latin typeface="Arial" panose="020B0604020202020204" pitchFamily="34" charset="0"/>
                        </a:rPr>
                        <a:t>2.</a:t>
                      </a:r>
                      <a:endParaRPr lang="es-ES"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s-ES" sz="1200" b="0" i="0" u="none" strike="noStrike">
                          <a:solidFill>
                            <a:srgbClr val="222222"/>
                          </a:solidFill>
                          <a:effectLst/>
                          <a:latin typeface="Arial" panose="020B0604020202020204" pitchFamily="34" charset="0"/>
                        </a:rPr>
                        <a:t>Al ser un programa más completo y sofisticado su realización podría necesitar una gran inversión económica.</a:t>
                      </a:r>
                      <a:endParaRPr lang="es-ES" sz="1200">
                        <a:effectLst/>
                      </a:endParaRPr>
                    </a:p>
                    <a:p>
                      <a:pPr algn="ctr" rtl="0" fontAlgn="t">
                        <a:spcBef>
                          <a:spcPts val="0"/>
                        </a:spcBef>
                        <a:spcAft>
                          <a:spcPts val="0"/>
                        </a:spcAft>
                      </a:pPr>
                      <a:r>
                        <a:rPr lang="es-ES" sz="1200" b="0" i="0" u="none" strike="noStrike">
                          <a:solidFill>
                            <a:srgbClr val="222222"/>
                          </a:solidFill>
                          <a:effectLst/>
                          <a:latin typeface="Arial" panose="020B0604020202020204" pitchFamily="34" charset="0"/>
                        </a:rPr>
                        <a:t>1.</a:t>
                      </a:r>
                      <a:endParaRPr lang="es-ES" sz="120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CO" sz="1200" b="0" i="0" u="none" strike="noStrike" dirty="0">
                          <a:solidFill>
                            <a:srgbClr val="222222"/>
                          </a:solidFill>
                          <a:effectLst/>
                          <a:latin typeface="Arial" panose="020B0604020202020204" pitchFamily="34" charset="0"/>
                        </a:rPr>
                        <a:t>4</a:t>
                      </a:r>
                      <a:endParaRPr lang="es-CO" sz="1200" dirty="0">
                        <a:effectLst/>
                      </a:endParaRPr>
                    </a:p>
                  </a:txBody>
                  <a:tcPr marL="23324" marR="23324" marT="23324" marB="2332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665081"/>
                  </a:ext>
                </a:extLst>
              </a:tr>
            </a:tbl>
          </a:graphicData>
        </a:graphic>
      </p:graphicFrame>
      <p:sp>
        <p:nvSpPr>
          <p:cNvPr id="5" name="Rectangle 1">
            <a:extLst>
              <a:ext uri="{FF2B5EF4-FFF2-40B4-BE49-F238E27FC236}">
                <a16:creationId xmlns:a16="http://schemas.microsoft.com/office/drawing/2014/main" id="{CC133D70-59FB-4A27-A053-FDFDF6545DA8}"/>
              </a:ext>
            </a:extLst>
          </p:cNvPr>
          <p:cNvSpPr>
            <a:spLocks noChangeArrowheads="1"/>
          </p:cNvSpPr>
          <p:nvPr/>
        </p:nvSpPr>
        <p:spPr bwMode="auto">
          <a:xfrm>
            <a:off x="0" y="-553998"/>
            <a:ext cx="2458442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Evaluando los algoritmos bajo los anteriores criterios obtenemos la siguiente tabla de calificaciones:</a:t>
            </a:r>
            <a:endParaRPr kumimoji="0" lang="es-CO" altLang="es-CO"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dirty="0">
                <a:ln>
                  <a:noFill/>
                </a:ln>
                <a:solidFill>
                  <a:schemeClr val="tx1"/>
                </a:solidFill>
                <a:effectLst/>
                <a:latin typeface="Arial" panose="020B0604020202020204" pitchFamily="34" charset="0"/>
              </a:rPr>
            </a:b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314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TM03090434[[fn=Madera]]</Template>
  <TotalTime>34</TotalTime>
  <Words>1150</Words>
  <Application>Microsoft Office PowerPoint</Application>
  <PresentationFormat>Panorámica</PresentationFormat>
  <Paragraphs>66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Rockwell</vt:lpstr>
      <vt:lpstr>Rockwell Condensed</vt:lpstr>
      <vt:lpstr>Wingdings</vt:lpstr>
      <vt:lpstr>Letras en madera</vt:lpstr>
      <vt:lpstr>Zonas Wifi Valle del Cauca</vt:lpstr>
      <vt:lpstr>Identificación del problema</vt:lpstr>
      <vt:lpstr>Recopilación de la información:</vt:lpstr>
      <vt:lpstr>Búsqueda de soluciones creativas:</vt:lpstr>
      <vt:lpstr>Presentación de PowerPoint</vt:lpstr>
      <vt:lpstr>Transición de la formulación de ideas a los diseños preliminares:</vt:lpstr>
      <vt:lpstr>Presentación de PowerPoint</vt:lpstr>
      <vt:lpstr>Presentación de PowerPoint</vt:lpstr>
      <vt:lpstr>selección de la mejor solución</vt:lpstr>
      <vt:lpstr>Requerimientos funcionales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Zonas Wifi Valle del Cauca</dc:title>
  <dc:creator>juan agustin lizarazo rangel</dc:creator>
  <cp:lastModifiedBy>juan agustin lizarazo rangel</cp:lastModifiedBy>
  <cp:revision>3</cp:revision>
  <dcterms:created xsi:type="dcterms:W3CDTF">2019-08-12T17:48:13Z</dcterms:created>
  <dcterms:modified xsi:type="dcterms:W3CDTF">2019-08-12T18:22:55Z</dcterms:modified>
</cp:coreProperties>
</file>