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  <p:embeddedFont>
      <p:font typeface="Fira Sans Medium" panose="020B06030500000200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/QDSACfjw3cxC42NKiwlIi+I7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a920eea8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37a920eea8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7a920eea8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37a920eea8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5652bf58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5652bf58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6449d9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6449d9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5652bf5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85652bf58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K4TkY4f77umRBYUwpx5M8G4LdKoKhfe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57200" y="1488125"/>
            <a:ext cx="44016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sz="3500" b="0" i="0" u="none" strike="noStrike" cap="non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5" name="Google Shape;55;p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l="10343" t="10991" r="10517" b="11549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a920eea83_0_63"/>
          <p:cNvSpPr txBox="1"/>
          <p:nvPr/>
        </p:nvSpPr>
        <p:spPr>
          <a:xfrm>
            <a:off x="710250" y="126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Tecnologías utilizadas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05" name="Google Shape;405;g37a920eea8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75" y="1051900"/>
            <a:ext cx="880300" cy="8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7a920eea83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175" y="1051900"/>
            <a:ext cx="880300" cy="79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37a920eea83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475" y="2042350"/>
            <a:ext cx="1032700" cy="7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7a920eea83_0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475" y="2042350"/>
            <a:ext cx="775700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7a920eea83_0_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712" y="918725"/>
            <a:ext cx="1589938" cy="1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7a920eea83_0_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975" y="2281000"/>
            <a:ext cx="1589950" cy="58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7a920eea83_0_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9475" y="1051899"/>
            <a:ext cx="203510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7a920eea83_0_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2420" y="3723925"/>
            <a:ext cx="112613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7a920eea83_0_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39275" y="1969400"/>
            <a:ext cx="1884826" cy="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a920eea83_0_78"/>
          <p:cNvSpPr txBox="1"/>
          <p:nvPr/>
        </p:nvSpPr>
        <p:spPr>
          <a:xfrm>
            <a:off x="326000" y="2116925"/>
            <a:ext cx="1861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Modelo de datos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044BA6-0FE0-97AE-3FDA-753E1B00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29" y="412804"/>
            <a:ext cx="6805226" cy="4519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5652bf586_0_2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Vista Previa de Proyecto</a:t>
            </a:r>
            <a:endParaRPr sz="2800" b="0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25" name="Google Shape;425;g385652bf586_0_219"/>
          <p:cNvGrpSpPr/>
          <p:nvPr/>
        </p:nvGrpSpPr>
        <p:grpSpPr>
          <a:xfrm>
            <a:off x="2427511" y="1715526"/>
            <a:ext cx="4376054" cy="2467620"/>
            <a:chOff x="2185750" y="2059275"/>
            <a:chExt cx="3230275" cy="1821525"/>
          </a:xfrm>
        </p:grpSpPr>
        <p:sp>
          <p:nvSpPr>
            <p:cNvPr id="426" name="Google Shape;426;g385652bf586_0_219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85652bf586_0_219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85652bf586_0_219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85652bf586_0_219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85652bf586_0_219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85652bf586_0_219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85652bf586_0_219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85652bf586_0_219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85652bf586_0_219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85652bf586_0_219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85652bf586_0_219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85652bf586_0_219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5652bf586_0_219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652bf586_0_219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652bf586_0_219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652bf586_0_219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652bf586_0_219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652bf586_0_219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652bf586_0_219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652bf586_0_219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652bf586_0_219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652bf586_0_219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652bf586_0_219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85652bf586_0_219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85652bf586_0_219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85652bf586_0_219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85652bf586_0_219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5652bf586_0_219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385652bf586_0_219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85652bf586_0_219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89650" tIns="89650" rIns="89650" bIns="896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endParaRPr sz="13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g385652bf586_0_219"/>
          <p:cNvSpPr txBox="1"/>
          <p:nvPr/>
        </p:nvSpPr>
        <p:spPr>
          <a:xfrm>
            <a:off x="2711750" y="1129400"/>
            <a:ext cx="3740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&gt; Acceso a drive con mockups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/>
          <p:nvPr/>
        </p:nvSpPr>
        <p:spPr>
          <a:xfrm>
            <a:off x="743157" y="1284012"/>
            <a:ext cx="262555" cy="246296"/>
          </a:xfrm>
          <a:custGeom>
            <a:avLst/>
            <a:gdLst/>
            <a:ahLst/>
            <a:cxnLst/>
            <a:rect l="l" t="t" r="r" b="b"/>
            <a:pathLst>
              <a:path w="8171" h="7665" extrusionOk="0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763497" y="1477353"/>
            <a:ext cx="61084" cy="64169"/>
          </a:xfrm>
          <a:custGeom>
            <a:avLst/>
            <a:gdLst/>
            <a:ahLst/>
            <a:cxnLst/>
            <a:rect l="l" t="t" r="r" b="b"/>
            <a:pathLst>
              <a:path w="1901" h="1997" extrusionOk="0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823521" y="1328804"/>
            <a:ext cx="84508" cy="47845"/>
          </a:xfrm>
          <a:custGeom>
            <a:avLst/>
            <a:gdLst/>
            <a:ahLst/>
            <a:cxnLst/>
            <a:rect l="l" t="t" r="r" b="b"/>
            <a:pathLst>
              <a:path w="2630" h="1489" extrusionOk="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909025" y="1341015"/>
            <a:ext cx="22396" cy="20372"/>
          </a:xfrm>
          <a:custGeom>
            <a:avLst/>
            <a:gdLst/>
            <a:ahLst/>
            <a:cxnLst/>
            <a:rect l="l" t="t" r="r" b="b"/>
            <a:pathLst>
              <a:path w="697" h="634" extrusionOk="0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57200" y="2213375"/>
            <a:ext cx="44016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sz="3300" b="0" i="0" u="none" strike="noStrike" cap="non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66" name="Google Shape;466;p3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l="10343" t="10991" r="10517" b="11549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1"/>
          <p:cNvSpPr txBox="1"/>
          <p:nvPr/>
        </p:nvSpPr>
        <p:spPr>
          <a:xfrm>
            <a:off x="561900" y="562950"/>
            <a:ext cx="44016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500">
                <a:solidFill>
                  <a:srgbClr val="6CA1B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¡Gracias!</a:t>
            </a:r>
            <a:endParaRPr sz="3500" b="0" i="0" u="none" strike="noStrike" cap="none">
              <a:solidFill>
                <a:srgbClr val="6CA1B0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87900" y="25791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2837949" y="25791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4787107" y="25791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737184" y="25791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887900" y="2579100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Base de datos y conectividad multiplataforma.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2837525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Back-end y módulo de machine learning.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478735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Desarrollo Front-end y arquitectura del sistema.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73670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Documentación, análisis y back-end.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Equipo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898650" y="1406125"/>
            <a:ext cx="1518900" cy="782400"/>
          </a:xfrm>
          <a:prstGeom prst="roundRect">
            <a:avLst>
              <a:gd name="adj" fmla="val 16667"/>
            </a:avLst>
          </a:prstGeom>
          <a:solidFill>
            <a:srgbClr val="395C7F"/>
          </a:solidFill>
          <a:ln w="9525" cap="flat" cmpd="sng">
            <a:solidFill>
              <a:srgbClr val="395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Juan 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Albornoz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837525" y="1406125"/>
            <a:ext cx="1518900" cy="782400"/>
          </a:xfrm>
          <a:prstGeom prst="roundRect">
            <a:avLst>
              <a:gd name="adj" fmla="val 16667"/>
            </a:avLst>
          </a:prstGeom>
          <a:solidFill>
            <a:srgbClr val="FF995A"/>
          </a:solidFill>
          <a:ln w="9525" cap="flat" cmpd="sng">
            <a:solidFill>
              <a:srgbClr val="FFA6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Cristian Mardones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776400" y="1406125"/>
            <a:ext cx="1518900" cy="782400"/>
          </a:xfrm>
          <a:prstGeom prst="roundRect">
            <a:avLst>
              <a:gd name="adj" fmla="val 16667"/>
            </a:avLst>
          </a:prstGeom>
          <a:solidFill>
            <a:srgbClr val="395C7F"/>
          </a:solidFill>
          <a:ln w="9525" cap="flat" cmpd="sng">
            <a:solidFill>
              <a:srgbClr val="395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Francisca 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León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15275" y="1406125"/>
            <a:ext cx="1518900" cy="782400"/>
          </a:xfrm>
          <a:prstGeom prst="roundRect">
            <a:avLst>
              <a:gd name="adj" fmla="val 16667"/>
            </a:avLst>
          </a:prstGeom>
          <a:solidFill>
            <a:srgbClr val="FF995A"/>
          </a:solidFill>
          <a:ln w="9525" cap="flat" cmpd="sng">
            <a:solidFill>
              <a:srgbClr val="FFA6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Gabriel </a:t>
            </a:r>
            <a:endParaRPr sz="13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Campos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73" name="Google Shape;73;p8"/>
          <p:cNvSpPr/>
          <p:nvPr/>
        </p:nvSpPr>
        <p:spPr>
          <a:xfrm rot="10800000">
            <a:off x="1486350" y="2188525"/>
            <a:ext cx="343500" cy="257700"/>
          </a:xfrm>
          <a:prstGeom prst="triangle">
            <a:avLst>
              <a:gd name="adj" fmla="val 50000"/>
            </a:avLst>
          </a:prstGeom>
          <a:solidFill>
            <a:srgbClr val="395C7F"/>
          </a:solidFill>
          <a:ln w="9525" cap="flat" cmpd="sng">
            <a:solidFill>
              <a:srgbClr val="395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3425225" y="2188525"/>
            <a:ext cx="343500" cy="257700"/>
          </a:xfrm>
          <a:prstGeom prst="triangle">
            <a:avLst>
              <a:gd name="adj" fmla="val 50000"/>
            </a:avLst>
          </a:prstGeom>
          <a:solidFill>
            <a:srgbClr val="FF995A"/>
          </a:solidFill>
          <a:ln w="9525" cap="flat" cmpd="sng">
            <a:solidFill>
              <a:srgbClr val="FF99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5364100" y="2188525"/>
            <a:ext cx="343500" cy="257700"/>
          </a:xfrm>
          <a:prstGeom prst="triangle">
            <a:avLst>
              <a:gd name="adj" fmla="val 50000"/>
            </a:avLst>
          </a:prstGeom>
          <a:solidFill>
            <a:srgbClr val="395C7F"/>
          </a:solidFill>
          <a:ln w="9525" cap="flat" cmpd="sng">
            <a:solidFill>
              <a:srgbClr val="395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>
            <a:off x="7302975" y="2188525"/>
            <a:ext cx="343500" cy="257700"/>
          </a:xfrm>
          <a:prstGeom prst="triangle">
            <a:avLst>
              <a:gd name="adj" fmla="val 50000"/>
            </a:avLst>
          </a:prstGeom>
          <a:solidFill>
            <a:srgbClr val="FF995A"/>
          </a:solidFill>
          <a:ln w="9525" cap="flat" cmpd="sng">
            <a:solidFill>
              <a:srgbClr val="FF99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6449d911_0_6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Contexto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" name="Google Shape;82;g3856449d911_0_68"/>
          <p:cNvSpPr/>
          <p:nvPr/>
        </p:nvSpPr>
        <p:spPr>
          <a:xfrm>
            <a:off x="5069600" y="1580952"/>
            <a:ext cx="3448165" cy="3021996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856449d911_0_68"/>
          <p:cNvSpPr/>
          <p:nvPr/>
        </p:nvSpPr>
        <p:spPr>
          <a:xfrm>
            <a:off x="5265051" y="1227102"/>
            <a:ext cx="3057274" cy="46349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68025" tIns="68025" rIns="68025" bIns="68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endParaRPr sz="104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856449d911_0_68"/>
          <p:cNvSpPr/>
          <p:nvPr/>
        </p:nvSpPr>
        <p:spPr>
          <a:xfrm>
            <a:off x="5256597" y="1236937"/>
            <a:ext cx="480414" cy="481192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025" tIns="68025" rIns="68025" bIns="68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endParaRPr sz="104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856449d911_0_68"/>
          <p:cNvSpPr txBox="1"/>
          <p:nvPr/>
        </p:nvSpPr>
        <p:spPr>
          <a:xfrm>
            <a:off x="58986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025" tIns="68025" rIns="68025" bIns="68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lang="en" sz="144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SOLUCIÓN</a:t>
            </a:r>
            <a:endParaRPr sz="1441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6" name="Google Shape;86;g3856449d911_0_68"/>
          <p:cNvGrpSpPr/>
          <p:nvPr/>
        </p:nvGrpSpPr>
        <p:grpSpPr>
          <a:xfrm>
            <a:off x="5181727" y="1118431"/>
            <a:ext cx="630131" cy="630131"/>
            <a:chOff x="6323089" y="1361318"/>
            <a:chExt cx="630131" cy="630131"/>
          </a:xfrm>
        </p:grpSpPr>
        <p:sp>
          <p:nvSpPr>
            <p:cNvPr id="87" name="Google Shape;87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g3856449d911_0_68" title="id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50" y="1248937"/>
            <a:ext cx="369100" cy="3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856449d911_0_68"/>
          <p:cNvSpPr/>
          <p:nvPr/>
        </p:nvSpPr>
        <p:spPr>
          <a:xfrm>
            <a:off x="698119" y="1609297"/>
            <a:ext cx="3448165" cy="3021996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856449d911_0_68"/>
          <p:cNvSpPr/>
          <p:nvPr/>
        </p:nvSpPr>
        <p:spPr>
          <a:xfrm>
            <a:off x="913876" y="1227115"/>
            <a:ext cx="3057274" cy="46349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68025" tIns="68025" rIns="68025" bIns="68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endParaRPr sz="104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856449d911_0_68"/>
          <p:cNvSpPr/>
          <p:nvPr/>
        </p:nvSpPr>
        <p:spPr>
          <a:xfrm>
            <a:off x="905422" y="1236950"/>
            <a:ext cx="480414" cy="481192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025" tIns="68025" rIns="68025" bIns="68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endParaRPr sz="104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856449d911_0_68"/>
          <p:cNvSpPr txBox="1"/>
          <p:nvPr/>
        </p:nvSpPr>
        <p:spPr>
          <a:xfrm>
            <a:off x="15475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025" tIns="68025" rIns="68025" bIns="68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lang="en" sz="144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PROBLEMA</a:t>
            </a:r>
            <a:endParaRPr sz="1441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95" name="Google Shape;95;g3856449d911_0_68"/>
          <p:cNvGrpSpPr/>
          <p:nvPr/>
        </p:nvGrpSpPr>
        <p:grpSpPr>
          <a:xfrm>
            <a:off x="830552" y="1118443"/>
            <a:ext cx="630131" cy="630131"/>
            <a:chOff x="6323089" y="1361318"/>
            <a:chExt cx="630131" cy="630131"/>
          </a:xfrm>
        </p:grpSpPr>
        <p:sp>
          <p:nvSpPr>
            <p:cNvPr id="96" name="Google Shape;96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856449d911_0_68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3856449d911_0_68"/>
          <p:cNvSpPr txBox="1"/>
          <p:nvPr/>
        </p:nvSpPr>
        <p:spPr>
          <a:xfrm>
            <a:off x="913875" y="1974350"/>
            <a:ext cx="2990700" cy="2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Los procesos de inscripción y gestión académica en muchas instituciones aún son manuales, lo que genera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baja eficiencia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dificultad para administrar horarios y salas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poca flexibilidad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en la asignación de profesores y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escasa orientación a los estudiantes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al momento de inscribir asignaturas.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" name="Google Shape;101;g3856449d911_0_68"/>
          <p:cNvSpPr txBox="1"/>
          <p:nvPr/>
        </p:nvSpPr>
        <p:spPr>
          <a:xfrm>
            <a:off x="5298350" y="1906500"/>
            <a:ext cx="2990700" cy="2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Horus ofrece una plataforma que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automatiza la inscripción y gestión de asignaturas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validando prerrequisitos y cupos en tiempo real, optimizando horarios y salas mediante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inteligencia artificial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integrándose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 las bases de datos institucionales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para entregar eficiencia, escalabilidad y personalización.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85652bf586_0_29"/>
          <p:cNvGrpSpPr/>
          <p:nvPr/>
        </p:nvGrpSpPr>
        <p:grpSpPr>
          <a:xfrm>
            <a:off x="973216" y="1087973"/>
            <a:ext cx="2112291" cy="3228610"/>
            <a:chOff x="680166" y="937073"/>
            <a:chExt cx="2112291" cy="3228610"/>
          </a:xfrm>
        </p:grpSpPr>
        <p:sp>
          <p:nvSpPr>
            <p:cNvPr id="107" name="Google Shape;107;g385652bf586_0_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85652bf586_0_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85652bf586_0_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85652bf586_0_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85652bf586_0_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85652bf586_0_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85652bf586_0_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85652bf586_0_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85652bf586_0_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85652bf586_0_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385652bf586_0_29"/>
            <p:cNvSpPr/>
            <p:nvPr/>
          </p:nvSpPr>
          <p:spPr>
            <a:xfrm>
              <a:off x="705306" y="3837084"/>
              <a:ext cx="419545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85652bf586_0_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85652bf586_0_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85652bf586_0_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85652bf586_0_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85652bf586_0_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85652bf586_0_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85652bf586_0_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85652bf586_0_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85652bf586_0_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85652bf586_0_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85652bf586_0_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85652bf586_0_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85652bf586_0_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85652bf586_0_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85652bf586_0_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85652bf586_0_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85652bf586_0_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85652bf586_0_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85652bf586_0_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385652bf586_0_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85652bf586_0_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85652bf586_0_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85652bf586_0_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85652bf586_0_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85652bf586_0_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g385652bf586_0_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Objetivo General</a:t>
            </a:r>
            <a:endParaRPr sz="25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4" name="Google Shape;144;g385652bf586_0_29"/>
          <p:cNvSpPr txBox="1"/>
          <p:nvPr/>
        </p:nvSpPr>
        <p:spPr>
          <a:xfrm>
            <a:off x="3812474" y="1516829"/>
            <a:ext cx="3536700" cy="2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Desarrollar una aplicación web para inscripciones académicas, integrando distintos motores de bases de datos y generando recomendaciones de horarios con apoyo de inteligencia artificial.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g385652bf586_0_29"/>
          <p:cNvSpPr/>
          <p:nvPr/>
        </p:nvSpPr>
        <p:spPr>
          <a:xfrm>
            <a:off x="3541973" y="1191275"/>
            <a:ext cx="4077797" cy="3021996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Objetivos específicos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407354" y="457651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b="0" i="0" u="none" strike="noStrike" cap="none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407350" y="760189"/>
            <a:ext cx="4046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Diseñar la arquitectura de la aplicación integrando distintos motores de base de datos y gestión académica.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407362" y="1539649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b="0" i="0" u="none" strike="noStrike" cap="none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407350" y="1852582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Implementar módulos para administrar asignaturas, usuarios y horarios de forma centralizada.</a:t>
            </a:r>
            <a:endParaRPr sz="11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07362" y="2657412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b="0" i="0" u="none" strike="noStrike" cap="none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07350" y="297034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Desarrollar un componente de IA que recomiende horarios personalizados a los estudiantes.</a:t>
            </a:r>
            <a:endParaRPr sz="11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407354" y="3726480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0" i="0" u="none" strike="noStrike" cap="none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407350" y="403943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Evaluar el sistema con pruebas de usabilidad y funcionamiento.</a:t>
            </a:r>
            <a:endParaRPr sz="11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4489915" y="760188"/>
            <a:ext cx="347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6"/>
          <p:cNvCxnSpPr/>
          <p:nvPr/>
        </p:nvCxnSpPr>
        <p:spPr>
          <a:xfrm>
            <a:off x="4489915" y="1852582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6"/>
          <p:cNvCxnSpPr/>
          <p:nvPr/>
        </p:nvCxnSpPr>
        <p:spPr>
          <a:xfrm>
            <a:off x="4489915" y="2970345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6"/>
          <p:cNvCxnSpPr/>
          <p:nvPr/>
        </p:nvCxnSpPr>
        <p:spPr>
          <a:xfrm>
            <a:off x="4489915" y="4039413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6"/>
          <p:cNvSpPr/>
          <p:nvPr/>
        </p:nvSpPr>
        <p:spPr>
          <a:xfrm>
            <a:off x="2685300" y="1866938"/>
            <a:ext cx="1409664" cy="1409634"/>
          </a:xfrm>
          <a:custGeom>
            <a:avLst/>
            <a:gdLst/>
            <a:ahLst/>
            <a:cxnLst/>
            <a:rect l="l" t="t" r="r" b="b"/>
            <a:pathLst>
              <a:path w="46302" h="46301" extrusionOk="0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2720007" y="1962140"/>
            <a:ext cx="1339276" cy="1219231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988044" y="2294053"/>
            <a:ext cx="803200" cy="479235"/>
          </a:xfrm>
          <a:custGeom>
            <a:avLst/>
            <a:gdLst/>
            <a:ahLst/>
            <a:cxnLst/>
            <a:rect l="l" t="t" r="r" b="b"/>
            <a:pathLst>
              <a:path w="26382" h="15741" extrusionOk="0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07346" y="2692275"/>
            <a:ext cx="769436" cy="66553"/>
          </a:xfrm>
          <a:custGeom>
            <a:avLst/>
            <a:gdLst/>
            <a:ahLst/>
            <a:cxnLst/>
            <a:rect l="l" t="t" r="r" b="b"/>
            <a:pathLst>
              <a:path w="25273" h="2186" extrusionOk="0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336120" y="2699003"/>
            <a:ext cx="135967" cy="135998"/>
          </a:xfrm>
          <a:custGeom>
            <a:avLst/>
            <a:gdLst/>
            <a:ahLst/>
            <a:cxnLst/>
            <a:rect l="l" t="t" r="r" b="b"/>
            <a:pathLst>
              <a:path w="4466" h="4467" extrusionOk="0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3218481" y="2814725"/>
            <a:ext cx="378949" cy="34738"/>
          </a:xfrm>
          <a:custGeom>
            <a:avLst/>
            <a:gdLst/>
            <a:ahLst/>
            <a:cxnLst/>
            <a:rect l="l" t="t" r="r" b="b"/>
            <a:pathLst>
              <a:path w="12447" h="1141" extrusionOk="0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3161610" y="2511979"/>
            <a:ext cx="115721" cy="116696"/>
          </a:xfrm>
          <a:custGeom>
            <a:avLst/>
            <a:gdLst/>
            <a:ahLst/>
            <a:cxnLst/>
            <a:rect l="l" t="t" r="r" b="b"/>
            <a:pathLst>
              <a:path w="3801" h="3833" extrusionOk="0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325525" y="2456051"/>
            <a:ext cx="115721" cy="171649"/>
          </a:xfrm>
          <a:custGeom>
            <a:avLst/>
            <a:gdLst/>
            <a:ahLst/>
            <a:cxnLst/>
            <a:rect l="l" t="t" r="r" b="b"/>
            <a:pathLst>
              <a:path w="3801" h="5638" extrusionOk="0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488466" y="2397231"/>
            <a:ext cx="115721" cy="230469"/>
          </a:xfrm>
          <a:custGeom>
            <a:avLst/>
            <a:gdLst/>
            <a:ahLst/>
            <a:cxnLst/>
            <a:rect l="l" t="t" r="r" b="b"/>
            <a:pathLst>
              <a:path w="3801" h="7570" extrusionOk="0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62825" tIns="62825" rIns="62825" bIns="6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endParaRPr sz="96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6"/>
          <p:cNvCxnSpPr>
            <a:endCxn id="151" idx="1"/>
          </p:cNvCxnSpPr>
          <p:nvPr/>
        </p:nvCxnSpPr>
        <p:spPr>
          <a:xfrm rot="10800000" flipH="1">
            <a:off x="3646854" y="614251"/>
            <a:ext cx="760500" cy="1367400"/>
          </a:xfrm>
          <a:prstGeom prst="straightConnector1">
            <a:avLst/>
          </a:prstGeom>
          <a:noFill/>
          <a:ln w="9525" cap="flat" cmpd="sng">
            <a:solidFill>
              <a:srgbClr val="C4C4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6"/>
          <p:cNvCxnSpPr>
            <a:endCxn id="153" idx="1"/>
          </p:cNvCxnSpPr>
          <p:nvPr/>
        </p:nvCxnSpPr>
        <p:spPr>
          <a:xfrm rot="10800000" flipH="1">
            <a:off x="3925862" y="1696249"/>
            <a:ext cx="481500" cy="517200"/>
          </a:xfrm>
          <a:prstGeom prst="straightConnector1">
            <a:avLst/>
          </a:prstGeom>
          <a:noFill/>
          <a:ln w="9525" cap="flat" cmpd="sng">
            <a:solidFill>
              <a:srgbClr val="C4C4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6"/>
          <p:cNvCxnSpPr>
            <a:endCxn id="155" idx="1"/>
          </p:cNvCxnSpPr>
          <p:nvPr/>
        </p:nvCxnSpPr>
        <p:spPr>
          <a:xfrm>
            <a:off x="4046462" y="2625612"/>
            <a:ext cx="360900" cy="188400"/>
          </a:xfrm>
          <a:prstGeom prst="straightConnector1">
            <a:avLst/>
          </a:prstGeom>
          <a:noFill/>
          <a:ln w="9525" cap="flat" cmpd="sng">
            <a:solidFill>
              <a:srgbClr val="C4C4C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6"/>
          <p:cNvCxnSpPr>
            <a:endCxn id="157" idx="1"/>
          </p:cNvCxnSpPr>
          <p:nvPr/>
        </p:nvCxnSpPr>
        <p:spPr>
          <a:xfrm>
            <a:off x="3881454" y="3056880"/>
            <a:ext cx="525900" cy="826200"/>
          </a:xfrm>
          <a:prstGeom prst="straightConnector1">
            <a:avLst/>
          </a:prstGeom>
          <a:noFill/>
          <a:ln w="9525" cap="flat" cmpd="sng">
            <a:solidFill>
              <a:srgbClr val="C4C4C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900175" y="1127625"/>
            <a:ext cx="20037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Ingesta e integración de datos multifuente.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917875" y="2389100"/>
            <a:ext cx="2003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Reportes operativos de ocupación y de horarios.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917875" y="3647400"/>
            <a:ext cx="18792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Optimización de agenda mediante modelo de recom</a:t>
            </a: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endación (IA)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Alcances del proyecto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6396425" y="1237125"/>
            <a:ext cx="1832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Gestión de perfiles y control de acceso.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6398825" y="2530550"/>
            <a:ext cx="18273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Catálogo academico normalizado.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6398825" y="3675837"/>
            <a:ext cx="1827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latin typeface="Fira Sans"/>
                <a:ea typeface="Fira Sans"/>
                <a:cs typeface="Fira Sans"/>
                <a:sym typeface="Fira Sans"/>
              </a:rPr>
              <a:t>Inscripción y validación de horarios.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7" name="Google Shape;187;p2"/>
          <p:cNvGrpSpPr/>
          <p:nvPr/>
        </p:nvGrpSpPr>
        <p:grpSpPr>
          <a:xfrm>
            <a:off x="8285264" y="1285118"/>
            <a:ext cx="630131" cy="630131"/>
            <a:chOff x="6323089" y="1361318"/>
            <a:chExt cx="630131" cy="630131"/>
          </a:xfrm>
        </p:grpSpPr>
        <p:sp>
          <p:nvSpPr>
            <p:cNvPr id="188" name="Google Shape;188;p2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8285264" y="3560893"/>
            <a:ext cx="630131" cy="630130"/>
            <a:chOff x="6323089" y="3637093"/>
            <a:chExt cx="630131" cy="630130"/>
          </a:xfrm>
        </p:grpSpPr>
        <p:sp>
          <p:nvSpPr>
            <p:cNvPr id="193" name="Google Shape;193;p2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8285264" y="2423019"/>
            <a:ext cx="630131" cy="630104"/>
            <a:chOff x="6323089" y="2499219"/>
            <a:chExt cx="630131" cy="630104"/>
          </a:xfrm>
        </p:grpSpPr>
        <p:sp>
          <p:nvSpPr>
            <p:cNvPr id="201" name="Google Shape;201;p2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"/>
          <p:cNvGrpSpPr/>
          <p:nvPr/>
        </p:nvGrpSpPr>
        <p:grpSpPr>
          <a:xfrm>
            <a:off x="228601" y="1361318"/>
            <a:ext cx="630104" cy="630131"/>
            <a:chOff x="2190776" y="1361318"/>
            <a:chExt cx="630104" cy="630131"/>
          </a:xfrm>
        </p:grpSpPr>
        <p:sp>
          <p:nvSpPr>
            <p:cNvPr id="207" name="Google Shape;207;p2"/>
            <p:cNvSpPr/>
            <p:nvPr/>
          </p:nvSpPr>
          <p:spPr>
            <a:xfrm>
              <a:off x="2198434" y="1408400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"/>
          <p:cNvGrpSpPr/>
          <p:nvPr/>
        </p:nvGrpSpPr>
        <p:grpSpPr>
          <a:xfrm>
            <a:off x="228601" y="3637093"/>
            <a:ext cx="630104" cy="630130"/>
            <a:chOff x="2190776" y="3637093"/>
            <a:chExt cx="630104" cy="630130"/>
          </a:xfrm>
        </p:grpSpPr>
        <p:sp>
          <p:nvSpPr>
            <p:cNvPr id="215" name="Google Shape;215;p2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"/>
          <p:cNvGrpSpPr/>
          <p:nvPr/>
        </p:nvGrpSpPr>
        <p:grpSpPr>
          <a:xfrm>
            <a:off x="228601" y="2499219"/>
            <a:ext cx="630104" cy="630104"/>
            <a:chOff x="2190776" y="2499219"/>
            <a:chExt cx="630104" cy="630104"/>
          </a:xfrm>
        </p:grpSpPr>
        <p:sp>
          <p:nvSpPr>
            <p:cNvPr id="220" name="Google Shape;220;p2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6" name="Google Shape;226;p2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Gráfico 2" descr="Base de datos contorno">
            <a:extLst>
              <a:ext uri="{FF2B5EF4-FFF2-40B4-BE49-F238E27FC236}">
                <a16:creationId xmlns:a16="http://schemas.microsoft.com/office/drawing/2014/main" id="{16845F98-E9CD-1446-31E7-9E06F02EA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676" y="1454150"/>
            <a:ext cx="435474" cy="435474"/>
          </a:xfrm>
          <a:prstGeom prst="rect">
            <a:avLst/>
          </a:prstGeom>
        </p:spPr>
      </p:pic>
      <p:pic>
        <p:nvPicPr>
          <p:cNvPr id="5" name="Gráfico 4" descr="Reloj contorno">
            <a:extLst>
              <a:ext uri="{FF2B5EF4-FFF2-40B4-BE49-F238E27FC236}">
                <a16:creationId xmlns:a16="http://schemas.microsoft.com/office/drawing/2014/main" id="{B91433F1-C94C-925C-48EF-24695388B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800" y="2611212"/>
            <a:ext cx="403225" cy="403225"/>
          </a:xfrm>
          <a:prstGeom prst="rect">
            <a:avLst/>
          </a:prstGeom>
        </p:spPr>
      </p:pic>
      <p:pic>
        <p:nvPicPr>
          <p:cNvPr id="7" name="Gráfico 6" descr="Inteligencia artificial contorno">
            <a:extLst>
              <a:ext uri="{FF2B5EF4-FFF2-40B4-BE49-F238E27FC236}">
                <a16:creationId xmlns:a16="http://schemas.microsoft.com/office/drawing/2014/main" id="{B9190475-763E-6BA3-EF4B-15B4645A0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00" y="3740787"/>
            <a:ext cx="403225" cy="403225"/>
          </a:xfrm>
          <a:prstGeom prst="rect">
            <a:avLst/>
          </a:prstGeom>
        </p:spPr>
      </p:pic>
      <p:pic>
        <p:nvPicPr>
          <p:cNvPr id="9" name="Gráfico 8" descr="Calendario contorno">
            <a:extLst>
              <a:ext uri="{FF2B5EF4-FFF2-40B4-BE49-F238E27FC236}">
                <a16:creationId xmlns:a16="http://schemas.microsoft.com/office/drawing/2014/main" id="{BF78EA02-8D55-1EEB-E343-3886E8ED0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1172" y="3630422"/>
            <a:ext cx="481201" cy="481201"/>
          </a:xfrm>
          <a:prstGeom prst="rect">
            <a:avLst/>
          </a:prstGeom>
        </p:spPr>
      </p:pic>
      <p:pic>
        <p:nvPicPr>
          <p:cNvPr id="11" name="Gráfico 10" descr="Aula de clases contorno">
            <a:extLst>
              <a:ext uri="{FF2B5EF4-FFF2-40B4-BE49-F238E27FC236}">
                <a16:creationId xmlns:a16="http://schemas.microsoft.com/office/drawing/2014/main" id="{23580F77-11DA-92A3-F705-FD4AC350B8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04225" y="2540000"/>
            <a:ext cx="3937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Metodología Cascada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1229207" y="1252275"/>
            <a:ext cx="2205058" cy="334275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1223110" y="1259369"/>
            <a:ext cx="346477" cy="347038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775486" y="12947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050" tIns="49050" rIns="49050" bIns="4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ANÁLISIS</a:t>
            </a:r>
            <a:endParaRPr sz="1039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25" name="Google Shape;325;p20"/>
          <p:cNvGrpSpPr/>
          <p:nvPr/>
        </p:nvGrpSpPr>
        <p:grpSpPr>
          <a:xfrm>
            <a:off x="1169061" y="1173903"/>
            <a:ext cx="454451" cy="454451"/>
            <a:chOff x="6323089" y="1361318"/>
            <a:chExt cx="630131" cy="630131"/>
          </a:xfrm>
        </p:grpSpPr>
        <p:sp>
          <p:nvSpPr>
            <p:cNvPr id="326" name="Google Shape;326;p20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95C7F"/>
            </a:solidFill>
            <a:ln>
              <a:noFill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95C7F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95C7F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0"/>
          <p:cNvSpPr/>
          <p:nvPr/>
        </p:nvSpPr>
        <p:spPr>
          <a:xfrm>
            <a:off x="2038765" y="1971221"/>
            <a:ext cx="2205058" cy="334275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478F9C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032668" y="1978314"/>
            <a:ext cx="346477" cy="347038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585044" y="2013725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050" tIns="49050" rIns="49050" bIns="4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DISEÑO</a:t>
            </a:r>
            <a:endParaRPr sz="1039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2" name="Google Shape;332;p20"/>
          <p:cNvGrpSpPr/>
          <p:nvPr/>
        </p:nvGrpSpPr>
        <p:grpSpPr>
          <a:xfrm>
            <a:off x="1978619" y="1892849"/>
            <a:ext cx="454451" cy="454451"/>
            <a:chOff x="6323089" y="1361318"/>
            <a:chExt cx="630131" cy="630131"/>
          </a:xfrm>
        </p:grpSpPr>
        <p:sp>
          <p:nvSpPr>
            <p:cNvPr id="333" name="Google Shape;333;p20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478F9C"/>
            </a:solidFill>
            <a:ln>
              <a:noFill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478F9C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478F9C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0"/>
          <p:cNvSpPr/>
          <p:nvPr/>
        </p:nvSpPr>
        <p:spPr>
          <a:xfrm>
            <a:off x="3039970" y="2643825"/>
            <a:ext cx="2205058" cy="334275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4896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3033873" y="2650919"/>
            <a:ext cx="346477" cy="347038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3586248" y="268632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050" tIns="49050" rIns="49050" bIns="4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DESARROLLO</a:t>
            </a:r>
            <a:endParaRPr sz="1039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9" name="Google Shape;339;p20"/>
          <p:cNvGrpSpPr/>
          <p:nvPr/>
        </p:nvGrpSpPr>
        <p:grpSpPr>
          <a:xfrm>
            <a:off x="2979824" y="2565453"/>
            <a:ext cx="454451" cy="454451"/>
            <a:chOff x="6323089" y="1361318"/>
            <a:chExt cx="630131" cy="630131"/>
          </a:xfrm>
        </p:grpSpPr>
        <p:sp>
          <p:nvSpPr>
            <p:cNvPr id="340" name="Google Shape;340;p20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4896F"/>
            </a:solidFill>
            <a:ln>
              <a:noFill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4896F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4896F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0"/>
          <p:cNvSpPr/>
          <p:nvPr/>
        </p:nvSpPr>
        <p:spPr>
          <a:xfrm>
            <a:off x="3966395" y="3329700"/>
            <a:ext cx="2205058" cy="334275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3960298" y="3336794"/>
            <a:ext cx="346477" cy="347038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512673" y="3372204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050" tIns="49050" rIns="49050" bIns="4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PRUEBAS</a:t>
            </a:r>
            <a:endParaRPr sz="1039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3906249" y="3251328"/>
            <a:ext cx="454451" cy="454451"/>
            <a:chOff x="6323089" y="1361318"/>
            <a:chExt cx="630131" cy="630131"/>
          </a:xfrm>
        </p:grpSpPr>
        <p:sp>
          <p:nvSpPr>
            <p:cNvPr id="347" name="Google Shape;347;p20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DD915E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DD915E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0"/>
          <p:cNvSpPr/>
          <p:nvPr/>
        </p:nvSpPr>
        <p:spPr>
          <a:xfrm>
            <a:off x="4936645" y="4008775"/>
            <a:ext cx="2205058" cy="334275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C065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4930548" y="4015869"/>
            <a:ext cx="346477" cy="347038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9050" tIns="49050" rIns="49050" bIns="4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endParaRPr sz="7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5482923" y="40512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050" tIns="49050" rIns="49050" bIns="4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IMPLEMENTACIÓN</a:t>
            </a:r>
            <a:endParaRPr sz="1039" b="0" i="0" u="none" strike="noStrike" cap="non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53" name="Google Shape;353;p20"/>
          <p:cNvGrpSpPr/>
          <p:nvPr/>
        </p:nvGrpSpPr>
        <p:grpSpPr>
          <a:xfrm>
            <a:off x="4876499" y="3930403"/>
            <a:ext cx="454451" cy="454451"/>
            <a:chOff x="6323089" y="1361318"/>
            <a:chExt cx="630131" cy="630131"/>
          </a:xfrm>
        </p:grpSpPr>
        <p:sp>
          <p:nvSpPr>
            <p:cNvPr id="354" name="Google Shape;354;p20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C065"/>
            </a:solidFill>
            <a:ln>
              <a:noFill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F2C065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F2C065"/>
            </a:solidFill>
            <a:ln w="68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65925" tIns="65925" rIns="65925" bIns="65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endParaRPr sz="100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7" name="Google Shape;357;p20"/>
          <p:cNvCxnSpPr/>
          <p:nvPr/>
        </p:nvCxnSpPr>
        <p:spPr>
          <a:xfrm>
            <a:off x="3433550" y="1415825"/>
            <a:ext cx="615600" cy="540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4243825" y="2103225"/>
            <a:ext cx="615600" cy="540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5236875" y="2789100"/>
            <a:ext cx="615600" cy="540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20"/>
          <p:cNvCxnSpPr/>
          <p:nvPr/>
        </p:nvCxnSpPr>
        <p:spPr>
          <a:xfrm>
            <a:off x="6171450" y="3468175"/>
            <a:ext cx="615600" cy="540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20" title="lu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25" y="12947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 title="diseno-grafico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500" y="20022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 title="codi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763" y="26901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 title="prueb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125" y="3372200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 title="puesta-en-marcha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2150" y="4045975"/>
            <a:ext cx="223275" cy="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/>
          <p:nvPr/>
        </p:nvSpPr>
        <p:spPr>
          <a:xfrm>
            <a:off x="2498250" y="223444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28"/>
          <p:cNvGrpSpPr/>
          <p:nvPr/>
        </p:nvGrpSpPr>
        <p:grpSpPr>
          <a:xfrm>
            <a:off x="6841307" y="1077897"/>
            <a:ext cx="71700" cy="1176650"/>
            <a:chOff x="1159825" y="2932050"/>
            <a:chExt cx="71700" cy="1176650"/>
          </a:xfrm>
        </p:grpSpPr>
        <p:cxnSp>
          <p:nvCxnSpPr>
            <p:cNvPr id="372" name="Google Shape;372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22283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3" name="Google Shape;373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28"/>
          <p:cNvGrpSpPr/>
          <p:nvPr/>
        </p:nvGrpSpPr>
        <p:grpSpPr>
          <a:xfrm>
            <a:off x="4527900" y="1296714"/>
            <a:ext cx="71700" cy="1655900"/>
            <a:chOff x="1159825" y="2932050"/>
            <a:chExt cx="71700" cy="1176650"/>
          </a:xfrm>
        </p:grpSpPr>
        <p:cxnSp>
          <p:nvCxnSpPr>
            <p:cNvPr id="375" name="Google Shape;375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F2A36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28"/>
          <p:cNvGrpSpPr/>
          <p:nvPr/>
        </p:nvGrpSpPr>
        <p:grpSpPr>
          <a:xfrm>
            <a:off x="1236025" y="2305237"/>
            <a:ext cx="71700" cy="1307150"/>
            <a:chOff x="1159825" y="2801550"/>
            <a:chExt cx="71700" cy="1307150"/>
          </a:xfrm>
        </p:grpSpPr>
        <p:cxnSp>
          <p:nvCxnSpPr>
            <p:cNvPr id="378" name="Google Shape;378;p28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9" name="Google Shape;379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8"/>
          <p:cNvSpPr/>
          <p:nvPr/>
        </p:nvSpPr>
        <p:spPr>
          <a:xfrm>
            <a:off x="1110902" y="2234453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5471801" y="800100"/>
            <a:ext cx="2257747" cy="908608"/>
          </a:xfrm>
          <a:custGeom>
            <a:avLst/>
            <a:gdLst/>
            <a:ahLst/>
            <a:cxnLst/>
            <a:rect l="l" t="t" r="r" b="b"/>
            <a:pathLst>
              <a:path w="112047" h="28187" extrusionOk="0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130200" y="876300"/>
            <a:ext cx="1403705" cy="1404737"/>
          </a:xfrm>
          <a:custGeom>
            <a:avLst/>
            <a:gdLst/>
            <a:ahLst/>
            <a:cxnLst/>
            <a:rect l="l" t="t" r="r" b="b"/>
            <a:pathLst>
              <a:path w="43546" h="43578" extrusionOk="0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61650" y="2610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Cronograma</a:t>
            </a:r>
            <a:endParaRPr sz="25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60525" y="36792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 a la 4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250525" y="4006875"/>
            <a:ext cx="2042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Levantamiento de requerimientos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Definición arquitectura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Diseño mockups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436350" y="2646975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1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3271325" y="1708700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2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6118606" y="1076800"/>
            <a:ext cx="6714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3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4508500" y="875200"/>
            <a:ext cx="963300" cy="766200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3720025" y="3106907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5 a la 15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433550" y="3456600"/>
            <a:ext cx="24213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front-end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Back-end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integración fuentes externas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motor IA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Pruebas unitarias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6053500" y="23769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16 a la 18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6025825" y="2601400"/>
            <a:ext cx="1805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Pruebas de casos simulados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Validaciones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Entrega final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"/>
          <p:cNvSpPr txBox="1"/>
          <p:nvPr/>
        </p:nvSpPr>
        <p:spPr>
          <a:xfrm>
            <a:off x="710250" y="695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Arquitectura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99" name="Google Shape;399;p3" title="Diagrama en blanc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652375"/>
            <a:ext cx="5566878" cy="4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367</Words>
  <Application>Microsoft Office PowerPoint</Application>
  <PresentationFormat>Presentación en pantalla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Fira Sans Extra Condensed SemiBold</vt:lpstr>
      <vt:lpstr>Fira Sans Medium</vt:lpstr>
      <vt:lpstr>Fira Sans</vt:lpstr>
      <vt:lpstr>Arial</vt:lpstr>
      <vt:lpstr>Fira Sans Extra Condensed Medium</vt:lpstr>
      <vt:lpstr>Technology Infographics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. ALBORNOZ MORENO</cp:lastModifiedBy>
  <cp:revision>2</cp:revision>
  <dcterms:modified xsi:type="dcterms:W3CDTF">2025-10-28T16:55:52Z</dcterms:modified>
</cp:coreProperties>
</file>