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Fira Sans Extra Condensed Medium"/>
      <p:regular r:id="rId20"/>
      <p:bold r:id="rId21"/>
      <p:italic r:id="rId22"/>
      <p:boldItalic r:id="rId23"/>
    </p:embeddedFont>
    <p:embeddedFont>
      <p:font typeface="Fira Sans Medium"/>
      <p:regular r:id="rId24"/>
      <p:bold r:id="rId25"/>
      <p:italic r:id="rId26"/>
      <p:boldItalic r:id="rId27"/>
    </p:embeddedFont>
    <p:embeddedFont>
      <p:font typeface="Fira Sans"/>
      <p:regular r:id="rId28"/>
      <p:bold r:id="rId29"/>
      <p:italic r:id="rId30"/>
      <p:boldItalic r:id="rId31"/>
    </p:embeddedFont>
    <p:embeddedFont>
      <p:font typeface="Fira Sans Extra Condensed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  <p:ext uri="GoogleSlidesCustomDataVersion2">
      <go:slidesCustomData xmlns:go="http://customooxmlschemas.google.com/" r:id="rId36" roundtripDataSignature="AMtx7mgoAdB2vLo8U7wGFltl5ecQU+ls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regular.fntdata"/><Relationship Id="rId22" Type="http://schemas.openxmlformats.org/officeDocument/2006/relationships/font" Target="fonts/FiraSansExtraCondensedMedium-italic.fntdata"/><Relationship Id="rId21" Type="http://schemas.openxmlformats.org/officeDocument/2006/relationships/font" Target="fonts/FiraSansExtraCondensedMedium-bold.fntdata"/><Relationship Id="rId24" Type="http://schemas.openxmlformats.org/officeDocument/2006/relationships/font" Target="fonts/FiraSansMedium-regular.fntdata"/><Relationship Id="rId23" Type="http://schemas.openxmlformats.org/officeDocument/2006/relationships/font" Target="fonts/FiraSansExtraCondensed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Medium-italic.fntdata"/><Relationship Id="rId25" Type="http://schemas.openxmlformats.org/officeDocument/2006/relationships/font" Target="fonts/FiraSansMedium-bold.fntdata"/><Relationship Id="rId28" Type="http://schemas.openxmlformats.org/officeDocument/2006/relationships/font" Target="fonts/FiraSans-regular.fntdata"/><Relationship Id="rId27" Type="http://schemas.openxmlformats.org/officeDocument/2006/relationships/font" Target="fonts/Fira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SemiBold-bold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SemiBol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a920eea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37a920eea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7a920eea83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7a920eea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85652bf586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385652bf58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983a832f4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3983a832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56449d9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856449d9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5652bf5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85652bf5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1" Type="http://schemas.openxmlformats.org/officeDocument/2006/relationships/image" Target="../media/image24.png"/><Relationship Id="rId10" Type="http://schemas.openxmlformats.org/officeDocument/2006/relationships/image" Target="../media/image20.png"/><Relationship Id="rId9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8.png"/><Relationship Id="rId6" Type="http://schemas.openxmlformats.org/officeDocument/2006/relationships/image" Target="../media/image29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57200" y="1488125"/>
            <a:ext cx="44016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35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Sistema de Inscripción y Gestión de Asignaturas Horus.</a:t>
            </a:r>
            <a:endParaRPr b="0" i="0" sz="3500" u="none" cap="none" strike="noStrike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55" name="Google Shape;55;p1" title="Generated Image September 01, 2025 - 8_22PM.jpeg"/>
          <p:cNvPicPr preferRelativeResize="0"/>
          <p:nvPr/>
        </p:nvPicPr>
        <p:blipFill rotWithShape="1">
          <a:blip r:embed="rId3">
            <a:alphaModFix/>
          </a:blip>
          <a:srcRect b="11549" l="10343" r="10516" t="10991"/>
          <a:stretch/>
        </p:blipFill>
        <p:spPr>
          <a:xfrm>
            <a:off x="4858800" y="411175"/>
            <a:ext cx="4103350" cy="40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7a920eea83_0_63"/>
          <p:cNvSpPr txBox="1"/>
          <p:nvPr/>
        </p:nvSpPr>
        <p:spPr>
          <a:xfrm>
            <a:off x="710250" y="126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Tecnologías utilizadas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98" name="Google Shape;398;g37a920eea83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3475" y="1051900"/>
            <a:ext cx="880300" cy="8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37a920eea83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175" y="1051900"/>
            <a:ext cx="880300" cy="79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37a920eea83_0_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3475" y="2042350"/>
            <a:ext cx="1032700" cy="7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37a920eea83_0_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8475" y="2042350"/>
            <a:ext cx="775700" cy="6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37a920eea83_0_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712" y="918725"/>
            <a:ext cx="1589938" cy="11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37a920eea83_0_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1975" y="2281000"/>
            <a:ext cx="1589950" cy="58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37a920eea83_0_6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329475" y="1051899"/>
            <a:ext cx="2035100" cy="9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37a920eea83_0_6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22420" y="3723925"/>
            <a:ext cx="1126130" cy="9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37a920eea83_0_6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39275" y="1969400"/>
            <a:ext cx="1884826" cy="7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a920eea83_0_78"/>
          <p:cNvSpPr txBox="1"/>
          <p:nvPr/>
        </p:nvSpPr>
        <p:spPr>
          <a:xfrm>
            <a:off x="326000" y="2116925"/>
            <a:ext cx="1861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Modelo de datos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12" name="Google Shape;412;g37a920eea83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6429" y="412804"/>
            <a:ext cx="6805226" cy="4519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85652bf586_0_2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Demo</a:t>
            </a:r>
            <a:r>
              <a:rPr b="0" i="0" lang="en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 de Proyecto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18" name="Google Shape;418;g385652bf586_0_219"/>
          <p:cNvGrpSpPr/>
          <p:nvPr/>
        </p:nvGrpSpPr>
        <p:grpSpPr>
          <a:xfrm>
            <a:off x="2391123" y="1493826"/>
            <a:ext cx="4376054" cy="2467620"/>
            <a:chOff x="2185750" y="2059275"/>
            <a:chExt cx="3230275" cy="1821525"/>
          </a:xfrm>
        </p:grpSpPr>
        <p:sp>
          <p:nvSpPr>
            <p:cNvPr id="419" name="Google Shape;419;g385652bf586_0_219"/>
            <p:cNvSpPr/>
            <p:nvPr/>
          </p:nvSpPr>
          <p:spPr>
            <a:xfrm>
              <a:off x="4530075" y="3260850"/>
              <a:ext cx="552650" cy="552650"/>
            </a:xfrm>
            <a:custGeom>
              <a:rect b="b" l="l" r="r" t="t"/>
              <a:pathLst>
                <a:path extrusionOk="0" h="22106" w="22106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85652bf586_0_219"/>
            <p:cNvSpPr/>
            <p:nvPr/>
          </p:nvSpPr>
          <p:spPr>
            <a:xfrm>
              <a:off x="4976600" y="2299700"/>
              <a:ext cx="439425" cy="439425"/>
            </a:xfrm>
            <a:custGeom>
              <a:rect b="b" l="l" r="r" t="t"/>
              <a:pathLst>
                <a:path extrusionOk="0" h="17577" w="17577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85652bf586_0_219"/>
            <p:cNvSpPr/>
            <p:nvPr/>
          </p:nvSpPr>
          <p:spPr>
            <a:xfrm>
              <a:off x="2185750" y="2387600"/>
              <a:ext cx="507525" cy="508300"/>
            </a:xfrm>
            <a:custGeom>
              <a:rect b="b" l="l" r="r" t="t"/>
              <a:pathLst>
                <a:path extrusionOk="0" h="20332" w="20301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85652bf586_0_219"/>
            <p:cNvSpPr/>
            <p:nvPr/>
          </p:nvSpPr>
          <p:spPr>
            <a:xfrm>
              <a:off x="2603000" y="3506300"/>
              <a:ext cx="374500" cy="374500"/>
            </a:xfrm>
            <a:custGeom>
              <a:rect b="b" l="l" r="r" t="t"/>
              <a:pathLst>
                <a:path extrusionOk="0" h="14980" w="1498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85652bf586_0_219"/>
            <p:cNvSpPr/>
            <p:nvPr/>
          </p:nvSpPr>
          <p:spPr>
            <a:xfrm>
              <a:off x="4264050" y="3195925"/>
              <a:ext cx="344425" cy="232000"/>
            </a:xfrm>
            <a:custGeom>
              <a:rect b="b" l="l" r="r" t="t"/>
              <a:pathLst>
                <a:path extrusionOk="0" h="9280" w="13777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385652bf586_0_219"/>
            <p:cNvSpPr/>
            <p:nvPr/>
          </p:nvSpPr>
          <p:spPr>
            <a:xfrm>
              <a:off x="4263250" y="2574425"/>
              <a:ext cx="749800" cy="292975"/>
            </a:xfrm>
            <a:custGeom>
              <a:rect b="b" l="l" r="r" t="t"/>
              <a:pathLst>
                <a:path extrusionOk="0" h="11719" w="29992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385652bf586_0_219"/>
            <p:cNvSpPr/>
            <p:nvPr/>
          </p:nvSpPr>
          <p:spPr>
            <a:xfrm>
              <a:off x="2652075" y="2671025"/>
              <a:ext cx="598575" cy="227250"/>
            </a:xfrm>
            <a:custGeom>
              <a:rect b="b" l="l" r="r" t="t"/>
              <a:pathLst>
                <a:path extrusionOk="0" h="9090" w="23943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385652bf586_0_219"/>
            <p:cNvSpPr/>
            <p:nvPr/>
          </p:nvSpPr>
          <p:spPr>
            <a:xfrm>
              <a:off x="2920475" y="3168225"/>
              <a:ext cx="183725" cy="183700"/>
            </a:xfrm>
            <a:custGeom>
              <a:rect b="b" l="l" r="r" t="t"/>
              <a:pathLst>
                <a:path extrusionOk="0" h="7348" w="7349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85652bf586_0_219"/>
            <p:cNvSpPr/>
            <p:nvPr/>
          </p:nvSpPr>
          <p:spPr>
            <a:xfrm>
              <a:off x="3062200" y="3162675"/>
              <a:ext cx="186075" cy="91075"/>
            </a:xfrm>
            <a:custGeom>
              <a:rect b="b" l="l" r="r" t="t"/>
              <a:pathLst>
                <a:path extrusionOk="0" h="3643" w="7443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85652bf586_0_219"/>
            <p:cNvSpPr/>
            <p:nvPr/>
          </p:nvSpPr>
          <p:spPr>
            <a:xfrm>
              <a:off x="2917325" y="3359025"/>
              <a:ext cx="447350" cy="280300"/>
            </a:xfrm>
            <a:custGeom>
              <a:rect b="b" l="l" r="r" t="t"/>
              <a:pathLst>
                <a:path extrusionOk="0" h="11212" w="17894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85652bf586_0_219"/>
            <p:cNvSpPr/>
            <p:nvPr/>
          </p:nvSpPr>
          <p:spPr>
            <a:xfrm>
              <a:off x="4016225" y="3644850"/>
              <a:ext cx="184500" cy="183700"/>
            </a:xfrm>
            <a:custGeom>
              <a:rect b="b" l="l" r="r" t="t"/>
              <a:pathLst>
                <a:path extrusionOk="0" h="7348" w="738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85652bf586_0_219"/>
            <p:cNvSpPr/>
            <p:nvPr/>
          </p:nvSpPr>
          <p:spPr>
            <a:xfrm>
              <a:off x="3987725" y="3503925"/>
              <a:ext cx="121175" cy="178950"/>
            </a:xfrm>
            <a:custGeom>
              <a:rect b="b" l="l" r="r" t="t"/>
              <a:pathLst>
                <a:path extrusionOk="0" h="7158" w="4847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85652bf586_0_219"/>
            <p:cNvSpPr/>
            <p:nvPr/>
          </p:nvSpPr>
          <p:spPr>
            <a:xfrm>
              <a:off x="3312375" y="2224300"/>
              <a:ext cx="191625" cy="184175"/>
            </a:xfrm>
            <a:custGeom>
              <a:rect b="b" l="l" r="r" t="t"/>
              <a:pathLst>
                <a:path extrusionOk="0" h="7367" w="7665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85652bf586_0_219"/>
            <p:cNvSpPr/>
            <p:nvPr/>
          </p:nvSpPr>
          <p:spPr>
            <a:xfrm>
              <a:off x="3412925" y="2366200"/>
              <a:ext cx="131475" cy="177375"/>
            </a:xfrm>
            <a:custGeom>
              <a:rect b="b" l="l" r="r" t="t"/>
              <a:pathLst>
                <a:path extrusionOk="0" h="7095" w="5259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385652bf586_0_219"/>
            <p:cNvSpPr/>
            <p:nvPr/>
          </p:nvSpPr>
          <p:spPr>
            <a:xfrm>
              <a:off x="4122325" y="2059275"/>
              <a:ext cx="209825" cy="184225"/>
            </a:xfrm>
            <a:custGeom>
              <a:rect b="b" l="l" r="r" t="t"/>
              <a:pathLst>
                <a:path extrusionOk="0" h="7369" w="8393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385652bf586_0_219"/>
            <p:cNvSpPr/>
            <p:nvPr/>
          </p:nvSpPr>
          <p:spPr>
            <a:xfrm>
              <a:off x="3978225" y="2193625"/>
              <a:ext cx="231225" cy="346000"/>
            </a:xfrm>
            <a:custGeom>
              <a:rect b="b" l="l" r="r" t="t"/>
              <a:pathLst>
                <a:path extrusionOk="0" h="13840" w="9249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85652bf586_0_219"/>
            <p:cNvSpPr/>
            <p:nvPr/>
          </p:nvSpPr>
          <p:spPr>
            <a:xfrm>
              <a:off x="3189675" y="2450925"/>
              <a:ext cx="1152775" cy="1152775"/>
            </a:xfrm>
            <a:custGeom>
              <a:rect b="b" l="l" r="r" t="t"/>
              <a:pathLst>
                <a:path extrusionOk="0" h="46111" w="46111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85652bf586_0_219"/>
            <p:cNvSpPr/>
            <p:nvPr/>
          </p:nvSpPr>
          <p:spPr>
            <a:xfrm>
              <a:off x="2696425" y="3599725"/>
              <a:ext cx="187675" cy="187650"/>
            </a:xfrm>
            <a:custGeom>
              <a:rect b="b" l="l" r="r" t="t"/>
              <a:pathLst>
                <a:path extrusionOk="0" h="7506" w="7507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85652bf586_0_219"/>
            <p:cNvSpPr/>
            <p:nvPr/>
          </p:nvSpPr>
          <p:spPr>
            <a:xfrm>
              <a:off x="5064475" y="2405000"/>
              <a:ext cx="264475" cy="236750"/>
            </a:xfrm>
            <a:custGeom>
              <a:rect b="b" l="l" r="r" t="t"/>
              <a:pathLst>
                <a:path extrusionOk="0" h="9470" w="10579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85652bf586_0_219"/>
            <p:cNvSpPr/>
            <p:nvPr/>
          </p:nvSpPr>
          <p:spPr>
            <a:xfrm>
              <a:off x="3534075" y="2825575"/>
              <a:ext cx="495650" cy="505100"/>
            </a:xfrm>
            <a:custGeom>
              <a:rect b="b" l="l" r="r" t="t"/>
              <a:pathLst>
                <a:path extrusionOk="0" h="20204" w="19826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85652bf586_0_219"/>
            <p:cNvSpPr/>
            <p:nvPr/>
          </p:nvSpPr>
          <p:spPr>
            <a:xfrm>
              <a:off x="3784250" y="3264025"/>
              <a:ext cx="281100" cy="204375"/>
            </a:xfrm>
            <a:custGeom>
              <a:rect b="b" l="l" r="r" t="t"/>
              <a:pathLst>
                <a:path extrusionOk="0" h="8175" w="11244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85652bf586_0_219"/>
            <p:cNvSpPr/>
            <p:nvPr/>
          </p:nvSpPr>
          <p:spPr>
            <a:xfrm>
              <a:off x="3522200" y="2642100"/>
              <a:ext cx="81575" cy="116825"/>
            </a:xfrm>
            <a:custGeom>
              <a:rect b="b" l="l" r="r" t="t"/>
              <a:pathLst>
                <a:path extrusionOk="0" h="4673" w="3263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85652bf586_0_219"/>
            <p:cNvSpPr/>
            <p:nvPr/>
          </p:nvSpPr>
          <p:spPr>
            <a:xfrm>
              <a:off x="3422425" y="2736975"/>
              <a:ext cx="122750" cy="78175"/>
            </a:xfrm>
            <a:custGeom>
              <a:rect b="b" l="l" r="r" t="t"/>
              <a:pathLst>
                <a:path extrusionOk="0" h="3127" w="491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85652bf586_0_219"/>
            <p:cNvSpPr/>
            <p:nvPr/>
          </p:nvSpPr>
          <p:spPr>
            <a:xfrm>
              <a:off x="3684500" y="2852550"/>
              <a:ext cx="122750" cy="78975"/>
            </a:xfrm>
            <a:custGeom>
              <a:rect b="b" l="l" r="r" t="t"/>
              <a:pathLst>
                <a:path extrusionOk="0" h="3159" w="491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85652bf586_0_219"/>
            <p:cNvSpPr/>
            <p:nvPr/>
          </p:nvSpPr>
          <p:spPr>
            <a:xfrm>
              <a:off x="3420050" y="2847950"/>
              <a:ext cx="122750" cy="75650"/>
            </a:xfrm>
            <a:custGeom>
              <a:rect b="b" l="l" r="r" t="t"/>
              <a:pathLst>
                <a:path extrusionOk="0" h="3026" w="491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85652bf586_0_219"/>
            <p:cNvSpPr/>
            <p:nvPr/>
          </p:nvSpPr>
          <p:spPr>
            <a:xfrm>
              <a:off x="3686875" y="2744650"/>
              <a:ext cx="122750" cy="75250"/>
            </a:xfrm>
            <a:custGeom>
              <a:rect b="b" l="l" r="r" t="t"/>
              <a:pathLst>
                <a:path extrusionOk="0" h="3010" w="491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85652bf586_0_219"/>
            <p:cNvSpPr/>
            <p:nvPr/>
          </p:nvSpPr>
          <p:spPr>
            <a:xfrm>
              <a:off x="3514275" y="2907200"/>
              <a:ext cx="85525" cy="115375"/>
            </a:xfrm>
            <a:custGeom>
              <a:rect b="b" l="l" r="r" t="t"/>
              <a:pathLst>
                <a:path extrusionOk="0" h="4615" w="3421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85652bf586_0_219"/>
            <p:cNvSpPr/>
            <p:nvPr/>
          </p:nvSpPr>
          <p:spPr>
            <a:xfrm>
              <a:off x="3629875" y="2645125"/>
              <a:ext cx="85525" cy="115400"/>
            </a:xfrm>
            <a:custGeom>
              <a:rect b="b" l="l" r="r" t="t"/>
              <a:pathLst>
                <a:path extrusionOk="0" h="4616" w="3421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85652bf586_0_219"/>
            <p:cNvSpPr/>
            <p:nvPr/>
          </p:nvSpPr>
          <p:spPr>
            <a:xfrm>
              <a:off x="4718500" y="3382775"/>
              <a:ext cx="175775" cy="308800"/>
            </a:xfrm>
            <a:custGeom>
              <a:rect b="b" l="l" r="r" t="t"/>
              <a:pathLst>
                <a:path extrusionOk="0" h="12352" w="7031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85652bf586_0_219"/>
            <p:cNvSpPr/>
            <p:nvPr/>
          </p:nvSpPr>
          <p:spPr>
            <a:xfrm>
              <a:off x="2282350" y="2522175"/>
              <a:ext cx="314350" cy="217750"/>
            </a:xfrm>
            <a:custGeom>
              <a:rect b="b" l="l" r="r" t="t"/>
              <a:pathLst>
                <a:path extrusionOk="0" h="8710" w="12574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983a832f40_0_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Mejoras Futuras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4" name="Google Shape;454;g3983a832f40_0_0"/>
          <p:cNvSpPr txBox="1"/>
          <p:nvPr/>
        </p:nvSpPr>
        <p:spPr>
          <a:xfrm>
            <a:off x="1714500" y="1324725"/>
            <a:ext cx="62277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Accesibilidad 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para uso de estudiantes con discapacidades.</a:t>
            </a:r>
            <a:endParaRPr b="1" sz="17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" name="Google Shape;455;g3983a832f40_0_0"/>
          <p:cNvSpPr txBox="1"/>
          <p:nvPr/>
        </p:nvSpPr>
        <p:spPr>
          <a:xfrm>
            <a:off x="1714500" y="1995327"/>
            <a:ext cx="62523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Habilitar más </a:t>
            </a: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opciones de base de datos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para la migración automática.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6" name="Google Shape;456;g3983a832f40_0_0"/>
          <p:cNvSpPr txBox="1"/>
          <p:nvPr/>
        </p:nvSpPr>
        <p:spPr>
          <a:xfrm>
            <a:off x="1714503" y="2863161"/>
            <a:ext cx="6165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Predicciones con IA </a:t>
            </a:r>
            <a:r>
              <a:rPr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para alumno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7" name="Google Shape;457;g3983a832f40_0_0"/>
          <p:cNvSpPr txBox="1"/>
          <p:nvPr/>
        </p:nvSpPr>
        <p:spPr>
          <a:xfrm>
            <a:off x="1714503" y="3507474"/>
            <a:ext cx="61656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Envío de correos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58" name="Google Shape;458;g3983a832f40_0_0" title="discapacid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075" y="1301175"/>
            <a:ext cx="481200" cy="4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3983a832f40_0_0" title="dat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0213" y="2124665"/>
            <a:ext cx="398925" cy="3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3983a832f40_0_0" title="asistente-de-ai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7925" y="2816050"/>
            <a:ext cx="481199" cy="48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3983a832f4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7925" y="3483925"/>
            <a:ext cx="481199" cy="4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1"/>
          <p:cNvSpPr/>
          <p:nvPr/>
        </p:nvSpPr>
        <p:spPr>
          <a:xfrm>
            <a:off x="743157" y="1284012"/>
            <a:ext cx="262555" cy="246296"/>
          </a:xfrm>
          <a:custGeom>
            <a:rect b="b" l="l" r="r" t="t"/>
            <a:pathLst>
              <a:path extrusionOk="0" h="7665" w="8171">
                <a:moveTo>
                  <a:pt x="4275" y="1046"/>
                </a:moveTo>
                <a:cubicBezTo>
                  <a:pt x="3452" y="1046"/>
                  <a:pt x="2692" y="1394"/>
                  <a:pt x="2154" y="2028"/>
                </a:cubicBezTo>
                <a:cubicBezTo>
                  <a:pt x="1172" y="3199"/>
                  <a:pt x="1299" y="4941"/>
                  <a:pt x="2470" y="5955"/>
                </a:cubicBezTo>
                <a:cubicBezTo>
                  <a:pt x="2977" y="6366"/>
                  <a:pt x="3610" y="6620"/>
                  <a:pt x="4275" y="6620"/>
                </a:cubicBezTo>
                <a:cubicBezTo>
                  <a:pt x="5099" y="6620"/>
                  <a:pt x="5859" y="6240"/>
                  <a:pt x="6397" y="5638"/>
                </a:cubicBezTo>
                <a:cubicBezTo>
                  <a:pt x="6872" y="5068"/>
                  <a:pt x="7126" y="4339"/>
                  <a:pt x="7062" y="3611"/>
                </a:cubicBezTo>
                <a:cubicBezTo>
                  <a:pt x="6999" y="2851"/>
                  <a:pt x="6651" y="2186"/>
                  <a:pt x="6081" y="1711"/>
                </a:cubicBezTo>
                <a:cubicBezTo>
                  <a:pt x="5574" y="1268"/>
                  <a:pt x="4940" y="1046"/>
                  <a:pt x="4275" y="1046"/>
                </a:cubicBezTo>
                <a:close/>
                <a:moveTo>
                  <a:pt x="4275" y="7665"/>
                </a:moveTo>
                <a:cubicBezTo>
                  <a:pt x="3389" y="7665"/>
                  <a:pt x="2502" y="7348"/>
                  <a:pt x="1805" y="6746"/>
                </a:cubicBezTo>
                <a:cubicBezTo>
                  <a:pt x="190" y="5385"/>
                  <a:pt x="0" y="2946"/>
                  <a:pt x="1362" y="1331"/>
                </a:cubicBezTo>
                <a:cubicBezTo>
                  <a:pt x="2090" y="476"/>
                  <a:pt x="3167" y="1"/>
                  <a:pt x="4275" y="1"/>
                </a:cubicBezTo>
                <a:cubicBezTo>
                  <a:pt x="5194" y="1"/>
                  <a:pt x="6081" y="317"/>
                  <a:pt x="6777" y="919"/>
                </a:cubicBezTo>
                <a:cubicBezTo>
                  <a:pt x="7537" y="1553"/>
                  <a:pt x="8012" y="2503"/>
                  <a:pt x="8107" y="3516"/>
                </a:cubicBezTo>
                <a:cubicBezTo>
                  <a:pt x="8171" y="4529"/>
                  <a:pt x="7854" y="5511"/>
                  <a:pt x="7189" y="6303"/>
                </a:cubicBezTo>
                <a:cubicBezTo>
                  <a:pt x="6461" y="7158"/>
                  <a:pt x="5416" y="7665"/>
                  <a:pt x="4275" y="76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1"/>
          <p:cNvSpPr/>
          <p:nvPr/>
        </p:nvSpPr>
        <p:spPr>
          <a:xfrm>
            <a:off x="763497" y="1477353"/>
            <a:ext cx="61084" cy="64169"/>
          </a:xfrm>
          <a:custGeom>
            <a:rect b="b" l="l" r="r" t="t"/>
            <a:pathLst>
              <a:path extrusionOk="0" h="1997" w="1901">
                <a:moveTo>
                  <a:pt x="792" y="1996"/>
                </a:moveTo>
                <a:lnTo>
                  <a:pt x="0" y="1299"/>
                </a:lnTo>
                <a:lnTo>
                  <a:pt x="1109" y="1"/>
                </a:lnTo>
                <a:lnTo>
                  <a:pt x="1901" y="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823521" y="1328804"/>
            <a:ext cx="84508" cy="47845"/>
          </a:xfrm>
          <a:custGeom>
            <a:rect b="b" l="l" r="r" t="t"/>
            <a:pathLst>
              <a:path extrusionOk="0" h="1489" w="2630">
                <a:moveTo>
                  <a:pt x="2534" y="539"/>
                </a:moveTo>
                <a:cubicBezTo>
                  <a:pt x="2630" y="919"/>
                  <a:pt x="1996" y="539"/>
                  <a:pt x="1331" y="697"/>
                </a:cubicBezTo>
                <a:cubicBezTo>
                  <a:pt x="666" y="855"/>
                  <a:pt x="191" y="1489"/>
                  <a:pt x="96" y="1109"/>
                </a:cubicBezTo>
                <a:cubicBezTo>
                  <a:pt x="1" y="729"/>
                  <a:pt x="761" y="222"/>
                  <a:pt x="1141" y="127"/>
                </a:cubicBezTo>
                <a:cubicBezTo>
                  <a:pt x="1616" y="0"/>
                  <a:pt x="2439" y="159"/>
                  <a:pt x="2534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909025" y="1341015"/>
            <a:ext cx="22396" cy="20372"/>
          </a:xfrm>
          <a:custGeom>
            <a:rect b="b" l="l" r="r" t="t"/>
            <a:pathLst>
              <a:path extrusionOk="0" h="634" w="697">
                <a:moveTo>
                  <a:pt x="634" y="444"/>
                </a:moveTo>
                <a:cubicBezTo>
                  <a:pt x="570" y="634"/>
                  <a:pt x="380" y="570"/>
                  <a:pt x="222" y="507"/>
                </a:cubicBezTo>
                <a:cubicBezTo>
                  <a:pt x="64" y="444"/>
                  <a:pt x="0" y="412"/>
                  <a:pt x="32" y="254"/>
                </a:cubicBezTo>
                <a:cubicBezTo>
                  <a:pt x="95" y="95"/>
                  <a:pt x="127" y="0"/>
                  <a:pt x="285" y="64"/>
                </a:cubicBezTo>
                <a:cubicBezTo>
                  <a:pt x="475" y="127"/>
                  <a:pt x="697" y="285"/>
                  <a:pt x="634" y="4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457200" y="2213375"/>
            <a:ext cx="44016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3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Sistema de Inscripción y Gestión de Asignaturas Horus.</a:t>
            </a:r>
            <a:endParaRPr b="0" i="0" sz="3300" u="none" cap="none" strike="noStrike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471" name="Google Shape;471;p31" title="Generated Image September 01, 2025 - 8_22PM.jpeg"/>
          <p:cNvPicPr preferRelativeResize="0"/>
          <p:nvPr/>
        </p:nvPicPr>
        <p:blipFill rotWithShape="1">
          <a:blip r:embed="rId3">
            <a:alphaModFix/>
          </a:blip>
          <a:srcRect b="11549" l="10343" r="10516" t="10991"/>
          <a:stretch/>
        </p:blipFill>
        <p:spPr>
          <a:xfrm>
            <a:off x="4858800" y="411175"/>
            <a:ext cx="4103350" cy="4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1"/>
          <p:cNvSpPr txBox="1"/>
          <p:nvPr/>
        </p:nvSpPr>
        <p:spPr>
          <a:xfrm>
            <a:off x="561900" y="562950"/>
            <a:ext cx="4401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3500" u="none" cap="none" strike="noStrike">
                <a:solidFill>
                  <a:srgbClr val="6CA1B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¡Gracias!</a:t>
            </a:r>
            <a:endParaRPr b="0" i="0" sz="3500" u="none" cap="none" strike="noStrike">
              <a:solidFill>
                <a:srgbClr val="6CA1B0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887900" y="2579101"/>
            <a:ext cx="1518943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2837949" y="2579101"/>
            <a:ext cx="1518972" cy="1444365"/>
          </a:xfrm>
          <a:custGeom>
            <a:rect b="b" l="l" r="r" t="t"/>
            <a:pathLst>
              <a:path extrusionOk="0" fill="none" h="59032" w="52889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4787107" y="2579101"/>
            <a:ext cx="1518972" cy="1444365"/>
          </a:xfrm>
          <a:custGeom>
            <a:rect b="b" l="l" r="r" t="t"/>
            <a:pathLst>
              <a:path extrusionOk="0" fill="none" h="59032" w="52889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6737184" y="2579101"/>
            <a:ext cx="1518943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887900" y="2579100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Base de datos y conectividad multiplataforma.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2837525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Back-end y módulo de machine learning.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4787350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Desarrollo Front-end y arquitectura del sistema.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6736700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Documentación, análisis y back-end.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Equipo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898650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Juan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Albornoz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2837525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FF995A"/>
          </a:solidFill>
          <a:ln cap="flat" cmpd="sng" w="9525">
            <a:solidFill>
              <a:srgbClr val="FFA6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Cristian Mardones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4776400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Francisca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León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6715275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FF995A"/>
          </a:solidFill>
          <a:ln cap="flat" cmpd="sng" w="9525">
            <a:solidFill>
              <a:srgbClr val="FFA6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Gabriel 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Campos</a:t>
            </a:r>
            <a:endParaRPr b="1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/>
          <p:nvPr/>
        </p:nvSpPr>
        <p:spPr>
          <a:xfrm rot="10800000">
            <a:off x="1486350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 rot="10800000">
            <a:off x="3425225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FF995A"/>
          </a:solidFill>
          <a:ln cap="flat" cmpd="sng" w="9525">
            <a:solidFill>
              <a:srgbClr val="FF9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 rot="10800000">
            <a:off x="5364100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 rot="10800000">
            <a:off x="7302975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FF995A"/>
          </a:solidFill>
          <a:ln cap="flat" cmpd="sng" w="9525">
            <a:solidFill>
              <a:srgbClr val="FF9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6449d911_0_68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Contexto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" name="Google Shape;82;g3856449d911_0_68"/>
          <p:cNvSpPr/>
          <p:nvPr/>
        </p:nvSpPr>
        <p:spPr>
          <a:xfrm>
            <a:off x="5069600" y="1580952"/>
            <a:ext cx="3448165" cy="3021996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856449d911_0_68"/>
          <p:cNvSpPr/>
          <p:nvPr/>
        </p:nvSpPr>
        <p:spPr>
          <a:xfrm>
            <a:off x="5265051" y="1227102"/>
            <a:ext cx="3057274" cy="46349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856449d911_0_68"/>
          <p:cNvSpPr/>
          <p:nvPr/>
        </p:nvSpPr>
        <p:spPr>
          <a:xfrm>
            <a:off x="5256597" y="1236937"/>
            <a:ext cx="480414" cy="481192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856449d911_0_68"/>
          <p:cNvSpPr txBox="1"/>
          <p:nvPr/>
        </p:nvSpPr>
        <p:spPr>
          <a:xfrm>
            <a:off x="5898600" y="1286050"/>
            <a:ext cx="1956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rPr b="0" i="0" lang="en" sz="1441" u="none" cap="none" strike="noStrik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SOLUCIÓN</a:t>
            </a:r>
            <a:endParaRPr b="0" i="0" sz="1441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86" name="Google Shape;86;g3856449d911_0_68"/>
          <p:cNvGrpSpPr/>
          <p:nvPr/>
        </p:nvGrpSpPr>
        <p:grpSpPr>
          <a:xfrm>
            <a:off x="5181727" y="1118431"/>
            <a:ext cx="630131" cy="630131"/>
            <a:chOff x="6323089" y="1361318"/>
            <a:chExt cx="630131" cy="630131"/>
          </a:xfrm>
        </p:grpSpPr>
        <p:sp>
          <p:nvSpPr>
            <p:cNvPr id="87" name="Google Shape;87;g3856449d911_0_68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3856449d911_0_68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3856449d911_0_68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" name="Google Shape;90;g3856449d911_0_68" title="idea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2250" y="1248937"/>
            <a:ext cx="369100" cy="3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856449d911_0_68"/>
          <p:cNvSpPr/>
          <p:nvPr/>
        </p:nvSpPr>
        <p:spPr>
          <a:xfrm>
            <a:off x="698119" y="1609297"/>
            <a:ext cx="3448165" cy="3021996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856449d911_0_68"/>
          <p:cNvSpPr/>
          <p:nvPr/>
        </p:nvSpPr>
        <p:spPr>
          <a:xfrm>
            <a:off x="913876" y="1227115"/>
            <a:ext cx="3057274" cy="46349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856449d911_0_68"/>
          <p:cNvSpPr/>
          <p:nvPr/>
        </p:nvSpPr>
        <p:spPr>
          <a:xfrm>
            <a:off x="905422" y="1236950"/>
            <a:ext cx="480414" cy="481192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856449d911_0_68"/>
          <p:cNvSpPr txBox="1"/>
          <p:nvPr/>
        </p:nvSpPr>
        <p:spPr>
          <a:xfrm>
            <a:off x="1547500" y="1286050"/>
            <a:ext cx="1956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rPr b="0" i="0" lang="en" sz="1441" u="none" cap="none" strike="noStrik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PROBLEMA</a:t>
            </a:r>
            <a:endParaRPr b="0" i="0" sz="1441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95" name="Google Shape;95;g3856449d911_0_68"/>
          <p:cNvGrpSpPr/>
          <p:nvPr/>
        </p:nvGrpSpPr>
        <p:grpSpPr>
          <a:xfrm>
            <a:off x="830552" y="1118443"/>
            <a:ext cx="630131" cy="630131"/>
            <a:chOff x="6323089" y="1361318"/>
            <a:chExt cx="630131" cy="630131"/>
          </a:xfrm>
        </p:grpSpPr>
        <p:sp>
          <p:nvSpPr>
            <p:cNvPr id="96" name="Google Shape;96;g3856449d911_0_68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3856449d911_0_68"/>
            <p:cNvSpPr/>
            <p:nvPr/>
          </p:nvSpPr>
          <p:spPr>
            <a:xfrm>
              <a:off x="6474935" y="15266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3856449d911_0_68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3856449d911_0_68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3856449d911_0_68"/>
          <p:cNvSpPr txBox="1"/>
          <p:nvPr/>
        </p:nvSpPr>
        <p:spPr>
          <a:xfrm>
            <a:off x="913875" y="1819149"/>
            <a:ext cx="2990700" cy="26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Los procesos de inscripción y gestión académica en muchas instituciones aún son manuales, lo que genera </a:t>
            </a:r>
            <a:r>
              <a:rPr b="1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baja eficiencia</a:t>
            </a: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b="1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dificultad para administrar horarios y salas</a:t>
            </a: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b="1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poca flexibilidad</a:t>
            </a: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en la asignación de profesores y </a:t>
            </a:r>
            <a:r>
              <a:rPr b="1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escasa orientación a los estudiantes</a:t>
            </a: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al momento de inscribir asignaturas.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" name="Google Shape;101;g3856449d911_0_68"/>
          <p:cNvSpPr txBox="1"/>
          <p:nvPr/>
        </p:nvSpPr>
        <p:spPr>
          <a:xfrm>
            <a:off x="5298350" y="1803050"/>
            <a:ext cx="2990700" cy="26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Horus ofrece una plataforma que </a:t>
            </a:r>
            <a:r>
              <a:rPr b="1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automatiza la inscripción y gestión de asignaturas</a:t>
            </a: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validando prerrequisitos y cupos en tiempo real, optimizando horarios y salas mediante </a:t>
            </a:r>
            <a:r>
              <a:rPr b="1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inteligencia artificial</a:t>
            </a: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e </a:t>
            </a:r>
            <a:r>
              <a:rPr b="1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integrándose</a:t>
            </a: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 las bases de datos institucionales</a:t>
            </a: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para entregar eficiencia, escalabilidad y personalización.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85652bf586_0_29"/>
          <p:cNvGrpSpPr/>
          <p:nvPr/>
        </p:nvGrpSpPr>
        <p:grpSpPr>
          <a:xfrm>
            <a:off x="973216" y="1087973"/>
            <a:ext cx="2112291" cy="3228610"/>
            <a:chOff x="680166" y="937073"/>
            <a:chExt cx="2112291" cy="3228610"/>
          </a:xfrm>
        </p:grpSpPr>
        <p:sp>
          <p:nvSpPr>
            <p:cNvPr id="107" name="Google Shape;107;g385652bf586_0_29"/>
            <p:cNvSpPr/>
            <p:nvPr/>
          </p:nvSpPr>
          <p:spPr>
            <a:xfrm>
              <a:off x="1065189" y="3325504"/>
              <a:ext cx="579599" cy="579599"/>
            </a:xfrm>
            <a:custGeom>
              <a:rect b="b" l="l" r="r" t="t"/>
              <a:pathLst>
                <a:path extrusionOk="0" h="17545" w="17545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85652bf586_0_29"/>
            <p:cNvSpPr/>
            <p:nvPr/>
          </p:nvSpPr>
          <p:spPr>
            <a:xfrm>
              <a:off x="1118540" y="3379912"/>
              <a:ext cx="472896" cy="471839"/>
            </a:xfrm>
            <a:custGeom>
              <a:rect b="b" l="l" r="r" t="t"/>
              <a:pathLst>
                <a:path extrusionOk="0" h="14283" w="14315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85652bf586_0_29"/>
            <p:cNvSpPr/>
            <p:nvPr/>
          </p:nvSpPr>
          <p:spPr>
            <a:xfrm>
              <a:off x="1992085" y="1448653"/>
              <a:ext cx="556607" cy="556607"/>
            </a:xfrm>
            <a:custGeom>
              <a:rect b="b" l="l" r="r" t="t"/>
              <a:pathLst>
                <a:path extrusionOk="0" h="16849" w="16849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85652bf586_0_29"/>
            <p:cNvSpPr/>
            <p:nvPr/>
          </p:nvSpPr>
          <p:spPr>
            <a:xfrm>
              <a:off x="2237964" y="1698497"/>
              <a:ext cx="63824" cy="56093"/>
            </a:xfrm>
            <a:custGeom>
              <a:rect b="b" l="l" r="r" t="t"/>
              <a:pathLst>
                <a:path extrusionOk="0" h="1698" w="1932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85652bf586_0_29"/>
            <p:cNvSpPr/>
            <p:nvPr/>
          </p:nvSpPr>
          <p:spPr>
            <a:xfrm>
              <a:off x="2107179" y="1563714"/>
              <a:ext cx="326452" cy="325692"/>
            </a:xfrm>
            <a:custGeom>
              <a:rect b="b" l="l" r="r" t="t"/>
              <a:pathLst>
                <a:path extrusionOk="0" h="9859" w="9882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85652bf586_0_29"/>
            <p:cNvSpPr/>
            <p:nvPr/>
          </p:nvSpPr>
          <p:spPr>
            <a:xfrm>
              <a:off x="2447208" y="1159894"/>
              <a:ext cx="330614" cy="327245"/>
            </a:xfrm>
            <a:custGeom>
              <a:rect b="b" l="l" r="r" t="t"/>
              <a:pathLst>
                <a:path extrusionOk="0" h="9906" w="10008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385652bf586_0_29"/>
            <p:cNvSpPr/>
            <p:nvPr/>
          </p:nvSpPr>
          <p:spPr>
            <a:xfrm>
              <a:off x="2507860" y="1191443"/>
              <a:ext cx="207196" cy="183840"/>
            </a:xfrm>
            <a:custGeom>
              <a:rect b="b" l="l" r="r" t="t"/>
              <a:pathLst>
                <a:path extrusionOk="0" h="5565" w="6272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385652bf586_0_29"/>
            <p:cNvSpPr/>
            <p:nvPr/>
          </p:nvSpPr>
          <p:spPr>
            <a:xfrm>
              <a:off x="2559131" y="1226856"/>
              <a:ext cx="106736" cy="137095"/>
            </a:xfrm>
            <a:custGeom>
              <a:rect b="b" l="l" r="r" t="t"/>
              <a:pathLst>
                <a:path extrusionOk="0" h="4150" w="3231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385652bf586_0_29"/>
            <p:cNvSpPr/>
            <p:nvPr/>
          </p:nvSpPr>
          <p:spPr>
            <a:xfrm>
              <a:off x="771210" y="3734543"/>
              <a:ext cx="418487" cy="351823"/>
            </a:xfrm>
            <a:custGeom>
              <a:rect b="b" l="l" r="r" t="t"/>
              <a:pathLst>
                <a:path extrusionOk="0" h="10650" w="12668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385652bf586_0_29"/>
            <p:cNvSpPr/>
            <p:nvPr/>
          </p:nvSpPr>
          <p:spPr>
            <a:xfrm>
              <a:off x="680166" y="3780165"/>
              <a:ext cx="397609" cy="346735"/>
            </a:xfrm>
            <a:custGeom>
              <a:rect b="b" l="l" r="r" t="t"/>
              <a:pathLst>
                <a:path extrusionOk="0" h="10496" w="12036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385652bf586_0_29"/>
            <p:cNvSpPr/>
            <p:nvPr/>
          </p:nvSpPr>
          <p:spPr>
            <a:xfrm>
              <a:off x="705306" y="3837084"/>
              <a:ext cx="419545" cy="328599"/>
            </a:xfrm>
            <a:custGeom>
              <a:rect b="b" l="l" r="r" t="t"/>
              <a:pathLst>
                <a:path extrusionOk="0" h="9947" w="1270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385652bf586_0_29"/>
            <p:cNvSpPr/>
            <p:nvPr/>
          </p:nvSpPr>
          <p:spPr>
            <a:xfrm>
              <a:off x="1227325" y="3473798"/>
              <a:ext cx="255328" cy="296357"/>
            </a:xfrm>
            <a:custGeom>
              <a:rect b="b" l="l" r="r" t="t"/>
              <a:pathLst>
                <a:path extrusionOk="0" h="8971" w="7729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385652bf586_0_29"/>
            <p:cNvSpPr/>
            <p:nvPr/>
          </p:nvSpPr>
          <p:spPr>
            <a:xfrm>
              <a:off x="1290124" y="3557211"/>
              <a:ext cx="129728" cy="118265"/>
            </a:xfrm>
            <a:custGeom>
              <a:rect b="b" l="l" r="r" t="t"/>
              <a:pathLst>
                <a:path extrusionOk="0" h="3580" w="3927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385652bf586_0_29"/>
            <p:cNvSpPr/>
            <p:nvPr/>
          </p:nvSpPr>
          <p:spPr>
            <a:xfrm>
              <a:off x="1231520" y="1700776"/>
              <a:ext cx="1161312" cy="1980448"/>
            </a:xfrm>
            <a:custGeom>
              <a:rect b="b" l="l" r="r" t="t"/>
              <a:pathLst>
                <a:path extrusionOk="0" h="59950" w="35154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385652bf586_0_29"/>
            <p:cNvSpPr/>
            <p:nvPr/>
          </p:nvSpPr>
          <p:spPr>
            <a:xfrm>
              <a:off x="2174141" y="3233435"/>
              <a:ext cx="473953" cy="865220"/>
            </a:xfrm>
            <a:custGeom>
              <a:rect b="b" l="l" r="r" t="t"/>
              <a:pathLst>
                <a:path extrusionOk="0" h="26191" w="14347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385652bf586_0_29"/>
            <p:cNvSpPr/>
            <p:nvPr/>
          </p:nvSpPr>
          <p:spPr>
            <a:xfrm>
              <a:off x="2155311" y="3249127"/>
              <a:ext cx="469758" cy="855805"/>
            </a:xfrm>
            <a:custGeom>
              <a:rect b="b" l="l" r="r" t="t"/>
              <a:pathLst>
                <a:path extrusionOk="0" h="25906" w="1422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85652bf586_0_29"/>
            <p:cNvSpPr/>
            <p:nvPr/>
          </p:nvSpPr>
          <p:spPr>
            <a:xfrm>
              <a:off x="2335252" y="3302478"/>
              <a:ext cx="110932" cy="27221"/>
            </a:xfrm>
            <a:custGeom>
              <a:rect b="b" l="l" r="r" t="t"/>
              <a:pathLst>
                <a:path extrusionOk="0" h="824" w="3358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85652bf586_0_29"/>
            <p:cNvSpPr/>
            <p:nvPr/>
          </p:nvSpPr>
          <p:spPr>
            <a:xfrm>
              <a:off x="2294454" y="3303536"/>
              <a:ext cx="27221" cy="26164"/>
            </a:xfrm>
            <a:custGeom>
              <a:rect b="b" l="l" r="r" t="t"/>
              <a:pathLst>
                <a:path extrusionOk="0" h="792" w="824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385652bf586_0_29"/>
            <p:cNvSpPr/>
            <p:nvPr/>
          </p:nvSpPr>
          <p:spPr>
            <a:xfrm>
              <a:off x="2347806" y="3998196"/>
              <a:ext cx="80572" cy="79548"/>
            </a:xfrm>
            <a:custGeom>
              <a:rect b="b" l="l" r="r" t="t"/>
              <a:pathLst>
                <a:path extrusionOk="0" h="2408" w="2439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85652bf586_0_29"/>
            <p:cNvSpPr/>
            <p:nvPr/>
          </p:nvSpPr>
          <p:spPr>
            <a:xfrm>
              <a:off x="2202386" y="3376774"/>
              <a:ext cx="380827" cy="594234"/>
            </a:xfrm>
            <a:custGeom>
              <a:rect b="b" l="l" r="r" t="t"/>
              <a:pathLst>
                <a:path extrusionOk="0" h="17988" w="11528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85652bf586_0_29"/>
            <p:cNvSpPr/>
            <p:nvPr/>
          </p:nvSpPr>
          <p:spPr>
            <a:xfrm>
              <a:off x="2230631" y="3522194"/>
              <a:ext cx="326452" cy="297381"/>
            </a:xfrm>
            <a:custGeom>
              <a:rect b="b" l="l" r="r" t="t"/>
              <a:pathLst>
                <a:path extrusionOk="0" h="9002" w="9882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85652bf586_0_29"/>
            <p:cNvSpPr/>
            <p:nvPr/>
          </p:nvSpPr>
          <p:spPr>
            <a:xfrm>
              <a:off x="2324780" y="3577858"/>
              <a:ext cx="157841" cy="183939"/>
            </a:xfrm>
            <a:custGeom>
              <a:rect b="b" l="l" r="r" t="t"/>
              <a:pathLst>
                <a:path extrusionOk="0" h="5568" w="4778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85652bf586_0_29"/>
            <p:cNvSpPr/>
            <p:nvPr/>
          </p:nvSpPr>
          <p:spPr>
            <a:xfrm>
              <a:off x="1055774" y="2095181"/>
              <a:ext cx="1427013" cy="833836"/>
            </a:xfrm>
            <a:custGeom>
              <a:rect b="b" l="l" r="r" t="t"/>
              <a:pathLst>
                <a:path extrusionOk="0" h="25241" w="43197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85652bf586_0_29"/>
            <p:cNvSpPr/>
            <p:nvPr/>
          </p:nvSpPr>
          <p:spPr>
            <a:xfrm>
              <a:off x="1043221" y="2107735"/>
              <a:ext cx="1427013" cy="823397"/>
            </a:xfrm>
            <a:custGeom>
              <a:rect b="b" l="l" r="r" t="t"/>
              <a:pathLst>
                <a:path extrusionOk="0" h="24925" w="43197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85652bf586_0_29"/>
            <p:cNvSpPr/>
            <p:nvPr/>
          </p:nvSpPr>
          <p:spPr>
            <a:xfrm>
              <a:off x="762820" y="2928985"/>
              <a:ext cx="2029637" cy="226025"/>
            </a:xfrm>
            <a:custGeom>
              <a:rect b="b" l="l" r="r" t="t"/>
              <a:pathLst>
                <a:path extrusionOk="0" h="6842" w="61439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85652bf586_0_29"/>
            <p:cNvSpPr/>
            <p:nvPr/>
          </p:nvSpPr>
          <p:spPr>
            <a:xfrm>
              <a:off x="762820" y="2931099"/>
              <a:ext cx="2005588" cy="121371"/>
            </a:xfrm>
            <a:custGeom>
              <a:rect b="b" l="l" r="r" t="t"/>
              <a:pathLst>
                <a:path extrusionOk="0" h="3674" w="60711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85652bf586_0_29"/>
            <p:cNvSpPr/>
            <p:nvPr/>
          </p:nvSpPr>
          <p:spPr>
            <a:xfrm>
              <a:off x="1469009" y="2966645"/>
              <a:ext cx="583795" cy="56523"/>
            </a:xfrm>
            <a:custGeom>
              <a:rect b="b" l="l" r="r" t="t"/>
              <a:pathLst>
                <a:path extrusionOk="0" h="1711" w="17672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85652bf586_0_29"/>
            <p:cNvSpPr/>
            <p:nvPr/>
          </p:nvSpPr>
          <p:spPr>
            <a:xfrm>
              <a:off x="1122703" y="2174697"/>
              <a:ext cx="1277430" cy="752240"/>
            </a:xfrm>
            <a:custGeom>
              <a:rect b="b" l="l" r="r" t="t"/>
              <a:pathLst>
                <a:path extrusionOk="0" h="22771" w="38669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385652bf586_0_29"/>
            <p:cNvSpPr/>
            <p:nvPr/>
          </p:nvSpPr>
          <p:spPr>
            <a:xfrm>
              <a:off x="1454374" y="2275585"/>
              <a:ext cx="619373" cy="558391"/>
            </a:xfrm>
            <a:custGeom>
              <a:rect b="b" l="l" r="r" t="t"/>
              <a:pathLst>
                <a:path extrusionOk="0" h="16903" w="18749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385652bf586_0_29"/>
            <p:cNvSpPr/>
            <p:nvPr/>
          </p:nvSpPr>
          <p:spPr>
            <a:xfrm>
              <a:off x="1631178" y="2376606"/>
              <a:ext cx="266791" cy="355721"/>
            </a:xfrm>
            <a:custGeom>
              <a:rect b="b" l="l" r="r" t="t"/>
              <a:pathLst>
                <a:path extrusionOk="0" h="10768" w="8076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385652bf586_0_29"/>
            <p:cNvSpPr/>
            <p:nvPr/>
          </p:nvSpPr>
          <p:spPr>
            <a:xfrm>
              <a:off x="793179" y="937073"/>
              <a:ext cx="699913" cy="915433"/>
            </a:xfrm>
            <a:custGeom>
              <a:rect b="b" l="l" r="r" t="t"/>
              <a:pathLst>
                <a:path extrusionOk="0" h="27711" w="21187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385652bf586_0_29"/>
            <p:cNvSpPr/>
            <p:nvPr/>
          </p:nvSpPr>
          <p:spPr>
            <a:xfrm>
              <a:off x="773292" y="957984"/>
              <a:ext cx="699946" cy="914409"/>
            </a:xfrm>
            <a:custGeom>
              <a:rect b="b" l="l" r="r" t="t"/>
              <a:pathLst>
                <a:path extrusionOk="0" h="27680" w="21188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385652bf586_0_29"/>
            <p:cNvSpPr/>
            <p:nvPr/>
          </p:nvSpPr>
          <p:spPr>
            <a:xfrm>
              <a:off x="1082962" y="1765624"/>
              <a:ext cx="80605" cy="80605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385652bf586_0_29"/>
            <p:cNvSpPr/>
            <p:nvPr/>
          </p:nvSpPr>
          <p:spPr>
            <a:xfrm>
              <a:off x="826643" y="1018670"/>
              <a:ext cx="593209" cy="725019"/>
            </a:xfrm>
            <a:custGeom>
              <a:rect b="b" l="l" r="r" t="t"/>
              <a:pathLst>
                <a:path extrusionOk="0" h="21947" w="17957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85652bf586_0_29"/>
            <p:cNvSpPr/>
            <p:nvPr/>
          </p:nvSpPr>
          <p:spPr>
            <a:xfrm>
              <a:off x="907216" y="1196894"/>
              <a:ext cx="432098" cy="380101"/>
            </a:xfrm>
            <a:custGeom>
              <a:rect b="b" l="l" r="r" t="t"/>
              <a:pathLst>
                <a:path extrusionOk="0" h="11506" w="1308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385652bf586_0_29"/>
            <p:cNvSpPr/>
            <p:nvPr/>
          </p:nvSpPr>
          <p:spPr>
            <a:xfrm>
              <a:off x="1009723" y="1288202"/>
              <a:ext cx="227050" cy="206502"/>
            </a:xfrm>
            <a:custGeom>
              <a:rect b="b" l="l" r="r" t="t"/>
              <a:pathLst>
                <a:path extrusionOk="0" h="6251" w="6873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g385652bf586_0_29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Objetivo General</a:t>
            </a:r>
            <a:endParaRPr b="0" i="0" sz="25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4" name="Google Shape;144;g385652bf586_0_29"/>
          <p:cNvSpPr txBox="1"/>
          <p:nvPr/>
        </p:nvSpPr>
        <p:spPr>
          <a:xfrm>
            <a:off x="3812474" y="1516829"/>
            <a:ext cx="3536700" cy="23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Desarrollar una aplicación web para inscripciones académicas, integrando distintos motores de bases de datos y generando recomendaciones de horarios con apoyo de inteligencia artificial.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145;g385652bf586_0_29"/>
          <p:cNvSpPr/>
          <p:nvPr/>
        </p:nvSpPr>
        <p:spPr>
          <a:xfrm>
            <a:off x="3541973" y="1191275"/>
            <a:ext cx="4077797" cy="3021996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Objetivos específicos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4407354" y="457651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2300" u="none" cap="none" strike="noStrike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4407350" y="760189"/>
            <a:ext cx="40461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Diseñar la arquitectura de la aplicación integrando distintos motores de base de datos y gestión académica.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4407362" y="1539649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b="0" i="0" sz="2300" u="none" cap="none" strike="noStrike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4407350" y="1852582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Implementar módulos para administrar asignaturas, usuarios y horarios de forma centralizada.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407362" y="2657412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b="0" i="0" sz="2300" u="none" cap="none" strike="noStrike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4407350" y="2970345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Desarrollar un componente de IA que recomiende horarios personalizados a los estudiantes.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4407354" y="3726480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b="0" i="0" sz="2300" u="none" cap="none" strike="noStrike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4407350" y="4039435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Evaluar el sistema con pruebas de usabilidad y funcionamiento.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9" name="Google Shape;159;p6"/>
          <p:cNvCxnSpPr/>
          <p:nvPr/>
        </p:nvCxnSpPr>
        <p:spPr>
          <a:xfrm>
            <a:off x="4489915" y="760188"/>
            <a:ext cx="347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6"/>
          <p:cNvCxnSpPr/>
          <p:nvPr/>
        </p:nvCxnSpPr>
        <p:spPr>
          <a:xfrm>
            <a:off x="4489915" y="1852582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6"/>
          <p:cNvCxnSpPr/>
          <p:nvPr/>
        </p:nvCxnSpPr>
        <p:spPr>
          <a:xfrm>
            <a:off x="4489915" y="2970345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6"/>
          <p:cNvCxnSpPr/>
          <p:nvPr/>
        </p:nvCxnSpPr>
        <p:spPr>
          <a:xfrm>
            <a:off x="4489915" y="40394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6"/>
          <p:cNvSpPr/>
          <p:nvPr/>
        </p:nvSpPr>
        <p:spPr>
          <a:xfrm>
            <a:off x="2685300" y="1866938"/>
            <a:ext cx="1409664" cy="1409634"/>
          </a:xfrm>
          <a:custGeom>
            <a:rect b="b" l="l" r="r" t="t"/>
            <a:pathLst>
              <a:path extrusionOk="0" h="46301" w="46302">
                <a:moveTo>
                  <a:pt x="23151" y="1"/>
                </a:moveTo>
                <a:cubicBezTo>
                  <a:pt x="10357" y="1"/>
                  <a:pt x="1" y="10356"/>
                  <a:pt x="1" y="23151"/>
                </a:cubicBezTo>
                <a:cubicBezTo>
                  <a:pt x="1" y="35945"/>
                  <a:pt x="10357" y="46301"/>
                  <a:pt x="23151" y="46301"/>
                </a:cubicBezTo>
                <a:cubicBezTo>
                  <a:pt x="35945" y="46301"/>
                  <a:pt x="46301" y="35945"/>
                  <a:pt x="46301" y="23151"/>
                </a:cubicBezTo>
                <a:cubicBezTo>
                  <a:pt x="46301" y="10356"/>
                  <a:pt x="35945" y="1"/>
                  <a:pt x="2315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2720007" y="1962140"/>
            <a:ext cx="1339276" cy="1219231"/>
          </a:xfrm>
          <a:custGeom>
            <a:rect b="b" l="l" r="r" t="t"/>
            <a:pathLst>
              <a:path extrusionOk="0" h="40047" w="4399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988044" y="2294053"/>
            <a:ext cx="803200" cy="479235"/>
          </a:xfrm>
          <a:custGeom>
            <a:rect b="b" l="l" r="r" t="t"/>
            <a:pathLst>
              <a:path extrusionOk="0" h="15741" w="26382">
                <a:moveTo>
                  <a:pt x="23499" y="983"/>
                </a:moveTo>
                <a:cubicBezTo>
                  <a:pt x="24544" y="983"/>
                  <a:pt x="25400" y="1838"/>
                  <a:pt x="25400" y="2883"/>
                </a:cubicBezTo>
                <a:lnTo>
                  <a:pt x="25400" y="12859"/>
                </a:lnTo>
                <a:cubicBezTo>
                  <a:pt x="25400" y="13904"/>
                  <a:pt x="24544" y="14759"/>
                  <a:pt x="23499" y="14759"/>
                </a:cubicBezTo>
                <a:lnTo>
                  <a:pt x="2883" y="14759"/>
                </a:lnTo>
                <a:cubicBezTo>
                  <a:pt x="1838" y="14759"/>
                  <a:pt x="983" y="13904"/>
                  <a:pt x="983" y="12859"/>
                </a:cubicBezTo>
                <a:lnTo>
                  <a:pt x="983" y="2883"/>
                </a:lnTo>
                <a:cubicBezTo>
                  <a:pt x="983" y="1838"/>
                  <a:pt x="1838" y="983"/>
                  <a:pt x="2883" y="983"/>
                </a:cubicBezTo>
                <a:close/>
                <a:moveTo>
                  <a:pt x="2883" y="1"/>
                </a:moveTo>
                <a:cubicBezTo>
                  <a:pt x="1299" y="1"/>
                  <a:pt x="1" y="1299"/>
                  <a:pt x="1" y="2883"/>
                </a:cubicBezTo>
                <a:lnTo>
                  <a:pt x="1" y="12859"/>
                </a:lnTo>
                <a:cubicBezTo>
                  <a:pt x="1" y="14442"/>
                  <a:pt x="1299" y="15740"/>
                  <a:pt x="2883" y="15740"/>
                </a:cubicBezTo>
                <a:lnTo>
                  <a:pt x="23499" y="15740"/>
                </a:lnTo>
                <a:cubicBezTo>
                  <a:pt x="25083" y="15740"/>
                  <a:pt x="26381" y="14442"/>
                  <a:pt x="26381" y="12859"/>
                </a:cubicBezTo>
                <a:lnTo>
                  <a:pt x="26381" y="2883"/>
                </a:lnTo>
                <a:cubicBezTo>
                  <a:pt x="26381" y="1299"/>
                  <a:pt x="25083" y="1"/>
                  <a:pt x="234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3007346" y="2692275"/>
            <a:ext cx="769436" cy="66553"/>
          </a:xfrm>
          <a:custGeom>
            <a:rect b="b" l="l" r="r" t="t"/>
            <a:pathLst>
              <a:path extrusionOk="0" h="2186" w="25273">
                <a:moveTo>
                  <a:pt x="0" y="0"/>
                </a:moveTo>
                <a:lnTo>
                  <a:pt x="0" y="285"/>
                </a:lnTo>
                <a:cubicBezTo>
                  <a:pt x="0" y="1330"/>
                  <a:pt x="855" y="2185"/>
                  <a:pt x="1900" y="2185"/>
                </a:cubicBezTo>
                <a:lnTo>
                  <a:pt x="23372" y="2185"/>
                </a:lnTo>
                <a:cubicBezTo>
                  <a:pt x="24417" y="2185"/>
                  <a:pt x="25272" y="1330"/>
                  <a:pt x="25272" y="285"/>
                </a:cubicBezTo>
                <a:lnTo>
                  <a:pt x="2527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3336120" y="2699003"/>
            <a:ext cx="135967" cy="135998"/>
          </a:xfrm>
          <a:custGeom>
            <a:rect b="b" l="l" r="r" t="t"/>
            <a:pathLst>
              <a:path extrusionOk="0" h="4467" w="4466">
                <a:moveTo>
                  <a:pt x="0" y="1"/>
                </a:moveTo>
                <a:lnTo>
                  <a:pt x="0" y="4466"/>
                </a:lnTo>
                <a:lnTo>
                  <a:pt x="4466" y="4466"/>
                </a:lnTo>
                <a:lnTo>
                  <a:pt x="4466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3218481" y="2814725"/>
            <a:ext cx="378949" cy="34738"/>
          </a:xfrm>
          <a:custGeom>
            <a:rect b="b" l="l" r="r" t="t"/>
            <a:pathLst>
              <a:path extrusionOk="0" h="1141" w="12447">
                <a:moveTo>
                  <a:pt x="1" y="0"/>
                </a:moveTo>
                <a:lnTo>
                  <a:pt x="1" y="1140"/>
                </a:lnTo>
                <a:lnTo>
                  <a:pt x="12447" y="1140"/>
                </a:lnTo>
                <a:lnTo>
                  <a:pt x="1244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3161610" y="2511979"/>
            <a:ext cx="115721" cy="116696"/>
          </a:xfrm>
          <a:custGeom>
            <a:rect b="b" l="l" r="r" t="t"/>
            <a:pathLst>
              <a:path extrusionOk="0" h="3833" w="3801">
                <a:moveTo>
                  <a:pt x="0" y="0"/>
                </a:moveTo>
                <a:lnTo>
                  <a:pt x="0" y="3832"/>
                </a:lnTo>
                <a:lnTo>
                  <a:pt x="3801" y="3832"/>
                </a:lnTo>
                <a:lnTo>
                  <a:pt x="380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325525" y="2456051"/>
            <a:ext cx="115721" cy="171649"/>
          </a:xfrm>
          <a:custGeom>
            <a:rect b="b" l="l" r="r" t="t"/>
            <a:pathLst>
              <a:path extrusionOk="0" h="5638" w="3801">
                <a:moveTo>
                  <a:pt x="0" y="0"/>
                </a:moveTo>
                <a:lnTo>
                  <a:pt x="0" y="5637"/>
                </a:lnTo>
                <a:lnTo>
                  <a:pt x="3800" y="5637"/>
                </a:lnTo>
                <a:lnTo>
                  <a:pt x="3800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3488466" y="2397231"/>
            <a:ext cx="115721" cy="230469"/>
          </a:xfrm>
          <a:custGeom>
            <a:rect b="b" l="l" r="r" t="t"/>
            <a:pathLst>
              <a:path extrusionOk="0" h="7570" w="3801">
                <a:moveTo>
                  <a:pt x="0" y="1"/>
                </a:moveTo>
                <a:lnTo>
                  <a:pt x="0" y="7569"/>
                </a:lnTo>
                <a:lnTo>
                  <a:pt x="3800" y="7569"/>
                </a:lnTo>
                <a:lnTo>
                  <a:pt x="380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6"/>
          <p:cNvCxnSpPr>
            <a:endCxn id="151" idx="1"/>
          </p:cNvCxnSpPr>
          <p:nvPr/>
        </p:nvCxnSpPr>
        <p:spPr>
          <a:xfrm flipH="1" rot="10800000">
            <a:off x="3646854" y="614251"/>
            <a:ext cx="760500" cy="13674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6"/>
          <p:cNvCxnSpPr>
            <a:endCxn id="153" idx="1"/>
          </p:cNvCxnSpPr>
          <p:nvPr/>
        </p:nvCxnSpPr>
        <p:spPr>
          <a:xfrm flipH="1" rot="10800000">
            <a:off x="3925862" y="1696249"/>
            <a:ext cx="481500" cy="5172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6"/>
          <p:cNvCxnSpPr>
            <a:endCxn id="155" idx="1"/>
          </p:cNvCxnSpPr>
          <p:nvPr/>
        </p:nvCxnSpPr>
        <p:spPr>
          <a:xfrm>
            <a:off x="4046462" y="2625612"/>
            <a:ext cx="360900" cy="1884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6"/>
          <p:cNvCxnSpPr>
            <a:endCxn id="157" idx="1"/>
          </p:cNvCxnSpPr>
          <p:nvPr/>
        </p:nvCxnSpPr>
        <p:spPr>
          <a:xfrm>
            <a:off x="3881454" y="3056880"/>
            <a:ext cx="525900" cy="8262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/>
        </p:nvSpPr>
        <p:spPr>
          <a:xfrm>
            <a:off x="900175" y="1127625"/>
            <a:ext cx="20037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Ingesta e integración de datos multifuente.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917875" y="2389100"/>
            <a:ext cx="200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Reportes operativos de ocupación y de horarios.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" name="Google Shape;182;p2"/>
          <p:cNvSpPr txBox="1"/>
          <p:nvPr/>
        </p:nvSpPr>
        <p:spPr>
          <a:xfrm>
            <a:off x="917875" y="3647400"/>
            <a:ext cx="1879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Optimización de agenda mediante modelo de recomendación (IA)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Alcances del proyecto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6396425" y="1237125"/>
            <a:ext cx="1832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Gestión de perfiles y control de acceso.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6398825" y="2530550"/>
            <a:ext cx="18273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Catálogo </a:t>
            </a: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académico</a:t>
            </a: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normalizado.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6398825" y="3675837"/>
            <a:ext cx="1827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Inscripción y validación de horarios.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7" name="Google Shape;187;p2"/>
          <p:cNvGrpSpPr/>
          <p:nvPr/>
        </p:nvGrpSpPr>
        <p:grpSpPr>
          <a:xfrm>
            <a:off x="8285264" y="1285118"/>
            <a:ext cx="630131" cy="630131"/>
            <a:chOff x="6323089" y="1361318"/>
            <a:chExt cx="630131" cy="630131"/>
          </a:xfrm>
        </p:grpSpPr>
        <p:sp>
          <p:nvSpPr>
            <p:cNvPr id="188" name="Google Shape;188;p2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474935" y="15266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2"/>
          <p:cNvGrpSpPr/>
          <p:nvPr/>
        </p:nvGrpSpPr>
        <p:grpSpPr>
          <a:xfrm>
            <a:off x="8285264" y="3560893"/>
            <a:ext cx="630131" cy="630130"/>
            <a:chOff x="6323089" y="3637093"/>
            <a:chExt cx="630131" cy="630130"/>
          </a:xfrm>
        </p:grpSpPr>
        <p:sp>
          <p:nvSpPr>
            <p:cNvPr id="193" name="Google Shape;193;p2"/>
            <p:cNvSpPr/>
            <p:nvPr/>
          </p:nvSpPr>
          <p:spPr>
            <a:xfrm>
              <a:off x="6368635" y="3682639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6533133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323089" y="37222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" name="Google Shape;196;p2"/>
          <p:cNvGrpSpPr/>
          <p:nvPr/>
        </p:nvGrpSpPr>
        <p:grpSpPr>
          <a:xfrm>
            <a:off x="8285264" y="2423019"/>
            <a:ext cx="630131" cy="630104"/>
            <a:chOff x="6323089" y="2499219"/>
            <a:chExt cx="630131" cy="630104"/>
          </a:xfrm>
        </p:grpSpPr>
        <p:sp>
          <p:nvSpPr>
            <p:cNvPr id="197" name="Google Shape;197;p2"/>
            <p:cNvSpPr/>
            <p:nvPr/>
          </p:nvSpPr>
          <p:spPr>
            <a:xfrm>
              <a:off x="6368635" y="2544765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533133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323089" y="25843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2"/>
          <p:cNvGrpSpPr/>
          <p:nvPr/>
        </p:nvGrpSpPr>
        <p:grpSpPr>
          <a:xfrm>
            <a:off x="228601" y="1361318"/>
            <a:ext cx="630104" cy="630131"/>
            <a:chOff x="2190776" y="1361318"/>
            <a:chExt cx="630104" cy="630131"/>
          </a:xfrm>
        </p:grpSpPr>
        <p:sp>
          <p:nvSpPr>
            <p:cNvPr id="201" name="Google Shape;201;p2"/>
            <p:cNvSpPr/>
            <p:nvPr/>
          </p:nvSpPr>
          <p:spPr>
            <a:xfrm>
              <a:off x="2198434" y="1408400"/>
              <a:ext cx="611566" cy="539305"/>
            </a:xfrm>
            <a:custGeom>
              <a:rect b="b" l="l" r="r" t="t"/>
              <a:pathLst>
                <a:path extrusionOk="0" h="20248" w="22961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190776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505388" y="1446524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2"/>
          <p:cNvGrpSpPr/>
          <p:nvPr/>
        </p:nvGrpSpPr>
        <p:grpSpPr>
          <a:xfrm>
            <a:off x="228601" y="3637093"/>
            <a:ext cx="630104" cy="630130"/>
            <a:chOff x="2190776" y="3637093"/>
            <a:chExt cx="630104" cy="630130"/>
          </a:xfrm>
        </p:grpSpPr>
        <p:sp>
          <p:nvSpPr>
            <p:cNvPr id="205" name="Google Shape;205;p2"/>
            <p:cNvSpPr/>
            <p:nvPr/>
          </p:nvSpPr>
          <p:spPr>
            <a:xfrm>
              <a:off x="2236321" y="3682639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190776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505388" y="37222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2"/>
          <p:cNvGrpSpPr/>
          <p:nvPr/>
        </p:nvGrpSpPr>
        <p:grpSpPr>
          <a:xfrm>
            <a:off x="228601" y="2499219"/>
            <a:ext cx="630104" cy="630104"/>
            <a:chOff x="2190776" y="2499219"/>
            <a:chExt cx="630104" cy="630104"/>
          </a:xfrm>
        </p:grpSpPr>
        <p:sp>
          <p:nvSpPr>
            <p:cNvPr id="209" name="Google Shape;209;p2"/>
            <p:cNvSpPr/>
            <p:nvPr/>
          </p:nvSpPr>
          <p:spPr>
            <a:xfrm>
              <a:off x="2236321" y="2544765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190776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505388" y="25843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13" name="Google Shape;213;p2"/>
            <p:cNvSpPr/>
            <p:nvPr/>
          </p:nvSpPr>
          <p:spPr>
            <a:xfrm>
              <a:off x="2942335" y="1403508"/>
              <a:ext cx="3260177" cy="2951424"/>
            </a:xfrm>
            <a:custGeom>
              <a:rect b="b" l="l" r="r" t="t"/>
              <a:pathLst>
                <a:path extrusionOk="0" fill="none" h="110810" w="122402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2820853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2820853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820853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818676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606954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195721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623872" y="1880914"/>
              <a:ext cx="1896226" cy="1175030"/>
            </a:xfrm>
            <a:custGeom>
              <a:rect b="b" l="l" r="r" t="t"/>
              <a:pathLst>
                <a:path extrusionOk="0" h="44116" w="71193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331180" y="3017962"/>
              <a:ext cx="2481610" cy="455512"/>
            </a:xfrm>
            <a:custGeom>
              <a:rect b="b" l="l" r="r" t="t"/>
              <a:pathLst>
                <a:path extrusionOk="0" h="17102" w="93171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338771" y="3444761"/>
              <a:ext cx="2467280" cy="81849"/>
            </a:xfrm>
            <a:custGeom>
              <a:rect b="b" l="l" r="r" t="t"/>
              <a:pathLst>
                <a:path extrusionOk="0" h="3073" w="92633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747032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858366" y="3062656"/>
              <a:ext cx="102944" cy="22800"/>
            </a:xfrm>
            <a:custGeom>
              <a:rect b="b" l="l" r="r" t="t"/>
              <a:pathLst>
                <a:path extrusionOk="0" h="856" w="3865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968875" y="3062656"/>
              <a:ext cx="102092" cy="22800"/>
            </a:xfrm>
            <a:custGeom>
              <a:rect b="b" l="l" r="r" t="t"/>
              <a:pathLst>
                <a:path extrusionOk="0" h="856" w="3833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080209" y="3062656"/>
              <a:ext cx="100414" cy="22800"/>
            </a:xfrm>
            <a:custGeom>
              <a:rect b="b" l="l" r="r" t="t"/>
              <a:pathLst>
                <a:path extrusionOk="0" h="856" w="377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191570" y="3062656"/>
              <a:ext cx="98709" cy="22800"/>
            </a:xfrm>
            <a:custGeom>
              <a:rect b="b" l="l" r="r" t="t"/>
              <a:pathLst>
                <a:path extrusionOk="0" h="856" w="3706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302052" y="3062656"/>
              <a:ext cx="97031" cy="22800"/>
            </a:xfrm>
            <a:custGeom>
              <a:rect b="b" l="l" r="r" t="t"/>
              <a:pathLst>
                <a:path extrusionOk="0" h="856" w="3643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413413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524747" y="3062656"/>
              <a:ext cx="95327" cy="22800"/>
            </a:xfrm>
            <a:custGeom>
              <a:rect b="b" l="l" r="r" t="t"/>
              <a:pathLst>
                <a:path extrusionOk="0" h="856" w="3579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634404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744060" y="3062656"/>
              <a:ext cx="97857" cy="22800"/>
            </a:xfrm>
            <a:custGeom>
              <a:rect b="b" l="l" r="r" t="t"/>
              <a:pathLst>
                <a:path extrusionOk="0" h="856" w="3674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4853716" y="3062656"/>
              <a:ext cx="99562" cy="22800"/>
            </a:xfrm>
            <a:custGeom>
              <a:rect b="b" l="l" r="r" t="t"/>
              <a:pathLst>
                <a:path extrusionOk="0" h="856" w="3738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963373" y="3062656"/>
              <a:ext cx="100387" cy="22800"/>
            </a:xfrm>
            <a:custGeom>
              <a:rect b="b" l="l" r="r" t="t"/>
              <a:pathLst>
                <a:path extrusionOk="0" h="856" w="3769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5073029" y="3062656"/>
              <a:ext cx="101240" cy="22800"/>
            </a:xfrm>
            <a:custGeom>
              <a:rect b="b" l="l" r="r" t="t"/>
              <a:pathLst>
                <a:path extrusionOk="0" h="856" w="3801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182685" y="3062656"/>
              <a:ext cx="102918" cy="22800"/>
            </a:xfrm>
            <a:custGeom>
              <a:rect b="b" l="l" r="r" t="t"/>
              <a:pathLst>
                <a:path extrusionOk="0" h="856" w="3864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292341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724259" y="3091342"/>
              <a:ext cx="80997" cy="35451"/>
            </a:xfrm>
            <a:custGeom>
              <a:rect b="b" l="l" r="r" t="t"/>
              <a:pathLst>
                <a:path extrusionOk="0" h="1331" w="3041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806082" y="309134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919946" y="309134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033811" y="3091342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148528" y="3091342"/>
              <a:ext cx="103797" cy="35451"/>
            </a:xfrm>
            <a:custGeom>
              <a:rect b="b" l="l" r="r" t="t"/>
              <a:pathLst>
                <a:path extrusionOk="0" h="1331" w="3897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262419" y="3091342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376284" y="3091342"/>
              <a:ext cx="99562" cy="35451"/>
            </a:xfrm>
            <a:custGeom>
              <a:rect b="b" l="l" r="r" t="t"/>
              <a:pathLst>
                <a:path extrusionOk="0" h="1331" w="3738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490148" y="3091342"/>
              <a:ext cx="97884" cy="35451"/>
            </a:xfrm>
            <a:custGeom>
              <a:rect b="b" l="l" r="r" t="t"/>
              <a:pathLst>
                <a:path extrusionOk="0" h="1331" w="3675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604040" y="3091342"/>
              <a:ext cx="98709" cy="35451"/>
            </a:xfrm>
            <a:custGeom>
              <a:rect b="b" l="l" r="r" t="t"/>
              <a:pathLst>
                <a:path extrusionOk="0" h="1331" w="3706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716226" y="3091342"/>
              <a:ext cx="100387" cy="35451"/>
            </a:xfrm>
            <a:custGeom>
              <a:rect b="b" l="l" r="r" t="t"/>
              <a:pathLst>
                <a:path extrusionOk="0" h="1331" w="3769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827561" y="3091342"/>
              <a:ext cx="102944" cy="35451"/>
            </a:xfrm>
            <a:custGeom>
              <a:rect b="b" l="l" r="r" t="t"/>
              <a:pathLst>
                <a:path extrusionOk="0" h="1331" w="3865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4939747" y="3091342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051082" y="309134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5163268" y="3091342"/>
              <a:ext cx="256468" cy="35451"/>
            </a:xfrm>
            <a:custGeom>
              <a:rect b="b" l="l" r="r" t="t"/>
              <a:pathLst>
                <a:path extrusionOk="0" h="1331" w="9629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701486" y="3132679"/>
              <a:ext cx="148490" cy="35451"/>
            </a:xfrm>
            <a:custGeom>
              <a:rect b="b" l="l" r="r" t="t"/>
              <a:pathLst>
                <a:path extrusionOk="0" h="1331" w="5575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852480" y="3132679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969727" y="3132679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08697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204222" y="3132679"/>
              <a:ext cx="105448" cy="35451"/>
            </a:xfrm>
            <a:custGeom>
              <a:rect b="b" l="l" r="r" t="t"/>
              <a:pathLst>
                <a:path extrusionOk="0" h="1331" w="3959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320617" y="3132679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437864" y="313267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555111" y="3132679"/>
              <a:ext cx="100414" cy="35451"/>
            </a:xfrm>
            <a:custGeom>
              <a:rect b="b" l="l" r="r" t="t"/>
              <a:pathLst>
                <a:path extrusionOk="0" h="1331" w="377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670681" y="3132679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85397" y="3132679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90011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5015657" y="3132679"/>
              <a:ext cx="108857" cy="35451"/>
            </a:xfrm>
            <a:custGeom>
              <a:rect b="b" l="l" r="r" t="t"/>
              <a:pathLst>
                <a:path extrusionOk="0" h="1331" w="4087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5130374" y="3132679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5245091" y="3132679"/>
              <a:ext cx="197419" cy="35451"/>
            </a:xfrm>
            <a:custGeom>
              <a:rect b="b" l="l" r="r" t="t"/>
              <a:pathLst>
                <a:path extrusionOk="0" h="1331" w="7412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678713" y="3174017"/>
              <a:ext cx="185593" cy="35451"/>
            </a:xfrm>
            <a:custGeom>
              <a:rect b="b" l="l" r="r" t="t"/>
              <a:pathLst>
                <a:path extrusionOk="0" h="1331" w="6968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867662" y="3174017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988265" y="3174017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108043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228673" y="3174017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348450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469080" y="3174017"/>
              <a:ext cx="102918" cy="35451"/>
            </a:xfrm>
            <a:custGeom>
              <a:rect b="b" l="l" r="r" t="t"/>
              <a:pathLst>
                <a:path extrusionOk="0" h="1331" w="3864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588858" y="3174017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06931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825030" y="3174017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943130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060377" y="3174017"/>
              <a:ext cx="113039" cy="35451"/>
            </a:xfrm>
            <a:custGeom>
              <a:rect b="b" l="l" r="r" t="t"/>
              <a:pathLst>
                <a:path extrusionOk="0" h="1331" w="4244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178450" y="3174017"/>
              <a:ext cx="286832" cy="35451"/>
            </a:xfrm>
            <a:custGeom>
              <a:rect b="b" l="l" r="r" t="t"/>
              <a:pathLst>
                <a:path extrusionOk="0" h="1331" w="10769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655940" y="3214502"/>
              <a:ext cx="293571" cy="35451"/>
            </a:xfrm>
            <a:custGeom>
              <a:rect b="b" l="l" r="r" t="t"/>
              <a:pathLst>
                <a:path extrusionOk="0" h="1331" w="11022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955371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078531" y="3214502"/>
              <a:ext cx="113066" cy="35451"/>
            </a:xfrm>
            <a:custGeom>
              <a:rect b="b" l="l" r="r" t="t"/>
              <a:pathLst>
                <a:path extrusionOk="0" h="1331" w="4245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201691" y="321450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25677" y="321450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48838" y="3214502"/>
              <a:ext cx="106300" cy="35451"/>
            </a:xfrm>
            <a:custGeom>
              <a:rect b="b" l="l" r="r" t="t"/>
              <a:pathLst>
                <a:path extrusionOk="0" h="1331" w="3991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571971" y="3214502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92601" y="321450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814057" y="3214502"/>
              <a:ext cx="110535" cy="35451"/>
            </a:xfrm>
            <a:custGeom>
              <a:rect b="b" l="l" r="r" t="t"/>
              <a:pathLst>
                <a:path extrusionOk="0" h="1331" w="415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935539" y="3214502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056142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177624" y="3214502"/>
              <a:ext cx="310431" cy="35451"/>
            </a:xfrm>
            <a:custGeom>
              <a:rect b="b" l="l" r="r" t="t"/>
              <a:pathLst>
                <a:path extrusionOk="0" h="1331" w="11655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633167" y="3255839"/>
              <a:ext cx="123160" cy="35451"/>
            </a:xfrm>
            <a:custGeom>
              <a:rect b="b" l="l" r="r" t="t"/>
              <a:pathLst>
                <a:path extrusionOk="0" h="1331" w="4624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759684" y="3255839"/>
              <a:ext cx="120657" cy="35451"/>
            </a:xfrm>
            <a:custGeom>
              <a:rect b="b" l="l" r="r" t="t"/>
              <a:pathLst>
                <a:path extrusionOk="0" h="1331" w="453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886200" y="3255839"/>
              <a:ext cx="118126" cy="35451"/>
            </a:xfrm>
            <a:custGeom>
              <a:rect b="b" l="l" r="r" t="t"/>
              <a:pathLst>
                <a:path extrusionOk="0" h="1331" w="4435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012743" y="3255839"/>
              <a:ext cx="186445" cy="35451"/>
            </a:xfrm>
            <a:custGeom>
              <a:rect b="b" l="l" r="r" t="t"/>
              <a:pathLst>
                <a:path extrusionOk="0" h="1331" w="700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4210960" y="3255839"/>
              <a:ext cx="722075" cy="35451"/>
            </a:xfrm>
            <a:custGeom>
              <a:rect b="b" l="l" r="r" t="t"/>
              <a:pathLst>
                <a:path extrusionOk="0" h="1331" w="2711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4944808" y="3255839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68794" y="3255839"/>
              <a:ext cx="117274" cy="35451"/>
            </a:xfrm>
            <a:custGeom>
              <a:rect b="b" l="l" r="r" t="t"/>
              <a:pathLst>
                <a:path extrusionOk="0" h="1331" w="4403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192806" y="325583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405354" y="3255839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299080" y="3255839"/>
              <a:ext cx="93649" cy="15209"/>
            </a:xfrm>
            <a:custGeom>
              <a:rect b="b" l="l" r="r" t="t"/>
              <a:pathLst>
                <a:path extrusionOk="0" h="571" w="3516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308349" y="3276082"/>
              <a:ext cx="94501" cy="15209"/>
            </a:xfrm>
            <a:custGeom>
              <a:rect b="b" l="l" r="r" t="t"/>
              <a:pathLst>
                <a:path extrusionOk="0" h="571" w="3548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4178066" y="3308976"/>
              <a:ext cx="787863" cy="134986"/>
            </a:xfrm>
            <a:custGeom>
              <a:rect b="b" l="l" r="r" t="t"/>
              <a:pathLst>
                <a:path extrusionOk="0" h="5068" w="2958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669418" y="1926460"/>
              <a:ext cx="1805134" cy="1008028"/>
            </a:xfrm>
            <a:custGeom>
              <a:rect b="b" l="l" r="r" t="t"/>
              <a:pathLst>
                <a:path extrusionOk="0" h="37846" w="67773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Base de datos contorno" id="304" name="Google Shape;3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76" y="1454150"/>
            <a:ext cx="435474" cy="4354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oj contorno" id="305" name="Google Shape;3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800" y="2611212"/>
            <a:ext cx="403225" cy="40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ligencia artificial contorno" id="306" name="Google Shape;30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9100" y="3740787"/>
            <a:ext cx="403225" cy="403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lendario contorno" id="307" name="Google Shape;30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61172" y="3630422"/>
            <a:ext cx="481201" cy="48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ula de clases contorno" id="308" name="Google Shape;308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04225" y="2540000"/>
            <a:ext cx="393700" cy="39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Metodología Cascada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1229207" y="1252275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95C7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1223110" y="1259369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1775486" y="129477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b="0" i="0" lang="en" sz="1039" u="none" cap="none" strike="noStrik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ANÁLISIS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17" name="Google Shape;317;p20"/>
          <p:cNvGrpSpPr/>
          <p:nvPr/>
        </p:nvGrpSpPr>
        <p:grpSpPr>
          <a:xfrm>
            <a:off x="1169061" y="1173903"/>
            <a:ext cx="454451" cy="454451"/>
            <a:chOff x="6323089" y="1361318"/>
            <a:chExt cx="630131" cy="630131"/>
          </a:xfrm>
        </p:grpSpPr>
        <p:sp>
          <p:nvSpPr>
            <p:cNvPr id="318" name="Google Shape;318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95C7F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395C7F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395C7F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20"/>
          <p:cNvSpPr/>
          <p:nvPr/>
        </p:nvSpPr>
        <p:spPr>
          <a:xfrm>
            <a:off x="2038765" y="1971221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478F9C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2032668" y="1978314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2585044" y="2013725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b="0" i="0" lang="en" sz="1039" u="none" cap="none" strike="noStrik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DISEÑO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24" name="Google Shape;324;p20"/>
          <p:cNvGrpSpPr/>
          <p:nvPr/>
        </p:nvGrpSpPr>
        <p:grpSpPr>
          <a:xfrm>
            <a:off x="1978619" y="1892849"/>
            <a:ext cx="454451" cy="454451"/>
            <a:chOff x="6323089" y="1361318"/>
            <a:chExt cx="630131" cy="630131"/>
          </a:xfrm>
        </p:grpSpPr>
        <p:sp>
          <p:nvSpPr>
            <p:cNvPr id="325" name="Google Shape;325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478F9C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478F9C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478F9C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0"/>
          <p:cNvSpPr/>
          <p:nvPr/>
        </p:nvSpPr>
        <p:spPr>
          <a:xfrm>
            <a:off x="3039970" y="2643825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4896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3033873" y="2650919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3586248" y="268632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b="0" i="0" lang="en" sz="1039" u="none" cap="none" strike="noStrik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DESARROLLO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31" name="Google Shape;331;p20"/>
          <p:cNvGrpSpPr/>
          <p:nvPr/>
        </p:nvGrpSpPr>
        <p:grpSpPr>
          <a:xfrm>
            <a:off x="2979824" y="2565453"/>
            <a:ext cx="454451" cy="454451"/>
            <a:chOff x="6323089" y="1361318"/>
            <a:chExt cx="630131" cy="630131"/>
          </a:xfrm>
        </p:grpSpPr>
        <p:sp>
          <p:nvSpPr>
            <p:cNvPr id="332" name="Google Shape;332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4896F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34896F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34896F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20"/>
          <p:cNvSpPr/>
          <p:nvPr/>
        </p:nvSpPr>
        <p:spPr>
          <a:xfrm>
            <a:off x="3966395" y="3329700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3960298" y="3336794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4512673" y="3372204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b="0" i="0" lang="en" sz="1039" u="none" cap="none" strike="noStrik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PRUEBAS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3906249" y="3251328"/>
            <a:ext cx="454451" cy="454451"/>
            <a:chOff x="6323089" y="1361318"/>
            <a:chExt cx="630131" cy="630131"/>
          </a:xfrm>
        </p:grpSpPr>
        <p:sp>
          <p:nvSpPr>
            <p:cNvPr id="339" name="Google Shape;339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DD915E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DD915E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20"/>
          <p:cNvSpPr/>
          <p:nvPr/>
        </p:nvSpPr>
        <p:spPr>
          <a:xfrm>
            <a:off x="4936645" y="4008775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C065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4930548" y="4015869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5482923" y="405127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b="0" i="0" lang="en" sz="1039" u="none" cap="none" strike="noStrike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IMPLEMENTACIÓN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45" name="Google Shape;345;p20"/>
          <p:cNvGrpSpPr/>
          <p:nvPr/>
        </p:nvGrpSpPr>
        <p:grpSpPr>
          <a:xfrm>
            <a:off x="4876499" y="3930403"/>
            <a:ext cx="454451" cy="454451"/>
            <a:chOff x="6323089" y="1361318"/>
            <a:chExt cx="630131" cy="630131"/>
          </a:xfrm>
        </p:grpSpPr>
        <p:sp>
          <p:nvSpPr>
            <p:cNvPr id="346" name="Google Shape;346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F2C065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F2C065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F2C065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9" name="Google Shape;349;p20"/>
          <p:cNvCxnSpPr/>
          <p:nvPr/>
        </p:nvCxnSpPr>
        <p:spPr>
          <a:xfrm>
            <a:off x="3433550" y="1415825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0" name="Google Shape;350;p20"/>
          <p:cNvCxnSpPr/>
          <p:nvPr/>
        </p:nvCxnSpPr>
        <p:spPr>
          <a:xfrm>
            <a:off x="4243825" y="2103225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1" name="Google Shape;351;p20"/>
          <p:cNvCxnSpPr/>
          <p:nvPr/>
        </p:nvCxnSpPr>
        <p:spPr>
          <a:xfrm>
            <a:off x="5236875" y="2789100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2" name="Google Shape;352;p20"/>
          <p:cNvCxnSpPr/>
          <p:nvPr/>
        </p:nvCxnSpPr>
        <p:spPr>
          <a:xfrm>
            <a:off x="6171450" y="3468175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53" name="Google Shape;353;p20" title="lupa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925" y="12947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0" title="diseno-grafico (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9500" y="20022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0" title="codi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0763" y="26901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0" title="prueba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27125" y="3372200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0" title="puesta-en-marcha.png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92150" y="4045975"/>
            <a:ext cx="223275" cy="2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/>
          <p:nvPr/>
        </p:nvSpPr>
        <p:spPr>
          <a:xfrm>
            <a:off x="2498250" y="2234441"/>
            <a:ext cx="1403705" cy="1403673"/>
          </a:xfrm>
          <a:custGeom>
            <a:rect b="b" l="l" r="r" t="t"/>
            <a:pathLst>
              <a:path extrusionOk="0" h="43545" w="43546">
                <a:moveTo>
                  <a:pt x="19730" y="0"/>
                </a:moveTo>
                <a:cubicBezTo>
                  <a:pt x="19730" y="5447"/>
                  <a:pt x="17513" y="10387"/>
                  <a:pt x="13935" y="13934"/>
                </a:cubicBezTo>
                <a:cubicBezTo>
                  <a:pt x="10388" y="17513"/>
                  <a:pt x="5447" y="19730"/>
                  <a:pt x="0" y="19730"/>
                </a:cubicBezTo>
                <a:lnTo>
                  <a:pt x="0" y="43545"/>
                </a:lnTo>
                <a:cubicBezTo>
                  <a:pt x="12034" y="43545"/>
                  <a:pt x="22897" y="38668"/>
                  <a:pt x="30782" y="30782"/>
                </a:cubicBezTo>
                <a:cubicBezTo>
                  <a:pt x="38668" y="22928"/>
                  <a:pt x="43545" y="12034"/>
                  <a:pt x="435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3" name="Google Shape;363;p28"/>
          <p:cNvGrpSpPr/>
          <p:nvPr/>
        </p:nvGrpSpPr>
        <p:grpSpPr>
          <a:xfrm>
            <a:off x="6841307" y="1077897"/>
            <a:ext cx="71700" cy="1176650"/>
            <a:chOff x="1159825" y="2932050"/>
            <a:chExt cx="71700" cy="1176650"/>
          </a:xfrm>
        </p:grpSpPr>
        <p:cxnSp>
          <p:nvCxnSpPr>
            <p:cNvPr id="364" name="Google Shape;364;p28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cap="flat" cmpd="sng" w="9525">
              <a:solidFill>
                <a:srgbClr val="22283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" name="Google Shape;365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28"/>
          <p:cNvGrpSpPr/>
          <p:nvPr/>
        </p:nvGrpSpPr>
        <p:grpSpPr>
          <a:xfrm>
            <a:off x="4527900" y="1296714"/>
            <a:ext cx="71700" cy="1655900"/>
            <a:chOff x="1159825" y="2932050"/>
            <a:chExt cx="71700" cy="1176650"/>
          </a:xfrm>
        </p:grpSpPr>
        <p:cxnSp>
          <p:nvCxnSpPr>
            <p:cNvPr id="367" name="Google Shape;367;p28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cap="flat" cmpd="sng" w="9525">
              <a:solidFill>
                <a:srgbClr val="F2A36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8" name="Google Shape;368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28"/>
          <p:cNvGrpSpPr/>
          <p:nvPr/>
        </p:nvGrpSpPr>
        <p:grpSpPr>
          <a:xfrm>
            <a:off x="1236025" y="2305237"/>
            <a:ext cx="71700" cy="1307150"/>
            <a:chOff x="1159825" y="2801550"/>
            <a:chExt cx="71700" cy="1307150"/>
          </a:xfrm>
        </p:grpSpPr>
        <p:cxnSp>
          <p:nvCxnSpPr>
            <p:cNvPr id="370" name="Google Shape;370;p28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1" name="Google Shape;371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2" name="Google Shape;372;p28"/>
          <p:cNvSpPr/>
          <p:nvPr/>
        </p:nvSpPr>
        <p:spPr>
          <a:xfrm>
            <a:off x="1110902" y="2234453"/>
            <a:ext cx="1403705" cy="1403673"/>
          </a:xfrm>
          <a:custGeom>
            <a:rect b="b" l="l" r="r" t="t"/>
            <a:pathLst>
              <a:path extrusionOk="0" h="43545" w="43546">
                <a:moveTo>
                  <a:pt x="0" y="0"/>
                </a:moveTo>
                <a:cubicBezTo>
                  <a:pt x="0" y="12034"/>
                  <a:pt x="4877" y="22897"/>
                  <a:pt x="12731" y="30782"/>
                </a:cubicBezTo>
                <a:cubicBezTo>
                  <a:pt x="20617" y="38668"/>
                  <a:pt x="31511" y="43545"/>
                  <a:pt x="43545" y="43545"/>
                </a:cubicBezTo>
                <a:lnTo>
                  <a:pt x="43545" y="19730"/>
                </a:lnTo>
                <a:cubicBezTo>
                  <a:pt x="38098" y="19730"/>
                  <a:pt x="33158" y="17513"/>
                  <a:pt x="29579" y="13934"/>
                </a:cubicBezTo>
                <a:cubicBezTo>
                  <a:pt x="26032" y="10387"/>
                  <a:pt x="23815" y="5447"/>
                  <a:pt x="23815" y="0"/>
                </a:cubicBezTo>
                <a:close/>
              </a:path>
            </a:pathLst>
          </a:custGeom>
          <a:solidFill>
            <a:srgbClr val="AFAF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5471801" y="800100"/>
            <a:ext cx="2257747" cy="908608"/>
          </a:xfrm>
          <a:custGeom>
            <a:rect b="b" l="l" r="r" t="t"/>
            <a:pathLst>
              <a:path extrusionOk="0" h="28187" w="112047">
                <a:moveTo>
                  <a:pt x="101469" y="1"/>
                </a:moveTo>
                <a:lnTo>
                  <a:pt x="101469" y="2123"/>
                </a:lnTo>
                <a:lnTo>
                  <a:pt x="1" y="2123"/>
                </a:lnTo>
                <a:lnTo>
                  <a:pt x="1" y="25969"/>
                </a:lnTo>
                <a:lnTo>
                  <a:pt x="101469" y="25969"/>
                </a:lnTo>
                <a:lnTo>
                  <a:pt x="101469" y="28186"/>
                </a:lnTo>
                <a:lnTo>
                  <a:pt x="112046" y="14062"/>
                </a:lnTo>
                <a:lnTo>
                  <a:pt x="101469" y="1"/>
                </a:lnTo>
                <a:close/>
              </a:path>
            </a:pathLst>
          </a:custGeom>
          <a:solidFill>
            <a:srgbClr val="395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8"/>
          <p:cNvSpPr/>
          <p:nvPr/>
        </p:nvSpPr>
        <p:spPr>
          <a:xfrm>
            <a:off x="3130200" y="876300"/>
            <a:ext cx="1403705" cy="1404737"/>
          </a:xfrm>
          <a:custGeom>
            <a:rect b="b" l="l" r="r" t="t"/>
            <a:pathLst>
              <a:path extrusionOk="0" h="43578" w="43546">
                <a:moveTo>
                  <a:pt x="43546" y="1"/>
                </a:moveTo>
                <a:cubicBezTo>
                  <a:pt x="31512" y="1"/>
                  <a:pt x="20649" y="4878"/>
                  <a:pt x="12764" y="12763"/>
                </a:cubicBezTo>
                <a:cubicBezTo>
                  <a:pt x="4878" y="20649"/>
                  <a:pt x="1" y="31543"/>
                  <a:pt x="1" y="43577"/>
                </a:cubicBezTo>
                <a:lnTo>
                  <a:pt x="23816" y="43577"/>
                </a:lnTo>
                <a:cubicBezTo>
                  <a:pt x="23816" y="38130"/>
                  <a:pt x="26033" y="33190"/>
                  <a:pt x="29612" y="29611"/>
                </a:cubicBezTo>
                <a:cubicBezTo>
                  <a:pt x="33158" y="26033"/>
                  <a:pt x="38099" y="23847"/>
                  <a:pt x="43546" y="23847"/>
                </a:cubicBezTo>
                <a:lnTo>
                  <a:pt x="4354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461650" y="2610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Cronograma</a:t>
            </a:r>
            <a:endParaRPr b="0" i="0" sz="25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" name="Google Shape;376;p28"/>
          <p:cNvSpPr txBox="1"/>
          <p:nvPr/>
        </p:nvSpPr>
        <p:spPr>
          <a:xfrm>
            <a:off x="460525" y="3679282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1 a la 4</a:t>
            </a:r>
            <a:endParaRPr b="0" i="0" sz="14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" name="Google Shape;377;p28"/>
          <p:cNvSpPr txBox="1"/>
          <p:nvPr/>
        </p:nvSpPr>
        <p:spPr>
          <a:xfrm>
            <a:off x="250525" y="4006875"/>
            <a:ext cx="2042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Levantamiento de requerimientos</a:t>
            </a:r>
            <a:endParaRPr b="0" i="0" sz="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Definición arquitectura</a:t>
            </a:r>
            <a:endParaRPr b="0" i="0" sz="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Diseño mockups</a:t>
            </a:r>
            <a:endParaRPr b="0" i="0" sz="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" name="Google Shape;378;p28"/>
          <p:cNvSpPr txBox="1"/>
          <p:nvPr/>
        </p:nvSpPr>
        <p:spPr>
          <a:xfrm>
            <a:off x="1436350" y="2646975"/>
            <a:ext cx="67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1</a:t>
            </a:r>
            <a:endParaRPr b="1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3271325" y="1708700"/>
            <a:ext cx="67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2</a:t>
            </a:r>
            <a:endParaRPr b="1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6118606" y="1076800"/>
            <a:ext cx="671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3</a:t>
            </a:r>
            <a:endParaRPr b="1" i="0" sz="12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4508500" y="875200"/>
            <a:ext cx="963300" cy="766200"/>
          </a:xfrm>
          <a:prstGeom prst="rect">
            <a:avLst/>
          </a:pr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8"/>
          <p:cNvSpPr txBox="1"/>
          <p:nvPr/>
        </p:nvSpPr>
        <p:spPr>
          <a:xfrm>
            <a:off x="3720025" y="3106907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5 a la 15</a:t>
            </a:r>
            <a:endParaRPr b="0" i="0" sz="14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3433550" y="3456600"/>
            <a:ext cx="24213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Desarrollo front-end</a:t>
            </a:r>
            <a:endParaRPr b="0" i="0" sz="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Desarrollo Back-end</a:t>
            </a:r>
            <a:endParaRPr b="0" i="0" sz="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Desarrollo integración fuentes externas</a:t>
            </a:r>
            <a:endParaRPr b="0" i="0" sz="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Desarrollo motor IA</a:t>
            </a:r>
            <a:endParaRPr b="0" i="0" sz="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Pruebas unitarias</a:t>
            </a:r>
            <a:endParaRPr b="0" i="0" sz="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6053500" y="2376982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16 a la 18</a:t>
            </a:r>
            <a:endParaRPr b="0" i="0" sz="14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6025825" y="2601400"/>
            <a:ext cx="1805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Pruebas de casos simulados</a:t>
            </a:r>
            <a:endParaRPr b="0" i="0" sz="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Validaciones</a:t>
            </a:r>
            <a:endParaRPr b="0" i="0" sz="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Entrega final</a:t>
            </a:r>
            <a:endParaRPr b="0" i="0" sz="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"/>
          <p:cNvSpPr txBox="1"/>
          <p:nvPr/>
        </p:nvSpPr>
        <p:spPr>
          <a:xfrm>
            <a:off x="710250" y="6950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Arquitectura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91" name="Google Shape;391;p3" title="Diagrama en blanco (2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8563" y="652375"/>
            <a:ext cx="5566878" cy="4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"/>
          <p:cNvPicPr preferRelativeResize="0"/>
          <p:nvPr/>
        </p:nvPicPr>
        <p:blipFill rotWithShape="1">
          <a:blip r:embed="rId4">
            <a:alphaModFix/>
          </a:blip>
          <a:srcRect b="7184" l="5881" r="4592" t="8880"/>
          <a:stretch/>
        </p:blipFill>
        <p:spPr>
          <a:xfrm>
            <a:off x="6266775" y="370500"/>
            <a:ext cx="923774" cy="63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