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ira Sans Extra Condensed Medium"/>
      <p:regular r:id="rId19"/>
      <p:bold r:id="rId20"/>
      <p:italic r:id="rId21"/>
      <p:boldItalic r:id="rId22"/>
    </p:embeddedFont>
    <p:embeddedFont>
      <p:font typeface="Fira Sans Medium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  <p:embeddedFont>
      <p:font typeface="Fira Sans Extra Condensed SemiBol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r:id="rId35" roundtripDataSignature="AMtx7mj/QDSACfjw3cxC42NKiwlIi+I7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Medium-bold.fntdata"/><Relationship Id="rId22" Type="http://schemas.openxmlformats.org/officeDocument/2006/relationships/font" Target="fonts/FiraSansExtraCondensedMedium-boldItalic.fntdata"/><Relationship Id="rId21" Type="http://schemas.openxmlformats.org/officeDocument/2006/relationships/font" Target="fonts/FiraSansExtraCondensedMedium-italic.fntdata"/><Relationship Id="rId24" Type="http://schemas.openxmlformats.org/officeDocument/2006/relationships/font" Target="fonts/FiraSansMedium-bold.fntdata"/><Relationship Id="rId23" Type="http://schemas.openxmlformats.org/officeDocument/2006/relationships/font" Target="fonts/FiraSans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Medium-boldItalic.fntdata"/><Relationship Id="rId25" Type="http://schemas.openxmlformats.org/officeDocument/2006/relationships/font" Target="fonts/FiraSansMedium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33" Type="http://schemas.openxmlformats.org/officeDocument/2006/relationships/font" Target="fonts/FiraSansExtraCondensedSemiBold-italic.fntdata"/><Relationship Id="rId10" Type="http://schemas.openxmlformats.org/officeDocument/2006/relationships/slide" Target="slides/slide5.xml"/><Relationship Id="rId32" Type="http://schemas.openxmlformats.org/officeDocument/2006/relationships/font" Target="fonts/FiraSansExtraCondensedSemiBold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iraSansExtraCondensed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a920eea8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g37a920eea8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7a920eea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37a920eea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5652bf58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5652bf58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6449d91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6449d91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5652bf58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85652bf58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11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8K4TkY4f77umRBYUwpx5M8G4LdKoKhfe?usp=shar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57200" y="1488125"/>
            <a:ext cx="44016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5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b="0" i="0" sz="3500" u="none" cap="none" strike="noStrik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55" name="Google Shape;55;p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b="11549" l="10343" r="10517" t="10991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a920eea83_0_63"/>
          <p:cNvSpPr txBox="1"/>
          <p:nvPr/>
        </p:nvSpPr>
        <p:spPr>
          <a:xfrm>
            <a:off x="710250" y="1265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Tecnologías utilizadas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05" name="Google Shape;405;g37a920eea83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475" y="1051900"/>
            <a:ext cx="880300" cy="83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7a920eea83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175" y="1051900"/>
            <a:ext cx="880300" cy="791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g37a920eea83_0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3475" y="2042350"/>
            <a:ext cx="1032700" cy="7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7a920eea83_0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475" y="2042350"/>
            <a:ext cx="775700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g37a920eea83_0_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712" y="918725"/>
            <a:ext cx="1589938" cy="11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g37a920eea83_0_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1975" y="2281000"/>
            <a:ext cx="1589950" cy="581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7a920eea83_0_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29475" y="1051899"/>
            <a:ext cx="203510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7a920eea83_0_6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622420" y="3723925"/>
            <a:ext cx="1126130" cy="9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7a920eea83_0_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39275" y="1969400"/>
            <a:ext cx="1884826" cy="7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a920eea83_0_78"/>
          <p:cNvSpPr txBox="1"/>
          <p:nvPr/>
        </p:nvSpPr>
        <p:spPr>
          <a:xfrm>
            <a:off x="326000" y="2116925"/>
            <a:ext cx="1861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Modelo de datos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419" name="Google Shape;419;g37a920eea83_0_78" title="Base de dato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650" y="115275"/>
            <a:ext cx="6210924" cy="481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5652bf586_0_2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Mockups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25" name="Google Shape;425;g385652bf586_0_219"/>
          <p:cNvGrpSpPr/>
          <p:nvPr/>
        </p:nvGrpSpPr>
        <p:grpSpPr>
          <a:xfrm>
            <a:off x="2427511" y="1715526"/>
            <a:ext cx="4376054" cy="2467620"/>
            <a:chOff x="2185750" y="2059275"/>
            <a:chExt cx="3230275" cy="1821525"/>
          </a:xfrm>
        </p:grpSpPr>
        <p:sp>
          <p:nvSpPr>
            <p:cNvPr id="426" name="Google Shape;426;g385652bf586_0_219"/>
            <p:cNvSpPr/>
            <p:nvPr/>
          </p:nvSpPr>
          <p:spPr>
            <a:xfrm>
              <a:off x="4530075" y="3260850"/>
              <a:ext cx="552650" cy="552650"/>
            </a:xfrm>
            <a:custGeom>
              <a:rect b="b" l="l" r="r" t="t"/>
              <a:pathLst>
                <a:path extrusionOk="0" h="22106" w="22106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85652bf586_0_219"/>
            <p:cNvSpPr/>
            <p:nvPr/>
          </p:nvSpPr>
          <p:spPr>
            <a:xfrm>
              <a:off x="4976600" y="2299700"/>
              <a:ext cx="439425" cy="439425"/>
            </a:xfrm>
            <a:custGeom>
              <a:rect b="b" l="l" r="r" t="t"/>
              <a:pathLst>
                <a:path extrusionOk="0" h="17577" w="17577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85652bf586_0_219"/>
            <p:cNvSpPr/>
            <p:nvPr/>
          </p:nvSpPr>
          <p:spPr>
            <a:xfrm>
              <a:off x="2185750" y="2387600"/>
              <a:ext cx="507525" cy="508300"/>
            </a:xfrm>
            <a:custGeom>
              <a:rect b="b" l="l" r="r" t="t"/>
              <a:pathLst>
                <a:path extrusionOk="0" h="20332" w="20301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85652bf586_0_219"/>
            <p:cNvSpPr/>
            <p:nvPr/>
          </p:nvSpPr>
          <p:spPr>
            <a:xfrm>
              <a:off x="2603000" y="3506300"/>
              <a:ext cx="374500" cy="374500"/>
            </a:xfrm>
            <a:custGeom>
              <a:rect b="b" l="l" r="r" t="t"/>
              <a:pathLst>
                <a:path extrusionOk="0" h="14980" w="1498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85652bf586_0_219"/>
            <p:cNvSpPr/>
            <p:nvPr/>
          </p:nvSpPr>
          <p:spPr>
            <a:xfrm>
              <a:off x="4264050" y="3195925"/>
              <a:ext cx="344425" cy="232000"/>
            </a:xfrm>
            <a:custGeom>
              <a:rect b="b" l="l" r="r" t="t"/>
              <a:pathLst>
                <a:path extrusionOk="0" h="9280" w="13777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85652bf586_0_219"/>
            <p:cNvSpPr/>
            <p:nvPr/>
          </p:nvSpPr>
          <p:spPr>
            <a:xfrm>
              <a:off x="4263250" y="2574425"/>
              <a:ext cx="749800" cy="292975"/>
            </a:xfrm>
            <a:custGeom>
              <a:rect b="b" l="l" r="r" t="t"/>
              <a:pathLst>
                <a:path extrusionOk="0" h="11719" w="29992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85652bf586_0_219"/>
            <p:cNvSpPr/>
            <p:nvPr/>
          </p:nvSpPr>
          <p:spPr>
            <a:xfrm>
              <a:off x="2652075" y="2671025"/>
              <a:ext cx="598575" cy="227250"/>
            </a:xfrm>
            <a:custGeom>
              <a:rect b="b" l="l" r="r" t="t"/>
              <a:pathLst>
                <a:path extrusionOk="0" h="9090" w="23943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85652bf586_0_219"/>
            <p:cNvSpPr/>
            <p:nvPr/>
          </p:nvSpPr>
          <p:spPr>
            <a:xfrm>
              <a:off x="2920475" y="3168225"/>
              <a:ext cx="183725" cy="183700"/>
            </a:xfrm>
            <a:custGeom>
              <a:rect b="b" l="l" r="r" t="t"/>
              <a:pathLst>
                <a:path extrusionOk="0" h="7348" w="7349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85652bf586_0_219"/>
            <p:cNvSpPr/>
            <p:nvPr/>
          </p:nvSpPr>
          <p:spPr>
            <a:xfrm>
              <a:off x="3062200" y="3162675"/>
              <a:ext cx="186075" cy="91075"/>
            </a:xfrm>
            <a:custGeom>
              <a:rect b="b" l="l" r="r" t="t"/>
              <a:pathLst>
                <a:path extrusionOk="0" h="3643" w="7443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85652bf586_0_219"/>
            <p:cNvSpPr/>
            <p:nvPr/>
          </p:nvSpPr>
          <p:spPr>
            <a:xfrm>
              <a:off x="2917325" y="3359025"/>
              <a:ext cx="447350" cy="280300"/>
            </a:xfrm>
            <a:custGeom>
              <a:rect b="b" l="l" r="r" t="t"/>
              <a:pathLst>
                <a:path extrusionOk="0" h="11212" w="17894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85652bf586_0_219"/>
            <p:cNvSpPr/>
            <p:nvPr/>
          </p:nvSpPr>
          <p:spPr>
            <a:xfrm>
              <a:off x="4016225" y="3644850"/>
              <a:ext cx="184500" cy="183700"/>
            </a:xfrm>
            <a:custGeom>
              <a:rect b="b" l="l" r="r" t="t"/>
              <a:pathLst>
                <a:path extrusionOk="0" h="7348" w="738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85652bf586_0_219"/>
            <p:cNvSpPr/>
            <p:nvPr/>
          </p:nvSpPr>
          <p:spPr>
            <a:xfrm>
              <a:off x="3987725" y="3503925"/>
              <a:ext cx="121175" cy="178950"/>
            </a:xfrm>
            <a:custGeom>
              <a:rect b="b" l="l" r="r" t="t"/>
              <a:pathLst>
                <a:path extrusionOk="0" h="7158" w="4847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5652bf586_0_219"/>
            <p:cNvSpPr/>
            <p:nvPr/>
          </p:nvSpPr>
          <p:spPr>
            <a:xfrm>
              <a:off x="3312375" y="2224300"/>
              <a:ext cx="191625" cy="184175"/>
            </a:xfrm>
            <a:custGeom>
              <a:rect b="b" l="l" r="r" t="t"/>
              <a:pathLst>
                <a:path extrusionOk="0" h="7367" w="7665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652bf586_0_219"/>
            <p:cNvSpPr/>
            <p:nvPr/>
          </p:nvSpPr>
          <p:spPr>
            <a:xfrm>
              <a:off x="3412925" y="2366200"/>
              <a:ext cx="131475" cy="177375"/>
            </a:xfrm>
            <a:custGeom>
              <a:rect b="b" l="l" r="r" t="t"/>
              <a:pathLst>
                <a:path extrusionOk="0" h="7095" w="5259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652bf586_0_219"/>
            <p:cNvSpPr/>
            <p:nvPr/>
          </p:nvSpPr>
          <p:spPr>
            <a:xfrm>
              <a:off x="4122325" y="2059275"/>
              <a:ext cx="209825" cy="184225"/>
            </a:xfrm>
            <a:custGeom>
              <a:rect b="b" l="l" r="r" t="t"/>
              <a:pathLst>
                <a:path extrusionOk="0" h="7369" w="8393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652bf586_0_219"/>
            <p:cNvSpPr/>
            <p:nvPr/>
          </p:nvSpPr>
          <p:spPr>
            <a:xfrm>
              <a:off x="3978225" y="2193625"/>
              <a:ext cx="231225" cy="346000"/>
            </a:xfrm>
            <a:custGeom>
              <a:rect b="b" l="l" r="r" t="t"/>
              <a:pathLst>
                <a:path extrusionOk="0" h="13840" w="9249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652bf586_0_219"/>
            <p:cNvSpPr/>
            <p:nvPr/>
          </p:nvSpPr>
          <p:spPr>
            <a:xfrm>
              <a:off x="3189675" y="2450925"/>
              <a:ext cx="1152775" cy="1152775"/>
            </a:xfrm>
            <a:custGeom>
              <a:rect b="b" l="l" r="r" t="t"/>
              <a:pathLst>
                <a:path extrusionOk="0" h="46111" w="46111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652bf586_0_219"/>
            <p:cNvSpPr/>
            <p:nvPr/>
          </p:nvSpPr>
          <p:spPr>
            <a:xfrm>
              <a:off x="2696425" y="3599725"/>
              <a:ext cx="187675" cy="187650"/>
            </a:xfrm>
            <a:custGeom>
              <a:rect b="b" l="l" r="r" t="t"/>
              <a:pathLst>
                <a:path extrusionOk="0" h="7506" w="7507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652bf586_0_219"/>
            <p:cNvSpPr/>
            <p:nvPr/>
          </p:nvSpPr>
          <p:spPr>
            <a:xfrm>
              <a:off x="5064475" y="2405000"/>
              <a:ext cx="264475" cy="236750"/>
            </a:xfrm>
            <a:custGeom>
              <a:rect b="b" l="l" r="r" t="t"/>
              <a:pathLst>
                <a:path extrusionOk="0" h="9470" w="10579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652bf586_0_219"/>
            <p:cNvSpPr/>
            <p:nvPr/>
          </p:nvSpPr>
          <p:spPr>
            <a:xfrm>
              <a:off x="3534075" y="2825575"/>
              <a:ext cx="495650" cy="505100"/>
            </a:xfrm>
            <a:custGeom>
              <a:rect b="b" l="l" r="r" t="t"/>
              <a:pathLst>
                <a:path extrusionOk="0" h="20204" w="19826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652bf586_0_219"/>
            <p:cNvSpPr/>
            <p:nvPr/>
          </p:nvSpPr>
          <p:spPr>
            <a:xfrm>
              <a:off x="3784250" y="3264025"/>
              <a:ext cx="281100" cy="204375"/>
            </a:xfrm>
            <a:custGeom>
              <a:rect b="b" l="l" r="r" t="t"/>
              <a:pathLst>
                <a:path extrusionOk="0" h="8175" w="11244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652bf586_0_219"/>
            <p:cNvSpPr/>
            <p:nvPr/>
          </p:nvSpPr>
          <p:spPr>
            <a:xfrm>
              <a:off x="3522200" y="2642100"/>
              <a:ext cx="81575" cy="116825"/>
            </a:xfrm>
            <a:custGeom>
              <a:rect b="b" l="l" r="r" t="t"/>
              <a:pathLst>
                <a:path extrusionOk="0" h="4673" w="3263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652bf586_0_219"/>
            <p:cNvSpPr/>
            <p:nvPr/>
          </p:nvSpPr>
          <p:spPr>
            <a:xfrm>
              <a:off x="3422425" y="2736975"/>
              <a:ext cx="122750" cy="78175"/>
            </a:xfrm>
            <a:custGeom>
              <a:rect b="b" l="l" r="r" t="t"/>
              <a:pathLst>
                <a:path extrusionOk="0" h="3127" w="491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85652bf586_0_219"/>
            <p:cNvSpPr/>
            <p:nvPr/>
          </p:nvSpPr>
          <p:spPr>
            <a:xfrm>
              <a:off x="3684500" y="2852550"/>
              <a:ext cx="122750" cy="78975"/>
            </a:xfrm>
            <a:custGeom>
              <a:rect b="b" l="l" r="r" t="t"/>
              <a:pathLst>
                <a:path extrusionOk="0" h="3159" w="491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85652bf586_0_219"/>
            <p:cNvSpPr/>
            <p:nvPr/>
          </p:nvSpPr>
          <p:spPr>
            <a:xfrm>
              <a:off x="3420050" y="2847950"/>
              <a:ext cx="122750" cy="75650"/>
            </a:xfrm>
            <a:custGeom>
              <a:rect b="b" l="l" r="r" t="t"/>
              <a:pathLst>
                <a:path extrusionOk="0" h="3026" w="491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85652bf586_0_219"/>
            <p:cNvSpPr/>
            <p:nvPr/>
          </p:nvSpPr>
          <p:spPr>
            <a:xfrm>
              <a:off x="3686875" y="2744650"/>
              <a:ext cx="122750" cy="75250"/>
            </a:xfrm>
            <a:custGeom>
              <a:rect b="b" l="l" r="r" t="t"/>
              <a:pathLst>
                <a:path extrusionOk="0" h="3010" w="491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85652bf586_0_219"/>
            <p:cNvSpPr/>
            <p:nvPr/>
          </p:nvSpPr>
          <p:spPr>
            <a:xfrm>
              <a:off x="3514275" y="2907200"/>
              <a:ext cx="85525" cy="115375"/>
            </a:xfrm>
            <a:custGeom>
              <a:rect b="b" l="l" r="r" t="t"/>
              <a:pathLst>
                <a:path extrusionOk="0" h="4615" w="3421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5652bf586_0_219"/>
            <p:cNvSpPr/>
            <p:nvPr/>
          </p:nvSpPr>
          <p:spPr>
            <a:xfrm>
              <a:off x="3629875" y="2645125"/>
              <a:ext cx="85525" cy="115400"/>
            </a:xfrm>
            <a:custGeom>
              <a:rect b="b" l="l" r="r" t="t"/>
              <a:pathLst>
                <a:path extrusionOk="0" h="4616" w="3421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385652bf586_0_219"/>
            <p:cNvSpPr/>
            <p:nvPr/>
          </p:nvSpPr>
          <p:spPr>
            <a:xfrm>
              <a:off x="4718500" y="3382775"/>
              <a:ext cx="175775" cy="308800"/>
            </a:xfrm>
            <a:custGeom>
              <a:rect b="b" l="l" r="r" t="t"/>
              <a:pathLst>
                <a:path extrusionOk="0" h="12352" w="7031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85652bf586_0_219"/>
            <p:cNvSpPr/>
            <p:nvPr/>
          </p:nvSpPr>
          <p:spPr>
            <a:xfrm>
              <a:off x="2282350" y="2522175"/>
              <a:ext cx="314350" cy="217750"/>
            </a:xfrm>
            <a:custGeom>
              <a:rect b="b" l="l" r="r" t="t"/>
              <a:pathLst>
                <a:path extrusionOk="0" h="8710" w="12574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89650" lIns="89650" spcFirstLastPara="1" rIns="89650" wrap="square" tIns="896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3"/>
                <a:buFont typeface="Arial"/>
                <a:buNone/>
              </a:pPr>
              <a:r>
                <a:t/>
              </a:r>
              <a:endParaRPr b="0" i="0" sz="13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6" name="Google Shape;456;g385652bf586_0_219"/>
          <p:cNvSpPr txBox="1"/>
          <p:nvPr/>
        </p:nvSpPr>
        <p:spPr>
          <a:xfrm>
            <a:off x="2711750" y="1129400"/>
            <a:ext cx="37407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&gt; Acceso a drive con mockups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1"/>
          <p:cNvSpPr/>
          <p:nvPr/>
        </p:nvSpPr>
        <p:spPr>
          <a:xfrm>
            <a:off x="743157" y="1284012"/>
            <a:ext cx="262555" cy="246296"/>
          </a:xfrm>
          <a:custGeom>
            <a:rect b="b" l="l" r="r" t="t"/>
            <a:pathLst>
              <a:path extrusionOk="0" h="7665" w="8171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763497" y="1477353"/>
            <a:ext cx="61084" cy="64169"/>
          </a:xfrm>
          <a:custGeom>
            <a:rect b="b" l="l" r="r" t="t"/>
            <a:pathLst>
              <a:path extrusionOk="0" h="1997" w="1901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823521" y="1328804"/>
            <a:ext cx="84508" cy="47845"/>
          </a:xfrm>
          <a:custGeom>
            <a:rect b="b" l="l" r="r" t="t"/>
            <a:pathLst>
              <a:path extrusionOk="0" h="1489" w="263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1"/>
          <p:cNvSpPr/>
          <p:nvPr/>
        </p:nvSpPr>
        <p:spPr>
          <a:xfrm>
            <a:off x="909025" y="1341015"/>
            <a:ext cx="22396" cy="20372"/>
          </a:xfrm>
          <a:custGeom>
            <a:rect b="b" l="l" r="r" t="t"/>
            <a:pathLst>
              <a:path extrusionOk="0" h="634" w="697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1"/>
          <p:cNvSpPr txBox="1"/>
          <p:nvPr/>
        </p:nvSpPr>
        <p:spPr>
          <a:xfrm>
            <a:off x="457200" y="2213375"/>
            <a:ext cx="44016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Sistema de Inscripción y Gestión de Asignaturas Horus.</a:t>
            </a:r>
            <a:endParaRPr b="0" i="0" sz="3300" u="none" cap="none" strike="noStrike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466" name="Google Shape;466;p31" title="Generated Image September 01, 2025 - 8_22PM.jpeg"/>
          <p:cNvPicPr preferRelativeResize="0"/>
          <p:nvPr/>
        </p:nvPicPr>
        <p:blipFill rotWithShape="1">
          <a:blip r:embed="rId3">
            <a:alphaModFix/>
          </a:blip>
          <a:srcRect b="11549" l="10343" r="10517" t="10991"/>
          <a:stretch/>
        </p:blipFill>
        <p:spPr>
          <a:xfrm>
            <a:off x="4858800" y="411175"/>
            <a:ext cx="4103350" cy="40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31"/>
          <p:cNvSpPr txBox="1"/>
          <p:nvPr/>
        </p:nvSpPr>
        <p:spPr>
          <a:xfrm>
            <a:off x="561900" y="562950"/>
            <a:ext cx="44016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500">
                <a:solidFill>
                  <a:srgbClr val="6CA1B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¡Gracias!</a:t>
            </a:r>
            <a:endParaRPr b="0" i="0" sz="3500" u="none" cap="none" strike="noStrike">
              <a:solidFill>
                <a:srgbClr val="6CA1B0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887900" y="25791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2837949" y="25791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4787107" y="25791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6737184" y="25791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887900" y="2579100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Base de datos y conectividad multiplataforma.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2837525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Back-end y módulo de machine learning.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8"/>
          <p:cNvSpPr txBox="1"/>
          <p:nvPr/>
        </p:nvSpPr>
        <p:spPr>
          <a:xfrm>
            <a:off x="478735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Desarrollo Front-end y arquitectura del sistema.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6736700" y="2579031"/>
            <a:ext cx="1518900" cy="1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Documentación, análisis y validación de requerimientos.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" name="Google Shape;68;p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Equipo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898650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Juan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Albornoz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837525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FF995A"/>
          </a:solidFill>
          <a:ln cap="flat" cmpd="sng" w="9525">
            <a:solidFill>
              <a:srgbClr val="FFA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Cristian Mardones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776400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Francisca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León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2" name="Google Shape;72;p8"/>
          <p:cNvSpPr/>
          <p:nvPr/>
        </p:nvSpPr>
        <p:spPr>
          <a:xfrm>
            <a:off x="6715275" y="1406125"/>
            <a:ext cx="1518900" cy="782400"/>
          </a:xfrm>
          <a:prstGeom prst="roundRect">
            <a:avLst>
              <a:gd fmla="val 16667" name="adj"/>
            </a:avLst>
          </a:prstGeom>
          <a:solidFill>
            <a:srgbClr val="FF995A"/>
          </a:solidFill>
          <a:ln cap="flat" cmpd="sng" w="9525">
            <a:solidFill>
              <a:srgbClr val="FFA6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Gabriel 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</a:rPr>
              <a:t>Campos</a:t>
            </a:r>
            <a:endParaRPr b="1" sz="1300">
              <a:solidFill>
                <a:schemeClr val="lt1"/>
              </a:solidFill>
            </a:endParaRPr>
          </a:p>
        </p:txBody>
      </p:sp>
      <p:sp>
        <p:nvSpPr>
          <p:cNvPr id="73" name="Google Shape;73;p8"/>
          <p:cNvSpPr/>
          <p:nvPr/>
        </p:nvSpPr>
        <p:spPr>
          <a:xfrm rot="10800000">
            <a:off x="1486350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>
            <a:off x="3425225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FF995A"/>
          </a:solidFill>
          <a:ln cap="flat" cmpd="sng" w="9525">
            <a:solidFill>
              <a:srgbClr val="FF9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/>
          <p:nvPr/>
        </p:nvSpPr>
        <p:spPr>
          <a:xfrm rot="10800000">
            <a:off x="5364100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395C7F"/>
          </a:solidFill>
          <a:ln cap="flat" cmpd="sng" w="9525">
            <a:solidFill>
              <a:srgbClr val="395C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 rot="10800000">
            <a:off x="7302975" y="2188525"/>
            <a:ext cx="343500" cy="257700"/>
          </a:xfrm>
          <a:prstGeom prst="triangle">
            <a:avLst>
              <a:gd fmla="val 50000" name="adj"/>
            </a:avLst>
          </a:prstGeom>
          <a:solidFill>
            <a:srgbClr val="FF995A"/>
          </a:solidFill>
          <a:ln cap="flat" cmpd="sng" w="9525">
            <a:solidFill>
              <a:srgbClr val="FF995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6449d911_0_68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Contexto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82" name="Google Shape;82;g3856449d911_0_68"/>
          <p:cNvSpPr/>
          <p:nvPr/>
        </p:nvSpPr>
        <p:spPr>
          <a:xfrm>
            <a:off x="5069600" y="1580952"/>
            <a:ext cx="3448165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856449d911_0_68"/>
          <p:cNvSpPr/>
          <p:nvPr/>
        </p:nvSpPr>
        <p:spPr>
          <a:xfrm>
            <a:off x="5265051" y="1227102"/>
            <a:ext cx="3057274" cy="46349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3856449d911_0_68"/>
          <p:cNvSpPr/>
          <p:nvPr/>
        </p:nvSpPr>
        <p:spPr>
          <a:xfrm>
            <a:off x="5256597" y="1236937"/>
            <a:ext cx="480414" cy="481192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3856449d911_0_68"/>
          <p:cNvSpPr txBox="1"/>
          <p:nvPr/>
        </p:nvSpPr>
        <p:spPr>
          <a:xfrm>
            <a:off x="58986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lang="en" sz="144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SOLUCIÓN</a:t>
            </a:r>
            <a:endParaRPr b="0" i="0" sz="1441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86" name="Google Shape;86;g3856449d911_0_68"/>
          <p:cNvGrpSpPr/>
          <p:nvPr/>
        </p:nvGrpSpPr>
        <p:grpSpPr>
          <a:xfrm>
            <a:off x="5181727" y="1118431"/>
            <a:ext cx="630131" cy="630131"/>
            <a:chOff x="6323089" y="1361318"/>
            <a:chExt cx="630131" cy="630131"/>
          </a:xfrm>
        </p:grpSpPr>
        <p:sp>
          <p:nvSpPr>
            <p:cNvPr id="87" name="Google Shape;87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0" name="Google Shape;90;g3856449d911_0_68" title="id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250" y="1248937"/>
            <a:ext cx="369100" cy="3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856449d911_0_68"/>
          <p:cNvSpPr/>
          <p:nvPr/>
        </p:nvSpPr>
        <p:spPr>
          <a:xfrm>
            <a:off x="698119" y="1609297"/>
            <a:ext cx="3448165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856449d911_0_68"/>
          <p:cNvSpPr/>
          <p:nvPr/>
        </p:nvSpPr>
        <p:spPr>
          <a:xfrm>
            <a:off x="913876" y="1227115"/>
            <a:ext cx="3057274" cy="463494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856449d911_0_68"/>
          <p:cNvSpPr/>
          <p:nvPr/>
        </p:nvSpPr>
        <p:spPr>
          <a:xfrm>
            <a:off x="905422" y="1236950"/>
            <a:ext cx="480414" cy="481192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t/>
            </a:r>
            <a:endParaRPr b="0" i="0" sz="104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856449d911_0_68"/>
          <p:cNvSpPr txBox="1"/>
          <p:nvPr/>
        </p:nvSpPr>
        <p:spPr>
          <a:xfrm>
            <a:off x="1547500" y="1286050"/>
            <a:ext cx="19560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025" lIns="68025" spcFirstLastPara="1" rIns="68025" wrap="square" tIns="68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2"/>
              <a:buFont typeface="Arial"/>
              <a:buNone/>
            </a:pPr>
            <a:r>
              <a:rPr lang="en" sz="1441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PROBLEMA</a:t>
            </a:r>
            <a:endParaRPr b="0" i="0" sz="1441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95" name="Google Shape;95;g3856449d911_0_68"/>
          <p:cNvGrpSpPr/>
          <p:nvPr/>
        </p:nvGrpSpPr>
        <p:grpSpPr>
          <a:xfrm>
            <a:off x="830552" y="1118443"/>
            <a:ext cx="630131" cy="630131"/>
            <a:chOff x="6323089" y="1361318"/>
            <a:chExt cx="630131" cy="630131"/>
          </a:xfrm>
        </p:grpSpPr>
        <p:sp>
          <p:nvSpPr>
            <p:cNvPr id="96" name="Google Shape;96;g3856449d911_0_68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3856449d911_0_68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3856449d911_0_68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3856449d911_0_68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g3856449d911_0_68"/>
          <p:cNvSpPr txBox="1"/>
          <p:nvPr/>
        </p:nvSpPr>
        <p:spPr>
          <a:xfrm>
            <a:off x="913875" y="1974350"/>
            <a:ext cx="2990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Los procesos de inscripción y gestión académica en muchas instituciones aún son manuales, lo que genera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baja eficiencia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dificultad para administrar horarios y salas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poca flexibilidad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en la asignación de profesores y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escasa orientación a los estudiantes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al momento de inscribir asignaturas.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" name="Google Shape;101;g3856449d911_0_68"/>
          <p:cNvSpPr txBox="1"/>
          <p:nvPr/>
        </p:nvSpPr>
        <p:spPr>
          <a:xfrm>
            <a:off x="5298350" y="1906500"/>
            <a:ext cx="2990700" cy="24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Horus ofrece una plataforma que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automatiza la inscripción y gestión de asignaturas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validando prerrequisitos y cupos en tiempo real, optimizando horarios y salas mediante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inteligencia artificial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e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integrándose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con las bases de datos institucionales</a:t>
            </a: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para entregar eficiencia, escalabilidad y personalización.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85652bf586_0_29"/>
          <p:cNvGrpSpPr/>
          <p:nvPr/>
        </p:nvGrpSpPr>
        <p:grpSpPr>
          <a:xfrm>
            <a:off x="973216" y="1087973"/>
            <a:ext cx="2112291" cy="3228610"/>
            <a:chOff x="680166" y="937073"/>
            <a:chExt cx="2112291" cy="3228610"/>
          </a:xfrm>
        </p:grpSpPr>
        <p:sp>
          <p:nvSpPr>
            <p:cNvPr id="107" name="Google Shape;107;g385652bf586_0_29"/>
            <p:cNvSpPr/>
            <p:nvPr/>
          </p:nvSpPr>
          <p:spPr>
            <a:xfrm>
              <a:off x="1065189" y="3325504"/>
              <a:ext cx="579599" cy="579599"/>
            </a:xfrm>
            <a:custGeom>
              <a:rect b="b" l="l" r="r" t="t"/>
              <a:pathLst>
                <a:path extrusionOk="0" h="17545" w="17545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85652bf586_0_29"/>
            <p:cNvSpPr/>
            <p:nvPr/>
          </p:nvSpPr>
          <p:spPr>
            <a:xfrm>
              <a:off x="1118540" y="3379912"/>
              <a:ext cx="472896" cy="471839"/>
            </a:xfrm>
            <a:custGeom>
              <a:rect b="b" l="l" r="r" t="t"/>
              <a:pathLst>
                <a:path extrusionOk="0" h="14283" w="14315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85652bf586_0_29"/>
            <p:cNvSpPr/>
            <p:nvPr/>
          </p:nvSpPr>
          <p:spPr>
            <a:xfrm>
              <a:off x="1992085" y="1448653"/>
              <a:ext cx="556607" cy="556607"/>
            </a:xfrm>
            <a:custGeom>
              <a:rect b="b" l="l" r="r" t="t"/>
              <a:pathLst>
                <a:path extrusionOk="0" h="16849" w="16849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85652bf586_0_29"/>
            <p:cNvSpPr/>
            <p:nvPr/>
          </p:nvSpPr>
          <p:spPr>
            <a:xfrm>
              <a:off x="2237964" y="1698497"/>
              <a:ext cx="63824" cy="56093"/>
            </a:xfrm>
            <a:custGeom>
              <a:rect b="b" l="l" r="r" t="t"/>
              <a:pathLst>
                <a:path extrusionOk="0" h="1698" w="1932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85652bf586_0_29"/>
            <p:cNvSpPr/>
            <p:nvPr/>
          </p:nvSpPr>
          <p:spPr>
            <a:xfrm>
              <a:off x="2107179" y="1563714"/>
              <a:ext cx="326452" cy="325692"/>
            </a:xfrm>
            <a:custGeom>
              <a:rect b="b" l="l" r="r" t="t"/>
              <a:pathLst>
                <a:path extrusionOk="0" h="9859" w="9882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85652bf586_0_29"/>
            <p:cNvSpPr/>
            <p:nvPr/>
          </p:nvSpPr>
          <p:spPr>
            <a:xfrm>
              <a:off x="2447208" y="1159894"/>
              <a:ext cx="330614" cy="327245"/>
            </a:xfrm>
            <a:custGeom>
              <a:rect b="b" l="l" r="r" t="t"/>
              <a:pathLst>
                <a:path extrusionOk="0" h="9906" w="10008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85652bf586_0_29"/>
            <p:cNvSpPr/>
            <p:nvPr/>
          </p:nvSpPr>
          <p:spPr>
            <a:xfrm>
              <a:off x="2507860" y="1191443"/>
              <a:ext cx="207196" cy="183840"/>
            </a:xfrm>
            <a:custGeom>
              <a:rect b="b" l="l" r="r" t="t"/>
              <a:pathLst>
                <a:path extrusionOk="0" h="5565" w="6272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85652bf586_0_29"/>
            <p:cNvSpPr/>
            <p:nvPr/>
          </p:nvSpPr>
          <p:spPr>
            <a:xfrm>
              <a:off x="2559131" y="1226856"/>
              <a:ext cx="106736" cy="137095"/>
            </a:xfrm>
            <a:custGeom>
              <a:rect b="b" l="l" r="r" t="t"/>
              <a:pathLst>
                <a:path extrusionOk="0" h="4150" w="3231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85652bf586_0_29"/>
            <p:cNvSpPr/>
            <p:nvPr/>
          </p:nvSpPr>
          <p:spPr>
            <a:xfrm>
              <a:off x="771210" y="3734543"/>
              <a:ext cx="418487" cy="351823"/>
            </a:xfrm>
            <a:custGeom>
              <a:rect b="b" l="l" r="r" t="t"/>
              <a:pathLst>
                <a:path extrusionOk="0" h="10650" w="12668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385652bf586_0_29"/>
            <p:cNvSpPr/>
            <p:nvPr/>
          </p:nvSpPr>
          <p:spPr>
            <a:xfrm>
              <a:off x="680166" y="3780165"/>
              <a:ext cx="397609" cy="346735"/>
            </a:xfrm>
            <a:custGeom>
              <a:rect b="b" l="l" r="r" t="t"/>
              <a:pathLst>
                <a:path extrusionOk="0" h="10496" w="12036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385652bf586_0_29"/>
            <p:cNvSpPr/>
            <p:nvPr/>
          </p:nvSpPr>
          <p:spPr>
            <a:xfrm>
              <a:off x="705306" y="3837084"/>
              <a:ext cx="419545" cy="328599"/>
            </a:xfrm>
            <a:custGeom>
              <a:rect b="b" l="l" r="r" t="t"/>
              <a:pathLst>
                <a:path extrusionOk="0" h="9947" w="1270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385652bf586_0_29"/>
            <p:cNvSpPr/>
            <p:nvPr/>
          </p:nvSpPr>
          <p:spPr>
            <a:xfrm>
              <a:off x="1227325" y="3473798"/>
              <a:ext cx="255328" cy="296357"/>
            </a:xfrm>
            <a:custGeom>
              <a:rect b="b" l="l" r="r" t="t"/>
              <a:pathLst>
                <a:path extrusionOk="0" h="8971" w="7729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385652bf586_0_29"/>
            <p:cNvSpPr/>
            <p:nvPr/>
          </p:nvSpPr>
          <p:spPr>
            <a:xfrm>
              <a:off x="1290124" y="3557211"/>
              <a:ext cx="129728" cy="118265"/>
            </a:xfrm>
            <a:custGeom>
              <a:rect b="b" l="l" r="r" t="t"/>
              <a:pathLst>
                <a:path extrusionOk="0" h="3580" w="3927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385652bf586_0_29"/>
            <p:cNvSpPr/>
            <p:nvPr/>
          </p:nvSpPr>
          <p:spPr>
            <a:xfrm>
              <a:off x="1231520" y="1700776"/>
              <a:ext cx="1161312" cy="1980448"/>
            </a:xfrm>
            <a:custGeom>
              <a:rect b="b" l="l" r="r" t="t"/>
              <a:pathLst>
                <a:path extrusionOk="0" h="59950" w="35154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385652bf586_0_29"/>
            <p:cNvSpPr/>
            <p:nvPr/>
          </p:nvSpPr>
          <p:spPr>
            <a:xfrm>
              <a:off x="2174141" y="3233435"/>
              <a:ext cx="473953" cy="865220"/>
            </a:xfrm>
            <a:custGeom>
              <a:rect b="b" l="l" r="r" t="t"/>
              <a:pathLst>
                <a:path extrusionOk="0" h="26191" w="14347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385652bf586_0_29"/>
            <p:cNvSpPr/>
            <p:nvPr/>
          </p:nvSpPr>
          <p:spPr>
            <a:xfrm>
              <a:off x="2155311" y="3249127"/>
              <a:ext cx="469758" cy="855805"/>
            </a:xfrm>
            <a:custGeom>
              <a:rect b="b" l="l" r="r" t="t"/>
              <a:pathLst>
                <a:path extrusionOk="0" h="25906" w="1422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85652bf586_0_29"/>
            <p:cNvSpPr/>
            <p:nvPr/>
          </p:nvSpPr>
          <p:spPr>
            <a:xfrm>
              <a:off x="2335252" y="3302478"/>
              <a:ext cx="110932" cy="27221"/>
            </a:xfrm>
            <a:custGeom>
              <a:rect b="b" l="l" r="r" t="t"/>
              <a:pathLst>
                <a:path extrusionOk="0" h="824" w="3358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85652bf586_0_29"/>
            <p:cNvSpPr/>
            <p:nvPr/>
          </p:nvSpPr>
          <p:spPr>
            <a:xfrm>
              <a:off x="2294454" y="3303536"/>
              <a:ext cx="27221" cy="26164"/>
            </a:xfrm>
            <a:custGeom>
              <a:rect b="b" l="l" r="r" t="t"/>
              <a:pathLst>
                <a:path extrusionOk="0" h="792" w="824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385652bf586_0_29"/>
            <p:cNvSpPr/>
            <p:nvPr/>
          </p:nvSpPr>
          <p:spPr>
            <a:xfrm>
              <a:off x="2347806" y="3998196"/>
              <a:ext cx="80572" cy="79548"/>
            </a:xfrm>
            <a:custGeom>
              <a:rect b="b" l="l" r="r" t="t"/>
              <a:pathLst>
                <a:path extrusionOk="0" h="2408" w="2439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385652bf586_0_29"/>
            <p:cNvSpPr/>
            <p:nvPr/>
          </p:nvSpPr>
          <p:spPr>
            <a:xfrm>
              <a:off x="2202386" y="3376774"/>
              <a:ext cx="380827" cy="594234"/>
            </a:xfrm>
            <a:custGeom>
              <a:rect b="b" l="l" r="r" t="t"/>
              <a:pathLst>
                <a:path extrusionOk="0" h="17988" w="11528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85652bf586_0_29"/>
            <p:cNvSpPr/>
            <p:nvPr/>
          </p:nvSpPr>
          <p:spPr>
            <a:xfrm>
              <a:off x="2230631" y="3522194"/>
              <a:ext cx="326452" cy="297381"/>
            </a:xfrm>
            <a:custGeom>
              <a:rect b="b" l="l" r="r" t="t"/>
              <a:pathLst>
                <a:path extrusionOk="0" h="9002" w="9882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85652bf586_0_29"/>
            <p:cNvSpPr/>
            <p:nvPr/>
          </p:nvSpPr>
          <p:spPr>
            <a:xfrm>
              <a:off x="2324780" y="3577858"/>
              <a:ext cx="157841" cy="183939"/>
            </a:xfrm>
            <a:custGeom>
              <a:rect b="b" l="l" r="r" t="t"/>
              <a:pathLst>
                <a:path extrusionOk="0" h="5568" w="4778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85652bf586_0_29"/>
            <p:cNvSpPr/>
            <p:nvPr/>
          </p:nvSpPr>
          <p:spPr>
            <a:xfrm>
              <a:off x="1055774" y="2095181"/>
              <a:ext cx="1427013" cy="833836"/>
            </a:xfrm>
            <a:custGeom>
              <a:rect b="b" l="l" r="r" t="t"/>
              <a:pathLst>
                <a:path extrusionOk="0" h="25241" w="43197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85652bf586_0_29"/>
            <p:cNvSpPr/>
            <p:nvPr/>
          </p:nvSpPr>
          <p:spPr>
            <a:xfrm>
              <a:off x="1043221" y="2107735"/>
              <a:ext cx="1427013" cy="823397"/>
            </a:xfrm>
            <a:custGeom>
              <a:rect b="b" l="l" r="r" t="t"/>
              <a:pathLst>
                <a:path extrusionOk="0" h="24925" w="43197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85652bf586_0_29"/>
            <p:cNvSpPr/>
            <p:nvPr/>
          </p:nvSpPr>
          <p:spPr>
            <a:xfrm>
              <a:off x="762820" y="2928985"/>
              <a:ext cx="2029637" cy="226025"/>
            </a:xfrm>
            <a:custGeom>
              <a:rect b="b" l="l" r="r" t="t"/>
              <a:pathLst>
                <a:path extrusionOk="0" h="6842" w="61439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85652bf586_0_29"/>
            <p:cNvSpPr/>
            <p:nvPr/>
          </p:nvSpPr>
          <p:spPr>
            <a:xfrm>
              <a:off x="762820" y="2931099"/>
              <a:ext cx="2005588" cy="121371"/>
            </a:xfrm>
            <a:custGeom>
              <a:rect b="b" l="l" r="r" t="t"/>
              <a:pathLst>
                <a:path extrusionOk="0" h="3674" w="60711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85652bf586_0_29"/>
            <p:cNvSpPr/>
            <p:nvPr/>
          </p:nvSpPr>
          <p:spPr>
            <a:xfrm>
              <a:off x="1469009" y="2966645"/>
              <a:ext cx="583795" cy="56523"/>
            </a:xfrm>
            <a:custGeom>
              <a:rect b="b" l="l" r="r" t="t"/>
              <a:pathLst>
                <a:path extrusionOk="0" h="1711" w="17672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85652bf586_0_29"/>
            <p:cNvSpPr/>
            <p:nvPr/>
          </p:nvSpPr>
          <p:spPr>
            <a:xfrm>
              <a:off x="1122703" y="2174697"/>
              <a:ext cx="1277430" cy="752240"/>
            </a:xfrm>
            <a:custGeom>
              <a:rect b="b" l="l" r="r" t="t"/>
              <a:pathLst>
                <a:path extrusionOk="0" h="22771" w="38669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385652bf586_0_29"/>
            <p:cNvSpPr/>
            <p:nvPr/>
          </p:nvSpPr>
          <p:spPr>
            <a:xfrm>
              <a:off x="1454374" y="2275585"/>
              <a:ext cx="619373" cy="558391"/>
            </a:xfrm>
            <a:custGeom>
              <a:rect b="b" l="l" r="r" t="t"/>
              <a:pathLst>
                <a:path extrusionOk="0" h="16903" w="18749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385652bf586_0_29"/>
            <p:cNvSpPr/>
            <p:nvPr/>
          </p:nvSpPr>
          <p:spPr>
            <a:xfrm>
              <a:off x="1631178" y="2376606"/>
              <a:ext cx="266791" cy="355721"/>
            </a:xfrm>
            <a:custGeom>
              <a:rect b="b" l="l" r="r" t="t"/>
              <a:pathLst>
                <a:path extrusionOk="0" h="10768" w="8076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g385652bf586_0_29"/>
            <p:cNvSpPr/>
            <p:nvPr/>
          </p:nvSpPr>
          <p:spPr>
            <a:xfrm>
              <a:off x="793179" y="937073"/>
              <a:ext cx="699913" cy="915433"/>
            </a:xfrm>
            <a:custGeom>
              <a:rect b="b" l="l" r="r" t="t"/>
              <a:pathLst>
                <a:path extrusionOk="0" h="27711" w="21187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g385652bf586_0_29"/>
            <p:cNvSpPr/>
            <p:nvPr/>
          </p:nvSpPr>
          <p:spPr>
            <a:xfrm>
              <a:off x="773292" y="957984"/>
              <a:ext cx="699946" cy="914409"/>
            </a:xfrm>
            <a:custGeom>
              <a:rect b="b" l="l" r="r" t="t"/>
              <a:pathLst>
                <a:path extrusionOk="0" h="27680" w="21188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g385652bf586_0_29"/>
            <p:cNvSpPr/>
            <p:nvPr/>
          </p:nvSpPr>
          <p:spPr>
            <a:xfrm>
              <a:off x="1082962" y="1765624"/>
              <a:ext cx="80605" cy="80605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g385652bf586_0_29"/>
            <p:cNvSpPr/>
            <p:nvPr/>
          </p:nvSpPr>
          <p:spPr>
            <a:xfrm>
              <a:off x="826643" y="1018670"/>
              <a:ext cx="593209" cy="725019"/>
            </a:xfrm>
            <a:custGeom>
              <a:rect b="b" l="l" r="r" t="t"/>
              <a:pathLst>
                <a:path extrusionOk="0" h="21947" w="17957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g385652bf586_0_29"/>
            <p:cNvSpPr/>
            <p:nvPr/>
          </p:nvSpPr>
          <p:spPr>
            <a:xfrm>
              <a:off x="907216" y="1196894"/>
              <a:ext cx="432098" cy="380101"/>
            </a:xfrm>
            <a:custGeom>
              <a:rect b="b" l="l" r="r" t="t"/>
              <a:pathLst>
                <a:path extrusionOk="0" h="11506" w="1308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g385652bf586_0_29"/>
            <p:cNvSpPr/>
            <p:nvPr/>
          </p:nvSpPr>
          <p:spPr>
            <a:xfrm>
              <a:off x="1009723" y="1288202"/>
              <a:ext cx="227050" cy="206502"/>
            </a:xfrm>
            <a:custGeom>
              <a:rect b="b" l="l" r="r" t="t"/>
              <a:pathLst>
                <a:path extrusionOk="0" h="6251" w="6873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g385652bf586_0_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Objetivo General</a:t>
            </a:r>
            <a:endParaRPr b="0" i="0" sz="25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4" name="Google Shape;144;g385652bf586_0_29"/>
          <p:cNvSpPr txBox="1"/>
          <p:nvPr/>
        </p:nvSpPr>
        <p:spPr>
          <a:xfrm>
            <a:off x="3812474" y="1516829"/>
            <a:ext cx="3536700" cy="23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Desarrollar una aplicación web para inscripciones académicas, integrando distintos motores de bases de datos y generando recomendaciones de horarios con apoyo de inteligencia artificial.</a:t>
            </a:r>
            <a:endParaRPr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" name="Google Shape;145;g385652bf586_0_29"/>
          <p:cNvSpPr/>
          <p:nvPr/>
        </p:nvSpPr>
        <p:spPr>
          <a:xfrm>
            <a:off x="3541973" y="1191275"/>
            <a:ext cx="4077797" cy="3021996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Objetivos específicos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4407354" y="457651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2300" u="none" cap="none" strike="noStrike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4407350" y="760189"/>
            <a:ext cx="40461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Diseñar la arquitectura de la aplicación integrando distintos motores de base de datos y gestión académica.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4407362" y="1539649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2300" u="none" cap="none" strike="noStrike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4407350" y="1852582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Implementar módulos para administrar asignaturas, usuarios y horarios de forma centralizada.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07362" y="2657412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2300" u="none" cap="none" strike="noStrike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4407350" y="297034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Desarrollar un componente de IA que recomiende horarios personalizados a los estudiantes.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4407354" y="3726480"/>
            <a:ext cx="28155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2300" u="none" cap="none" strike="noStrike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8" name="Google Shape;158;p6"/>
          <p:cNvSpPr txBox="1"/>
          <p:nvPr/>
        </p:nvSpPr>
        <p:spPr>
          <a:xfrm>
            <a:off x="4407350" y="4039435"/>
            <a:ext cx="40461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Evaluar el sistema con pruebas de usabilidad y funcionamiento.</a:t>
            </a:r>
            <a:endParaRPr b="0" i="0" sz="1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9" name="Google Shape;159;p6"/>
          <p:cNvCxnSpPr/>
          <p:nvPr/>
        </p:nvCxnSpPr>
        <p:spPr>
          <a:xfrm>
            <a:off x="4489915" y="760188"/>
            <a:ext cx="347400" cy="0"/>
          </a:xfrm>
          <a:prstGeom prst="straightConnector1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6"/>
          <p:cNvCxnSpPr/>
          <p:nvPr/>
        </p:nvCxnSpPr>
        <p:spPr>
          <a:xfrm>
            <a:off x="4489915" y="1852582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6"/>
          <p:cNvCxnSpPr/>
          <p:nvPr/>
        </p:nvCxnSpPr>
        <p:spPr>
          <a:xfrm>
            <a:off x="4489915" y="297034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6"/>
          <p:cNvCxnSpPr/>
          <p:nvPr/>
        </p:nvCxnSpPr>
        <p:spPr>
          <a:xfrm>
            <a:off x="4489915" y="40394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6"/>
          <p:cNvSpPr/>
          <p:nvPr/>
        </p:nvSpPr>
        <p:spPr>
          <a:xfrm>
            <a:off x="2685300" y="1866938"/>
            <a:ext cx="1409664" cy="1409634"/>
          </a:xfrm>
          <a:custGeom>
            <a:rect b="b" l="l" r="r" t="t"/>
            <a:pathLst>
              <a:path extrusionOk="0" h="46301" w="46302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2720007" y="1962140"/>
            <a:ext cx="1339276" cy="1219231"/>
          </a:xfrm>
          <a:custGeom>
            <a:rect b="b" l="l" r="r" t="t"/>
            <a:pathLst>
              <a:path extrusionOk="0" h="40047" w="4399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988044" y="2294053"/>
            <a:ext cx="803200" cy="479235"/>
          </a:xfrm>
          <a:custGeom>
            <a:rect b="b" l="l" r="r" t="t"/>
            <a:pathLst>
              <a:path extrusionOk="0" h="15741" w="26382">
                <a:moveTo>
                  <a:pt x="23499" y="983"/>
                </a:moveTo>
                <a:cubicBezTo>
                  <a:pt x="24544" y="983"/>
                  <a:pt x="25400" y="1838"/>
                  <a:pt x="25400" y="2883"/>
                </a:cubicBezTo>
                <a:lnTo>
                  <a:pt x="25400" y="12859"/>
                </a:lnTo>
                <a:cubicBezTo>
                  <a:pt x="25400" y="13904"/>
                  <a:pt x="24544" y="14759"/>
                  <a:pt x="23499" y="14759"/>
                </a:cubicBezTo>
                <a:lnTo>
                  <a:pt x="2883" y="14759"/>
                </a:lnTo>
                <a:cubicBezTo>
                  <a:pt x="1838" y="14759"/>
                  <a:pt x="983" y="13904"/>
                  <a:pt x="983" y="12859"/>
                </a:cubicBezTo>
                <a:lnTo>
                  <a:pt x="983" y="2883"/>
                </a:lnTo>
                <a:cubicBezTo>
                  <a:pt x="983" y="1838"/>
                  <a:pt x="1838" y="983"/>
                  <a:pt x="2883" y="983"/>
                </a:cubicBezTo>
                <a:close/>
                <a:moveTo>
                  <a:pt x="2883" y="1"/>
                </a:moveTo>
                <a:cubicBezTo>
                  <a:pt x="1299" y="1"/>
                  <a:pt x="1" y="1299"/>
                  <a:pt x="1" y="2883"/>
                </a:cubicBezTo>
                <a:lnTo>
                  <a:pt x="1" y="12859"/>
                </a:lnTo>
                <a:cubicBezTo>
                  <a:pt x="1" y="14442"/>
                  <a:pt x="1299" y="15740"/>
                  <a:pt x="2883" y="15740"/>
                </a:cubicBezTo>
                <a:lnTo>
                  <a:pt x="23499" y="15740"/>
                </a:lnTo>
                <a:cubicBezTo>
                  <a:pt x="25083" y="15740"/>
                  <a:pt x="26381" y="14442"/>
                  <a:pt x="26381" y="12859"/>
                </a:cubicBezTo>
                <a:lnTo>
                  <a:pt x="26381" y="2883"/>
                </a:lnTo>
                <a:cubicBezTo>
                  <a:pt x="26381" y="1299"/>
                  <a:pt x="25083" y="1"/>
                  <a:pt x="2349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3007346" y="2692275"/>
            <a:ext cx="769436" cy="66553"/>
          </a:xfrm>
          <a:custGeom>
            <a:rect b="b" l="l" r="r" t="t"/>
            <a:pathLst>
              <a:path extrusionOk="0" h="2186" w="25273">
                <a:moveTo>
                  <a:pt x="0" y="0"/>
                </a:moveTo>
                <a:lnTo>
                  <a:pt x="0" y="285"/>
                </a:lnTo>
                <a:cubicBezTo>
                  <a:pt x="0" y="1330"/>
                  <a:pt x="855" y="2185"/>
                  <a:pt x="1900" y="2185"/>
                </a:cubicBezTo>
                <a:lnTo>
                  <a:pt x="23372" y="2185"/>
                </a:lnTo>
                <a:cubicBezTo>
                  <a:pt x="24417" y="2185"/>
                  <a:pt x="25272" y="1330"/>
                  <a:pt x="25272" y="285"/>
                </a:cubicBezTo>
                <a:lnTo>
                  <a:pt x="2527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3336120" y="2699003"/>
            <a:ext cx="135967" cy="135998"/>
          </a:xfrm>
          <a:custGeom>
            <a:rect b="b" l="l" r="r" t="t"/>
            <a:pathLst>
              <a:path extrusionOk="0" h="4467" w="4466">
                <a:moveTo>
                  <a:pt x="0" y="1"/>
                </a:moveTo>
                <a:lnTo>
                  <a:pt x="0" y="4466"/>
                </a:lnTo>
                <a:lnTo>
                  <a:pt x="4466" y="4466"/>
                </a:lnTo>
                <a:lnTo>
                  <a:pt x="4466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3218481" y="2814725"/>
            <a:ext cx="378949" cy="34738"/>
          </a:xfrm>
          <a:custGeom>
            <a:rect b="b" l="l" r="r" t="t"/>
            <a:pathLst>
              <a:path extrusionOk="0" h="1141" w="12447">
                <a:moveTo>
                  <a:pt x="1" y="0"/>
                </a:moveTo>
                <a:lnTo>
                  <a:pt x="1" y="1140"/>
                </a:lnTo>
                <a:lnTo>
                  <a:pt x="12447" y="1140"/>
                </a:lnTo>
                <a:lnTo>
                  <a:pt x="1244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3161610" y="2511979"/>
            <a:ext cx="115721" cy="116696"/>
          </a:xfrm>
          <a:custGeom>
            <a:rect b="b" l="l" r="r" t="t"/>
            <a:pathLst>
              <a:path extrusionOk="0" h="3833" w="3801">
                <a:moveTo>
                  <a:pt x="0" y="0"/>
                </a:moveTo>
                <a:lnTo>
                  <a:pt x="0" y="3832"/>
                </a:lnTo>
                <a:lnTo>
                  <a:pt x="3801" y="3832"/>
                </a:lnTo>
                <a:lnTo>
                  <a:pt x="380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3325525" y="2456051"/>
            <a:ext cx="115721" cy="171649"/>
          </a:xfrm>
          <a:custGeom>
            <a:rect b="b" l="l" r="r" t="t"/>
            <a:pathLst>
              <a:path extrusionOk="0" h="5638" w="3801">
                <a:moveTo>
                  <a:pt x="0" y="0"/>
                </a:moveTo>
                <a:lnTo>
                  <a:pt x="0" y="5637"/>
                </a:lnTo>
                <a:lnTo>
                  <a:pt x="3800" y="5637"/>
                </a:lnTo>
                <a:lnTo>
                  <a:pt x="3800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3488466" y="2397231"/>
            <a:ext cx="115721" cy="230469"/>
          </a:xfrm>
          <a:custGeom>
            <a:rect b="b" l="l" r="r" t="t"/>
            <a:pathLst>
              <a:path extrusionOk="0" h="7570" w="3801">
                <a:moveTo>
                  <a:pt x="0" y="1"/>
                </a:moveTo>
                <a:lnTo>
                  <a:pt x="0" y="7569"/>
                </a:lnTo>
                <a:lnTo>
                  <a:pt x="3800" y="7569"/>
                </a:lnTo>
                <a:lnTo>
                  <a:pt x="380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62825" lIns="62825" spcFirstLastPara="1" rIns="62825" wrap="square" tIns="62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2"/>
              <a:buFont typeface="Arial"/>
              <a:buNone/>
            </a:pPr>
            <a:r>
              <a:t/>
            </a:r>
            <a:endParaRPr b="0" i="0" sz="96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Google Shape;172;p6"/>
          <p:cNvCxnSpPr>
            <a:endCxn id="151" idx="1"/>
          </p:cNvCxnSpPr>
          <p:nvPr/>
        </p:nvCxnSpPr>
        <p:spPr>
          <a:xfrm flipH="1" rot="10800000">
            <a:off x="3646854" y="614251"/>
            <a:ext cx="760500" cy="13674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6"/>
          <p:cNvCxnSpPr>
            <a:endCxn id="153" idx="1"/>
          </p:cNvCxnSpPr>
          <p:nvPr/>
        </p:nvCxnSpPr>
        <p:spPr>
          <a:xfrm flipH="1" rot="10800000">
            <a:off x="3925862" y="1696249"/>
            <a:ext cx="481500" cy="5172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6"/>
          <p:cNvCxnSpPr>
            <a:endCxn id="155" idx="1"/>
          </p:cNvCxnSpPr>
          <p:nvPr/>
        </p:nvCxnSpPr>
        <p:spPr>
          <a:xfrm>
            <a:off x="4046462" y="2625612"/>
            <a:ext cx="360900" cy="1884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6"/>
          <p:cNvCxnSpPr>
            <a:endCxn id="157" idx="1"/>
          </p:cNvCxnSpPr>
          <p:nvPr/>
        </p:nvCxnSpPr>
        <p:spPr>
          <a:xfrm>
            <a:off x="3881454" y="3056880"/>
            <a:ext cx="525900" cy="826200"/>
          </a:xfrm>
          <a:prstGeom prst="straightConnector1">
            <a:avLst/>
          </a:prstGeom>
          <a:noFill/>
          <a:ln cap="flat" cmpd="sng" w="9525">
            <a:solidFill>
              <a:srgbClr val="C4C4C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917875" y="1151581"/>
            <a:ext cx="2003700" cy="9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Módulos para administradores, profesores y alumnos.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917875" y="2389100"/>
            <a:ext cx="200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Gestión de asignaturas, horarios, salas y usuarios.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2" name="Google Shape;182;p2"/>
          <p:cNvSpPr txBox="1"/>
          <p:nvPr/>
        </p:nvSpPr>
        <p:spPr>
          <a:xfrm>
            <a:off x="900175" y="3602400"/>
            <a:ext cx="1879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Inscripción y consulta de ramos por estudiantes.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Alcances del proyecto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6371500" y="1237125"/>
            <a:ext cx="1832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Reportes estadísticos para apoyo en decisiones.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6371500" y="2291100"/>
            <a:ext cx="1827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Recomendación de horarios con inteligencia artificial.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" name="Google Shape;186;p2"/>
          <p:cNvSpPr txBox="1"/>
          <p:nvPr/>
        </p:nvSpPr>
        <p:spPr>
          <a:xfrm>
            <a:off x="6371500" y="3555075"/>
            <a:ext cx="1827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latin typeface="Fira Sans"/>
                <a:ea typeface="Fira Sans"/>
                <a:cs typeface="Fira Sans"/>
                <a:sym typeface="Fira Sans"/>
              </a:rPr>
              <a:t>Integración con fuentes externas (Excel, BD, APIs).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7" name="Google Shape;187;p2"/>
          <p:cNvGrpSpPr/>
          <p:nvPr/>
        </p:nvGrpSpPr>
        <p:grpSpPr>
          <a:xfrm>
            <a:off x="8285264" y="1285118"/>
            <a:ext cx="630131" cy="630131"/>
            <a:chOff x="6323089" y="1361318"/>
            <a:chExt cx="630131" cy="630131"/>
          </a:xfrm>
        </p:grpSpPr>
        <p:sp>
          <p:nvSpPr>
            <p:cNvPr id="188" name="Google Shape;188;p2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8285264" y="3560893"/>
            <a:ext cx="630131" cy="630130"/>
            <a:chOff x="6323089" y="3637093"/>
            <a:chExt cx="630131" cy="630130"/>
          </a:xfrm>
        </p:grpSpPr>
        <p:sp>
          <p:nvSpPr>
            <p:cNvPr id="193" name="Google Shape;193;p2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504447" y="3817598"/>
              <a:ext cx="124013" cy="124865"/>
            </a:xfrm>
            <a:custGeom>
              <a:rect b="b" l="l" r="r" t="t"/>
              <a:pathLst>
                <a:path extrusionOk="0" h="4688" w="4656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647850" y="3817598"/>
              <a:ext cx="124865" cy="124865"/>
            </a:xfrm>
            <a:custGeom>
              <a:rect b="b" l="l" r="r" t="t"/>
              <a:pathLst>
                <a:path extrusionOk="0" h="4688" w="4688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504447" y="3961827"/>
              <a:ext cx="124013" cy="124039"/>
            </a:xfrm>
            <a:custGeom>
              <a:rect b="b" l="l" r="r" t="t"/>
              <a:pathLst>
                <a:path extrusionOk="0" h="4657" w="4656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6647850" y="3961827"/>
              <a:ext cx="124865" cy="124039"/>
            </a:xfrm>
            <a:custGeom>
              <a:rect b="b" l="l" r="r" t="t"/>
              <a:pathLst>
                <a:path extrusionOk="0" h="4657" w="4688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0" name="Google Shape;200;p2"/>
          <p:cNvGrpSpPr/>
          <p:nvPr/>
        </p:nvGrpSpPr>
        <p:grpSpPr>
          <a:xfrm>
            <a:off x="8285264" y="2423019"/>
            <a:ext cx="630131" cy="630104"/>
            <a:chOff x="6323089" y="2499219"/>
            <a:chExt cx="630131" cy="630104"/>
          </a:xfrm>
        </p:grpSpPr>
        <p:sp>
          <p:nvSpPr>
            <p:cNvPr id="201" name="Google Shape;201;p2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2"/>
          <p:cNvGrpSpPr/>
          <p:nvPr/>
        </p:nvGrpSpPr>
        <p:grpSpPr>
          <a:xfrm>
            <a:off x="228601" y="1361318"/>
            <a:ext cx="630104" cy="630131"/>
            <a:chOff x="2190776" y="1361318"/>
            <a:chExt cx="630104" cy="630131"/>
          </a:xfrm>
        </p:grpSpPr>
        <p:sp>
          <p:nvSpPr>
            <p:cNvPr id="207" name="Google Shape;207;p2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31621" y="1552797"/>
              <a:ext cx="348412" cy="81849"/>
            </a:xfrm>
            <a:custGeom>
              <a:rect b="b" l="l" r="r" t="t"/>
              <a:pathLst>
                <a:path extrusionOk="0" h="3073" w="13081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368751" y="1605109"/>
              <a:ext cx="274154" cy="66641"/>
            </a:xfrm>
            <a:custGeom>
              <a:rect b="b" l="l" r="r" t="t"/>
              <a:pathLst>
                <a:path extrusionOk="0" h="2502" w="10293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405853" y="1657393"/>
              <a:ext cx="199949" cy="51485"/>
            </a:xfrm>
            <a:custGeom>
              <a:rect b="b" l="l" r="r" t="t"/>
              <a:pathLst>
                <a:path extrusionOk="0" h="1933" w="7507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"/>
          <p:cNvGrpSpPr/>
          <p:nvPr/>
        </p:nvGrpSpPr>
        <p:grpSpPr>
          <a:xfrm>
            <a:off x="228601" y="3637093"/>
            <a:ext cx="630104" cy="630130"/>
            <a:chOff x="2190776" y="3637093"/>
            <a:chExt cx="630104" cy="630130"/>
          </a:xfrm>
        </p:grpSpPr>
        <p:sp>
          <p:nvSpPr>
            <p:cNvPr id="215" name="Google Shape;215;p2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2"/>
          <p:cNvGrpSpPr/>
          <p:nvPr/>
        </p:nvGrpSpPr>
        <p:grpSpPr>
          <a:xfrm>
            <a:off x="228601" y="2499219"/>
            <a:ext cx="630104" cy="630104"/>
            <a:chOff x="2190776" y="2499219"/>
            <a:chExt cx="630104" cy="630104"/>
          </a:xfrm>
        </p:grpSpPr>
        <p:sp>
          <p:nvSpPr>
            <p:cNvPr id="220" name="Google Shape;220;p2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2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6" name="Google Shape;226;p2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2820853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195721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Metodología Cascada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1229207" y="125227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1223110" y="125936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775486" y="12947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ANÁLISIS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25" name="Google Shape;325;p20"/>
          <p:cNvGrpSpPr/>
          <p:nvPr/>
        </p:nvGrpSpPr>
        <p:grpSpPr>
          <a:xfrm>
            <a:off x="1169061" y="1173903"/>
            <a:ext cx="454451" cy="454451"/>
            <a:chOff x="6323089" y="1361318"/>
            <a:chExt cx="630131" cy="630131"/>
          </a:xfrm>
        </p:grpSpPr>
        <p:sp>
          <p:nvSpPr>
            <p:cNvPr id="326" name="Google Shape;326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95C7F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95C7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95C7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0"/>
          <p:cNvSpPr/>
          <p:nvPr/>
        </p:nvSpPr>
        <p:spPr>
          <a:xfrm>
            <a:off x="2038765" y="1971221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478F9C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032668" y="1978314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585044" y="2013725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DISEÑO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2" name="Google Shape;332;p20"/>
          <p:cNvGrpSpPr/>
          <p:nvPr/>
        </p:nvGrpSpPr>
        <p:grpSpPr>
          <a:xfrm>
            <a:off x="1978619" y="1892849"/>
            <a:ext cx="454451" cy="454451"/>
            <a:chOff x="6323089" y="1361318"/>
            <a:chExt cx="630131" cy="630131"/>
          </a:xfrm>
        </p:grpSpPr>
        <p:sp>
          <p:nvSpPr>
            <p:cNvPr id="333" name="Google Shape;333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478F9C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478F9C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478F9C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20"/>
          <p:cNvSpPr/>
          <p:nvPr/>
        </p:nvSpPr>
        <p:spPr>
          <a:xfrm>
            <a:off x="3039970" y="264382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4896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3033873" y="265091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3586248" y="268632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DESARROLLO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39" name="Google Shape;339;p20"/>
          <p:cNvGrpSpPr/>
          <p:nvPr/>
        </p:nvGrpSpPr>
        <p:grpSpPr>
          <a:xfrm>
            <a:off x="2979824" y="2565453"/>
            <a:ext cx="454451" cy="454451"/>
            <a:chOff x="6323089" y="1361318"/>
            <a:chExt cx="630131" cy="630131"/>
          </a:xfrm>
        </p:grpSpPr>
        <p:sp>
          <p:nvSpPr>
            <p:cNvPr id="340" name="Google Shape;340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4896F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34896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34896F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3" name="Google Shape;343;p20"/>
          <p:cNvSpPr/>
          <p:nvPr/>
        </p:nvSpPr>
        <p:spPr>
          <a:xfrm>
            <a:off x="3966395" y="3329700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3960298" y="3336794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4512673" y="3372204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PRUEBAS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46" name="Google Shape;346;p20"/>
          <p:cNvGrpSpPr/>
          <p:nvPr/>
        </p:nvGrpSpPr>
        <p:grpSpPr>
          <a:xfrm>
            <a:off x="3906249" y="3251328"/>
            <a:ext cx="454451" cy="454451"/>
            <a:chOff x="6323089" y="1361318"/>
            <a:chExt cx="630131" cy="630131"/>
          </a:xfrm>
        </p:grpSpPr>
        <p:sp>
          <p:nvSpPr>
            <p:cNvPr id="347" name="Google Shape;347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DD915E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DD915E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0" name="Google Shape;350;p20"/>
          <p:cNvSpPr/>
          <p:nvPr/>
        </p:nvSpPr>
        <p:spPr>
          <a:xfrm>
            <a:off x="4936645" y="4008775"/>
            <a:ext cx="2205058" cy="334275"/>
          </a:xfrm>
          <a:custGeom>
            <a:rect b="b" l="l" r="r" t="t"/>
            <a:pathLst>
              <a:path extrusionOk="0" h="19066" w="143652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C065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0"/>
          <p:cNvSpPr/>
          <p:nvPr/>
        </p:nvSpPr>
        <p:spPr>
          <a:xfrm>
            <a:off x="4930548" y="4015869"/>
            <a:ext cx="346477" cy="347038"/>
          </a:xfrm>
          <a:custGeom>
            <a:rect b="b" l="l" r="r" t="t"/>
            <a:pathLst>
              <a:path extrusionOk="0" h="19794" w="19762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t/>
            </a:r>
            <a:endParaRPr b="0" i="0" sz="75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0"/>
          <p:cNvSpPr txBox="1"/>
          <p:nvPr/>
        </p:nvSpPr>
        <p:spPr>
          <a:xfrm>
            <a:off x="5482923" y="4051279"/>
            <a:ext cx="13212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9050" lIns="49050" spcFirstLastPara="1" rIns="49050" wrap="square" tIns="4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1"/>
              <a:buFont typeface="Arial"/>
              <a:buNone/>
            </a:pPr>
            <a:r>
              <a:rPr lang="en" sz="1039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IMPLEMENTACIÓN</a:t>
            </a:r>
            <a:endParaRPr b="0" i="0" sz="1039" u="none" cap="none" strike="noStrike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353" name="Google Shape;353;p20"/>
          <p:cNvGrpSpPr/>
          <p:nvPr/>
        </p:nvGrpSpPr>
        <p:grpSpPr>
          <a:xfrm>
            <a:off x="4876499" y="3930403"/>
            <a:ext cx="454451" cy="454451"/>
            <a:chOff x="6323089" y="1361318"/>
            <a:chExt cx="630131" cy="630131"/>
          </a:xfrm>
        </p:grpSpPr>
        <p:sp>
          <p:nvSpPr>
            <p:cNvPr id="354" name="Google Shape;354;p20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F2C065"/>
            </a:solidFill>
            <a:ln>
              <a:noFill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solidFill>
              <a:srgbClr val="F2C065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solidFill>
              <a:srgbClr val="F2C065"/>
            </a:solidFill>
            <a:ln cap="flat" cmpd="sng" w="68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65925" lIns="65925" spcFirstLastPara="1" rIns="65925" wrap="square" tIns="659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0"/>
                <a:buFont typeface="Arial"/>
                <a:buNone/>
              </a:pPr>
              <a:r>
                <a:t/>
              </a:r>
              <a:endParaRPr b="0" i="0" sz="1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7" name="Google Shape;357;p20"/>
          <p:cNvCxnSpPr/>
          <p:nvPr/>
        </p:nvCxnSpPr>
        <p:spPr>
          <a:xfrm>
            <a:off x="3433550" y="141582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8" name="Google Shape;358;p20"/>
          <p:cNvCxnSpPr/>
          <p:nvPr/>
        </p:nvCxnSpPr>
        <p:spPr>
          <a:xfrm>
            <a:off x="4243825" y="210322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5236875" y="2789100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20"/>
          <p:cNvCxnSpPr/>
          <p:nvPr/>
        </p:nvCxnSpPr>
        <p:spPr>
          <a:xfrm>
            <a:off x="6171450" y="3468175"/>
            <a:ext cx="615600" cy="540600"/>
          </a:xfrm>
          <a:prstGeom prst="bentConnector3">
            <a:avLst>
              <a:gd fmla="val 10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61" name="Google Shape;361;p20" title="lu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925" y="12947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 title="diseno-grafico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9500" y="20022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0" title="codi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0763" y="2690175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0" title="prueb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7125" y="3372200"/>
            <a:ext cx="212700" cy="2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0" title="puesta-en-marcha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92150" y="4045975"/>
            <a:ext cx="223275" cy="2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/>
          <p:nvPr/>
        </p:nvSpPr>
        <p:spPr>
          <a:xfrm>
            <a:off x="2498250" y="2234441"/>
            <a:ext cx="1403705" cy="1403673"/>
          </a:xfrm>
          <a:custGeom>
            <a:rect b="b" l="l" r="r" t="t"/>
            <a:pathLst>
              <a:path extrusionOk="0" h="43545" w="43546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28"/>
          <p:cNvGrpSpPr/>
          <p:nvPr/>
        </p:nvGrpSpPr>
        <p:grpSpPr>
          <a:xfrm>
            <a:off x="6841307" y="1077897"/>
            <a:ext cx="71700" cy="1176650"/>
            <a:chOff x="1159825" y="2932050"/>
            <a:chExt cx="71700" cy="1176650"/>
          </a:xfrm>
        </p:grpSpPr>
        <p:cxnSp>
          <p:nvCxnSpPr>
            <p:cNvPr id="372" name="Google Shape;372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22283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3" name="Google Shape;373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4" name="Google Shape;374;p28"/>
          <p:cNvGrpSpPr/>
          <p:nvPr/>
        </p:nvGrpSpPr>
        <p:grpSpPr>
          <a:xfrm>
            <a:off x="4527900" y="1296714"/>
            <a:ext cx="71700" cy="1655900"/>
            <a:chOff x="1159825" y="2932050"/>
            <a:chExt cx="71700" cy="1176650"/>
          </a:xfrm>
        </p:grpSpPr>
        <p:cxnSp>
          <p:nvCxnSpPr>
            <p:cNvPr id="375" name="Google Shape;375;p28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cap="flat" cmpd="sng" w="9525">
              <a:solidFill>
                <a:srgbClr val="F2A365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6" name="Google Shape;376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28"/>
          <p:cNvGrpSpPr/>
          <p:nvPr/>
        </p:nvGrpSpPr>
        <p:grpSpPr>
          <a:xfrm>
            <a:off x="1236025" y="2305237"/>
            <a:ext cx="71700" cy="1307150"/>
            <a:chOff x="1159825" y="2801550"/>
            <a:chExt cx="71700" cy="1307150"/>
          </a:xfrm>
        </p:grpSpPr>
        <p:cxnSp>
          <p:nvCxnSpPr>
            <p:cNvPr id="378" name="Google Shape;378;p28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cap="flat" cmpd="sng" w="9525">
              <a:solidFill>
                <a:srgbClr val="AFAFA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28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fmla="val 50000" name="adj"/>
              </a:avLst>
            </a:pr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0" name="Google Shape;380;p28"/>
          <p:cNvSpPr/>
          <p:nvPr/>
        </p:nvSpPr>
        <p:spPr>
          <a:xfrm>
            <a:off x="1110902" y="2234453"/>
            <a:ext cx="1403705" cy="1403673"/>
          </a:xfrm>
          <a:custGeom>
            <a:rect b="b" l="l" r="r" t="t"/>
            <a:pathLst>
              <a:path extrusionOk="0" h="43545" w="43546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AFAF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5471801" y="800100"/>
            <a:ext cx="2257747" cy="908608"/>
          </a:xfrm>
          <a:custGeom>
            <a:rect b="b" l="l" r="r" t="t"/>
            <a:pathLst>
              <a:path extrusionOk="0" h="28187" w="112047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395C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8"/>
          <p:cNvSpPr/>
          <p:nvPr/>
        </p:nvSpPr>
        <p:spPr>
          <a:xfrm>
            <a:off x="3130200" y="876300"/>
            <a:ext cx="1403705" cy="1404737"/>
          </a:xfrm>
          <a:custGeom>
            <a:rect b="b" l="l" r="r" t="t"/>
            <a:pathLst>
              <a:path extrusionOk="0" h="43578" w="43546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61650" y="261000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Cronograma</a:t>
            </a:r>
            <a:endParaRPr b="0" i="0" sz="25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460525" y="36792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 a la 4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250525" y="4006875"/>
            <a:ext cx="2042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Levantamiento de requerimientos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Definición arquitectura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Diseño mockups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1436350" y="2646975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1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3271325" y="1708700"/>
            <a:ext cx="67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2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6118606" y="1076800"/>
            <a:ext cx="6714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FASE 3</a:t>
            </a:r>
            <a:endParaRPr b="1" sz="12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4508500" y="875200"/>
            <a:ext cx="963300" cy="766200"/>
          </a:xfrm>
          <a:prstGeom prst="rect">
            <a:avLst/>
          </a:pr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 txBox="1"/>
          <p:nvPr/>
        </p:nvSpPr>
        <p:spPr>
          <a:xfrm>
            <a:off x="3720025" y="3106907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5 a la 15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433550" y="3456600"/>
            <a:ext cx="24213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front-</a:t>
            </a: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end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Back-end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integración fuentes externas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Desarrollo motor IA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Pruebas unitarias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6053500" y="2376982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Semana 16 a la 18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6025825" y="2601400"/>
            <a:ext cx="18054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Pruebas de casos simulados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Validaciones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Fira Sans"/>
                <a:ea typeface="Fira Sans"/>
                <a:cs typeface="Fira Sans"/>
                <a:sym typeface="Fira Sans"/>
              </a:rPr>
              <a:t>- Entrega final</a:t>
            </a:r>
            <a:endParaRPr sz="9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"/>
          <p:cNvSpPr txBox="1"/>
          <p:nvPr/>
        </p:nvSpPr>
        <p:spPr>
          <a:xfrm>
            <a:off x="710250" y="695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Arquitectura</a:t>
            </a:r>
            <a:endParaRPr b="0" i="0" sz="28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pic>
        <p:nvPicPr>
          <p:cNvPr id="399" name="Google Shape;399;p3" title="Diagrama en blanc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563" y="652375"/>
            <a:ext cx="5566878" cy="42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