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Medium"/>
      <p:regular r:id="rId22"/>
      <p:bold r:id="rId23"/>
      <p:italic r:id="rId24"/>
      <p:boldItalic r:id="rId25"/>
    </p:embeddedFont>
    <p:embeddedFont>
      <p:font typeface="Fira Sans"/>
      <p:regular r:id="rId26"/>
      <p:bold r:id="rId27"/>
      <p:italic r:id="rId28"/>
      <p:boldItalic r:id="rId29"/>
    </p:embeddedFont>
    <p:embeddedFont>
      <p:font typeface="Fira Sans Extra Condensed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r:id="rId34" roundtripDataSignature="AMtx7mh48X1mNV6J7AioCjSYpbWDV5HG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Medium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Medium-italic.fntdata"/><Relationship Id="rId23" Type="http://schemas.openxmlformats.org/officeDocument/2006/relationships/font" Target="fonts/FiraSa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regular.fntdata"/><Relationship Id="rId25" Type="http://schemas.openxmlformats.org/officeDocument/2006/relationships/font" Target="fonts/FiraSansMedium-boldItalic.fntdata"/><Relationship Id="rId28" Type="http://schemas.openxmlformats.org/officeDocument/2006/relationships/font" Target="fonts/FiraSans-italic.fntdata"/><Relationship Id="rId27" Type="http://schemas.openxmlformats.org/officeDocument/2006/relationships/font" Target="fonts/Fira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.fntdata"/><Relationship Id="rId30" Type="http://schemas.openxmlformats.org/officeDocument/2006/relationships/font" Target="fonts/FiraSansExtraCondensed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a920eea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37a920eea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85652bf58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85652bf5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6449d9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6449d9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5652bf5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85652bf5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8K4TkY4f77umRBYUwpx5M8G4LdKoKhfe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57200" y="1488125"/>
            <a:ext cx="44016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b="0" i="0" sz="3500" u="none" cap="none" strike="noStrik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5" name="Google Shape;55;p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b="11549" l="10343" r="10517" t="10991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a920eea83_0_63"/>
          <p:cNvSpPr txBox="1"/>
          <p:nvPr/>
        </p:nvSpPr>
        <p:spPr>
          <a:xfrm>
            <a:off x="710250" y="126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Tecnologías utilizadas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05" name="Google Shape;405;g37a920eea8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75" y="1051900"/>
            <a:ext cx="880300" cy="8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7a920eea83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175" y="1051900"/>
            <a:ext cx="880300" cy="79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37a920eea83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475" y="2042350"/>
            <a:ext cx="1032700" cy="7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7a920eea83_0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475" y="2042350"/>
            <a:ext cx="775700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7a920eea83_0_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712" y="918725"/>
            <a:ext cx="1589938" cy="1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7a920eea83_0_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975" y="2281000"/>
            <a:ext cx="1589950" cy="58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7a920eea83_0_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9475" y="1051899"/>
            <a:ext cx="203510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7a920eea83_0_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2420" y="3723925"/>
            <a:ext cx="112613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7a920eea83_0_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39275" y="1969400"/>
            <a:ext cx="1884826" cy="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85652bf586_0_2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Mockups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19" name="Google Shape;419;g385652bf586_0_219"/>
          <p:cNvGrpSpPr/>
          <p:nvPr/>
        </p:nvGrpSpPr>
        <p:grpSpPr>
          <a:xfrm>
            <a:off x="2427511" y="1715526"/>
            <a:ext cx="4376054" cy="2467620"/>
            <a:chOff x="2185750" y="2059275"/>
            <a:chExt cx="3230275" cy="1821525"/>
          </a:xfrm>
        </p:grpSpPr>
        <p:sp>
          <p:nvSpPr>
            <p:cNvPr id="420" name="Google Shape;420;g385652bf586_0_219"/>
            <p:cNvSpPr/>
            <p:nvPr/>
          </p:nvSpPr>
          <p:spPr>
            <a:xfrm>
              <a:off x="4530075" y="3260850"/>
              <a:ext cx="552650" cy="552650"/>
            </a:xfrm>
            <a:custGeom>
              <a:rect b="b" l="l" r="r" t="t"/>
              <a:pathLst>
                <a:path extrusionOk="0" h="22106" w="22106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85652bf586_0_219"/>
            <p:cNvSpPr/>
            <p:nvPr/>
          </p:nvSpPr>
          <p:spPr>
            <a:xfrm>
              <a:off x="4976600" y="2299700"/>
              <a:ext cx="439425" cy="439425"/>
            </a:xfrm>
            <a:custGeom>
              <a:rect b="b" l="l" r="r" t="t"/>
              <a:pathLst>
                <a:path extrusionOk="0" h="17577" w="17577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85652bf586_0_219"/>
            <p:cNvSpPr/>
            <p:nvPr/>
          </p:nvSpPr>
          <p:spPr>
            <a:xfrm>
              <a:off x="2185750" y="2387600"/>
              <a:ext cx="507525" cy="508300"/>
            </a:xfrm>
            <a:custGeom>
              <a:rect b="b" l="l" r="r" t="t"/>
              <a:pathLst>
                <a:path extrusionOk="0" h="20332" w="20301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85652bf586_0_219"/>
            <p:cNvSpPr/>
            <p:nvPr/>
          </p:nvSpPr>
          <p:spPr>
            <a:xfrm>
              <a:off x="2603000" y="3506300"/>
              <a:ext cx="374500" cy="374500"/>
            </a:xfrm>
            <a:custGeom>
              <a:rect b="b" l="l" r="r" t="t"/>
              <a:pathLst>
                <a:path extrusionOk="0" h="14980" w="1498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85652bf586_0_219"/>
            <p:cNvSpPr/>
            <p:nvPr/>
          </p:nvSpPr>
          <p:spPr>
            <a:xfrm>
              <a:off x="4264050" y="3195925"/>
              <a:ext cx="344425" cy="232000"/>
            </a:xfrm>
            <a:custGeom>
              <a:rect b="b" l="l" r="r" t="t"/>
              <a:pathLst>
                <a:path extrusionOk="0" h="9280" w="13777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85652bf586_0_219"/>
            <p:cNvSpPr/>
            <p:nvPr/>
          </p:nvSpPr>
          <p:spPr>
            <a:xfrm>
              <a:off x="4263250" y="2574425"/>
              <a:ext cx="749800" cy="292975"/>
            </a:xfrm>
            <a:custGeom>
              <a:rect b="b" l="l" r="r" t="t"/>
              <a:pathLst>
                <a:path extrusionOk="0" h="11719" w="29992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85652bf586_0_219"/>
            <p:cNvSpPr/>
            <p:nvPr/>
          </p:nvSpPr>
          <p:spPr>
            <a:xfrm>
              <a:off x="2652075" y="2671025"/>
              <a:ext cx="598575" cy="227250"/>
            </a:xfrm>
            <a:custGeom>
              <a:rect b="b" l="l" r="r" t="t"/>
              <a:pathLst>
                <a:path extrusionOk="0" h="9090" w="23943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85652bf586_0_219"/>
            <p:cNvSpPr/>
            <p:nvPr/>
          </p:nvSpPr>
          <p:spPr>
            <a:xfrm>
              <a:off x="2920475" y="3168225"/>
              <a:ext cx="183725" cy="183700"/>
            </a:xfrm>
            <a:custGeom>
              <a:rect b="b" l="l" r="r" t="t"/>
              <a:pathLst>
                <a:path extrusionOk="0" h="7348" w="7349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85652bf586_0_219"/>
            <p:cNvSpPr/>
            <p:nvPr/>
          </p:nvSpPr>
          <p:spPr>
            <a:xfrm>
              <a:off x="3062200" y="3162675"/>
              <a:ext cx="186075" cy="91075"/>
            </a:xfrm>
            <a:custGeom>
              <a:rect b="b" l="l" r="r" t="t"/>
              <a:pathLst>
                <a:path extrusionOk="0" h="3643" w="7443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85652bf586_0_219"/>
            <p:cNvSpPr/>
            <p:nvPr/>
          </p:nvSpPr>
          <p:spPr>
            <a:xfrm>
              <a:off x="2917325" y="3359025"/>
              <a:ext cx="447350" cy="280300"/>
            </a:xfrm>
            <a:custGeom>
              <a:rect b="b" l="l" r="r" t="t"/>
              <a:pathLst>
                <a:path extrusionOk="0" h="11212" w="17894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85652bf586_0_219"/>
            <p:cNvSpPr/>
            <p:nvPr/>
          </p:nvSpPr>
          <p:spPr>
            <a:xfrm>
              <a:off x="4016225" y="3644850"/>
              <a:ext cx="184500" cy="183700"/>
            </a:xfrm>
            <a:custGeom>
              <a:rect b="b" l="l" r="r" t="t"/>
              <a:pathLst>
                <a:path extrusionOk="0" h="7348" w="738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85652bf586_0_219"/>
            <p:cNvSpPr/>
            <p:nvPr/>
          </p:nvSpPr>
          <p:spPr>
            <a:xfrm>
              <a:off x="3987725" y="3503925"/>
              <a:ext cx="121175" cy="178950"/>
            </a:xfrm>
            <a:custGeom>
              <a:rect b="b" l="l" r="r" t="t"/>
              <a:pathLst>
                <a:path extrusionOk="0" h="7158" w="4847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85652bf586_0_219"/>
            <p:cNvSpPr/>
            <p:nvPr/>
          </p:nvSpPr>
          <p:spPr>
            <a:xfrm>
              <a:off x="3312375" y="2224300"/>
              <a:ext cx="191625" cy="184175"/>
            </a:xfrm>
            <a:custGeom>
              <a:rect b="b" l="l" r="r" t="t"/>
              <a:pathLst>
                <a:path extrusionOk="0" h="7367" w="7665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85652bf586_0_219"/>
            <p:cNvSpPr/>
            <p:nvPr/>
          </p:nvSpPr>
          <p:spPr>
            <a:xfrm>
              <a:off x="3412925" y="2366200"/>
              <a:ext cx="131475" cy="177375"/>
            </a:xfrm>
            <a:custGeom>
              <a:rect b="b" l="l" r="r" t="t"/>
              <a:pathLst>
                <a:path extrusionOk="0" h="7095" w="5259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85652bf586_0_219"/>
            <p:cNvSpPr/>
            <p:nvPr/>
          </p:nvSpPr>
          <p:spPr>
            <a:xfrm>
              <a:off x="4122325" y="2059275"/>
              <a:ext cx="209825" cy="184225"/>
            </a:xfrm>
            <a:custGeom>
              <a:rect b="b" l="l" r="r" t="t"/>
              <a:pathLst>
                <a:path extrusionOk="0" h="7369" w="8393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85652bf586_0_219"/>
            <p:cNvSpPr/>
            <p:nvPr/>
          </p:nvSpPr>
          <p:spPr>
            <a:xfrm>
              <a:off x="3978225" y="2193625"/>
              <a:ext cx="231225" cy="346000"/>
            </a:xfrm>
            <a:custGeom>
              <a:rect b="b" l="l" r="r" t="t"/>
              <a:pathLst>
                <a:path extrusionOk="0" h="13840" w="9249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85652bf586_0_219"/>
            <p:cNvSpPr/>
            <p:nvPr/>
          </p:nvSpPr>
          <p:spPr>
            <a:xfrm>
              <a:off x="3189675" y="2450925"/>
              <a:ext cx="1152775" cy="1152775"/>
            </a:xfrm>
            <a:custGeom>
              <a:rect b="b" l="l" r="r" t="t"/>
              <a:pathLst>
                <a:path extrusionOk="0" h="46111" w="46111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85652bf586_0_219"/>
            <p:cNvSpPr/>
            <p:nvPr/>
          </p:nvSpPr>
          <p:spPr>
            <a:xfrm>
              <a:off x="2696425" y="3599725"/>
              <a:ext cx="187675" cy="187650"/>
            </a:xfrm>
            <a:custGeom>
              <a:rect b="b" l="l" r="r" t="t"/>
              <a:pathLst>
                <a:path extrusionOk="0" h="7506" w="7507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5652bf586_0_219"/>
            <p:cNvSpPr/>
            <p:nvPr/>
          </p:nvSpPr>
          <p:spPr>
            <a:xfrm>
              <a:off x="5064475" y="2405000"/>
              <a:ext cx="264475" cy="236750"/>
            </a:xfrm>
            <a:custGeom>
              <a:rect b="b" l="l" r="r" t="t"/>
              <a:pathLst>
                <a:path extrusionOk="0" h="9470" w="10579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652bf586_0_219"/>
            <p:cNvSpPr/>
            <p:nvPr/>
          </p:nvSpPr>
          <p:spPr>
            <a:xfrm>
              <a:off x="3534075" y="2825575"/>
              <a:ext cx="495650" cy="505100"/>
            </a:xfrm>
            <a:custGeom>
              <a:rect b="b" l="l" r="r" t="t"/>
              <a:pathLst>
                <a:path extrusionOk="0" h="20204" w="19826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652bf586_0_219"/>
            <p:cNvSpPr/>
            <p:nvPr/>
          </p:nvSpPr>
          <p:spPr>
            <a:xfrm>
              <a:off x="3784250" y="3264025"/>
              <a:ext cx="281100" cy="204375"/>
            </a:xfrm>
            <a:custGeom>
              <a:rect b="b" l="l" r="r" t="t"/>
              <a:pathLst>
                <a:path extrusionOk="0" h="8175" w="11244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652bf586_0_219"/>
            <p:cNvSpPr/>
            <p:nvPr/>
          </p:nvSpPr>
          <p:spPr>
            <a:xfrm>
              <a:off x="3522200" y="2642100"/>
              <a:ext cx="81575" cy="116825"/>
            </a:xfrm>
            <a:custGeom>
              <a:rect b="b" l="l" r="r" t="t"/>
              <a:pathLst>
                <a:path extrusionOk="0" h="4673" w="3263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652bf586_0_219"/>
            <p:cNvSpPr/>
            <p:nvPr/>
          </p:nvSpPr>
          <p:spPr>
            <a:xfrm>
              <a:off x="3422425" y="2736975"/>
              <a:ext cx="122750" cy="78175"/>
            </a:xfrm>
            <a:custGeom>
              <a:rect b="b" l="l" r="r" t="t"/>
              <a:pathLst>
                <a:path extrusionOk="0" h="3127" w="491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652bf586_0_219"/>
            <p:cNvSpPr/>
            <p:nvPr/>
          </p:nvSpPr>
          <p:spPr>
            <a:xfrm>
              <a:off x="3684500" y="2852550"/>
              <a:ext cx="122750" cy="78975"/>
            </a:xfrm>
            <a:custGeom>
              <a:rect b="b" l="l" r="r" t="t"/>
              <a:pathLst>
                <a:path extrusionOk="0" h="3159" w="491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652bf586_0_219"/>
            <p:cNvSpPr/>
            <p:nvPr/>
          </p:nvSpPr>
          <p:spPr>
            <a:xfrm>
              <a:off x="3420050" y="2847950"/>
              <a:ext cx="122750" cy="75650"/>
            </a:xfrm>
            <a:custGeom>
              <a:rect b="b" l="l" r="r" t="t"/>
              <a:pathLst>
                <a:path extrusionOk="0" h="3026" w="491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652bf586_0_219"/>
            <p:cNvSpPr/>
            <p:nvPr/>
          </p:nvSpPr>
          <p:spPr>
            <a:xfrm>
              <a:off x="3686875" y="2744650"/>
              <a:ext cx="122750" cy="75250"/>
            </a:xfrm>
            <a:custGeom>
              <a:rect b="b" l="l" r="r" t="t"/>
              <a:pathLst>
                <a:path extrusionOk="0" h="3010" w="491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652bf586_0_219"/>
            <p:cNvSpPr/>
            <p:nvPr/>
          </p:nvSpPr>
          <p:spPr>
            <a:xfrm>
              <a:off x="3514275" y="2907200"/>
              <a:ext cx="85525" cy="115375"/>
            </a:xfrm>
            <a:custGeom>
              <a:rect b="b" l="l" r="r" t="t"/>
              <a:pathLst>
                <a:path extrusionOk="0" h="4615" w="3421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652bf586_0_219"/>
            <p:cNvSpPr/>
            <p:nvPr/>
          </p:nvSpPr>
          <p:spPr>
            <a:xfrm>
              <a:off x="3629875" y="2645125"/>
              <a:ext cx="85525" cy="115400"/>
            </a:xfrm>
            <a:custGeom>
              <a:rect b="b" l="l" r="r" t="t"/>
              <a:pathLst>
                <a:path extrusionOk="0" h="4616" w="3421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652bf586_0_219"/>
            <p:cNvSpPr/>
            <p:nvPr/>
          </p:nvSpPr>
          <p:spPr>
            <a:xfrm>
              <a:off x="4718500" y="3382775"/>
              <a:ext cx="175775" cy="308800"/>
            </a:xfrm>
            <a:custGeom>
              <a:rect b="b" l="l" r="r" t="t"/>
              <a:pathLst>
                <a:path extrusionOk="0" h="12352" w="7031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85652bf586_0_219"/>
            <p:cNvSpPr/>
            <p:nvPr/>
          </p:nvSpPr>
          <p:spPr>
            <a:xfrm>
              <a:off x="2282350" y="2522175"/>
              <a:ext cx="314350" cy="217750"/>
            </a:xfrm>
            <a:custGeom>
              <a:rect b="b" l="l" r="r" t="t"/>
              <a:pathLst>
                <a:path extrusionOk="0" h="8710" w="12574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g385652bf586_0_219"/>
          <p:cNvSpPr txBox="1"/>
          <p:nvPr/>
        </p:nvSpPr>
        <p:spPr>
          <a:xfrm>
            <a:off x="2711750" y="1129400"/>
            <a:ext cx="37407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&gt; Acceso a drive con mockups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/>
          <p:nvPr/>
        </p:nvSpPr>
        <p:spPr>
          <a:xfrm>
            <a:off x="743157" y="1284012"/>
            <a:ext cx="262555" cy="246296"/>
          </a:xfrm>
          <a:custGeom>
            <a:rect b="b" l="l" r="r" t="t"/>
            <a:pathLst>
              <a:path extrusionOk="0" h="7665" w="8171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763497" y="1477353"/>
            <a:ext cx="61084" cy="64169"/>
          </a:xfrm>
          <a:custGeom>
            <a:rect b="b" l="l" r="r" t="t"/>
            <a:pathLst>
              <a:path extrusionOk="0" h="1997" w="1901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823521" y="1328804"/>
            <a:ext cx="84508" cy="47845"/>
          </a:xfrm>
          <a:custGeom>
            <a:rect b="b" l="l" r="r" t="t"/>
            <a:pathLst>
              <a:path extrusionOk="0" h="1489" w="263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909025" y="1341015"/>
            <a:ext cx="22396" cy="20372"/>
          </a:xfrm>
          <a:custGeom>
            <a:rect b="b" l="l" r="r" t="t"/>
            <a:pathLst>
              <a:path extrusionOk="0" h="634" w="697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457200" y="2213375"/>
            <a:ext cx="44016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b="0" i="0" sz="3300" u="none" cap="none" strike="noStrik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60" name="Google Shape;460;p3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b="11549" l="10343" r="10517" t="10991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1"/>
          <p:cNvSpPr txBox="1"/>
          <p:nvPr/>
        </p:nvSpPr>
        <p:spPr>
          <a:xfrm>
            <a:off x="561900" y="562950"/>
            <a:ext cx="4401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500">
                <a:solidFill>
                  <a:srgbClr val="6CA1B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¡Gracias!</a:t>
            </a:r>
            <a:endParaRPr b="0" i="0" sz="3500" u="none" cap="none" strike="noStrike">
              <a:solidFill>
                <a:srgbClr val="6CA1B0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87900" y="25791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2837949" y="25791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4787107" y="25791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737184" y="25791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887900" y="2579100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Base de datos y conectividad multiplataforma.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2837525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Back-end y módulo de machine learning.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478735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Desarrollo Front-end y arquitectura del sistema.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73670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Documentación, análisis y validación de requerimientos.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Equipo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898650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Juan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Albornoz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837525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FF995A"/>
          </a:solidFill>
          <a:ln cap="flat" cmpd="sng" w="9525">
            <a:solidFill>
              <a:srgbClr val="FFA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Cristian Mardones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776400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Francisca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León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15275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FF995A"/>
          </a:solidFill>
          <a:ln cap="flat" cmpd="sng" w="9525">
            <a:solidFill>
              <a:srgbClr val="FFA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Gabriel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Campos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3" name="Google Shape;73;p8"/>
          <p:cNvSpPr/>
          <p:nvPr/>
        </p:nvSpPr>
        <p:spPr>
          <a:xfrm rot="10800000">
            <a:off x="1486350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3425225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FF995A"/>
          </a:solidFill>
          <a:ln cap="flat" cmpd="sng" w="9525">
            <a:solidFill>
              <a:srgbClr val="FF9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5364100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>
            <a:off x="7302975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FF995A"/>
          </a:solidFill>
          <a:ln cap="flat" cmpd="sng" w="9525">
            <a:solidFill>
              <a:srgbClr val="FF9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6449d911_0_6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Contexto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" name="Google Shape;82;g3856449d911_0_68"/>
          <p:cNvSpPr/>
          <p:nvPr/>
        </p:nvSpPr>
        <p:spPr>
          <a:xfrm>
            <a:off x="5069600" y="1580952"/>
            <a:ext cx="3448165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856449d911_0_68"/>
          <p:cNvSpPr/>
          <p:nvPr/>
        </p:nvSpPr>
        <p:spPr>
          <a:xfrm>
            <a:off x="5265051" y="1227102"/>
            <a:ext cx="3057274" cy="46349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856449d911_0_68"/>
          <p:cNvSpPr/>
          <p:nvPr/>
        </p:nvSpPr>
        <p:spPr>
          <a:xfrm>
            <a:off x="5256597" y="1236937"/>
            <a:ext cx="480414" cy="481192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856449d911_0_68"/>
          <p:cNvSpPr txBox="1"/>
          <p:nvPr/>
        </p:nvSpPr>
        <p:spPr>
          <a:xfrm>
            <a:off x="58986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lang="en" sz="144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SOLUCIÓN</a:t>
            </a:r>
            <a:endParaRPr b="0" i="0" sz="1441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6" name="Google Shape;86;g3856449d911_0_68"/>
          <p:cNvGrpSpPr/>
          <p:nvPr/>
        </p:nvGrpSpPr>
        <p:grpSpPr>
          <a:xfrm>
            <a:off x="5181727" y="1118431"/>
            <a:ext cx="630131" cy="630131"/>
            <a:chOff x="6323089" y="1361318"/>
            <a:chExt cx="630131" cy="630131"/>
          </a:xfrm>
        </p:grpSpPr>
        <p:sp>
          <p:nvSpPr>
            <p:cNvPr id="87" name="Google Shape;87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g3856449d911_0_68" title="id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50" y="1248937"/>
            <a:ext cx="369100" cy="3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856449d911_0_68"/>
          <p:cNvSpPr/>
          <p:nvPr/>
        </p:nvSpPr>
        <p:spPr>
          <a:xfrm>
            <a:off x="698119" y="1609297"/>
            <a:ext cx="3448165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856449d911_0_68"/>
          <p:cNvSpPr/>
          <p:nvPr/>
        </p:nvSpPr>
        <p:spPr>
          <a:xfrm>
            <a:off x="913876" y="1227115"/>
            <a:ext cx="3057274" cy="46349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856449d911_0_68"/>
          <p:cNvSpPr/>
          <p:nvPr/>
        </p:nvSpPr>
        <p:spPr>
          <a:xfrm>
            <a:off x="905422" y="1236950"/>
            <a:ext cx="480414" cy="481192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856449d911_0_68"/>
          <p:cNvSpPr txBox="1"/>
          <p:nvPr/>
        </p:nvSpPr>
        <p:spPr>
          <a:xfrm>
            <a:off x="15475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lang="en" sz="144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PROBLEMA</a:t>
            </a:r>
            <a:endParaRPr b="0" i="0" sz="1441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95" name="Google Shape;95;g3856449d911_0_68"/>
          <p:cNvGrpSpPr/>
          <p:nvPr/>
        </p:nvGrpSpPr>
        <p:grpSpPr>
          <a:xfrm>
            <a:off x="830552" y="1118443"/>
            <a:ext cx="630131" cy="630131"/>
            <a:chOff x="6323089" y="1361318"/>
            <a:chExt cx="630131" cy="630131"/>
          </a:xfrm>
        </p:grpSpPr>
        <p:sp>
          <p:nvSpPr>
            <p:cNvPr id="96" name="Google Shape;96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856449d911_0_68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3856449d911_0_68"/>
          <p:cNvSpPr txBox="1"/>
          <p:nvPr/>
        </p:nvSpPr>
        <p:spPr>
          <a:xfrm>
            <a:off x="913875" y="1974350"/>
            <a:ext cx="2990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Los procesos de inscripción y gestión académica en muchas instituciones aún son manuales, lo que genera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baja eficiencia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dificultad para administrar horarios y salas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poca flexibilidad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en la asignación de profesores y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escasa orientación a los estudiantes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al momento de inscribir asignaturas.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" name="Google Shape;101;g3856449d911_0_68"/>
          <p:cNvSpPr txBox="1"/>
          <p:nvPr/>
        </p:nvSpPr>
        <p:spPr>
          <a:xfrm>
            <a:off x="5298350" y="1906500"/>
            <a:ext cx="29907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Horus ofrece una plataforma que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automatiza la inscripción y gestión de asignaturas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validando prerrequisitos y cupos en tiempo real, optimizando horarios y salas mediante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inteligencia artificial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integrándose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 las bases de datos institucionales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para entregar eficiencia, escalabilidad y personalización.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85652bf586_0_29"/>
          <p:cNvGrpSpPr/>
          <p:nvPr/>
        </p:nvGrpSpPr>
        <p:grpSpPr>
          <a:xfrm>
            <a:off x="973216" y="1087973"/>
            <a:ext cx="2112291" cy="3228610"/>
            <a:chOff x="680166" y="937073"/>
            <a:chExt cx="2112291" cy="3228610"/>
          </a:xfrm>
        </p:grpSpPr>
        <p:sp>
          <p:nvSpPr>
            <p:cNvPr id="107" name="Google Shape;107;g385652bf586_0_29"/>
            <p:cNvSpPr/>
            <p:nvPr/>
          </p:nvSpPr>
          <p:spPr>
            <a:xfrm>
              <a:off x="1065189" y="3325504"/>
              <a:ext cx="579599" cy="579599"/>
            </a:xfrm>
            <a:custGeom>
              <a:rect b="b" l="l" r="r" t="t"/>
              <a:pathLst>
                <a:path extrusionOk="0" h="17545" w="17545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85652bf586_0_29"/>
            <p:cNvSpPr/>
            <p:nvPr/>
          </p:nvSpPr>
          <p:spPr>
            <a:xfrm>
              <a:off x="1118540" y="3379912"/>
              <a:ext cx="472896" cy="471839"/>
            </a:xfrm>
            <a:custGeom>
              <a:rect b="b" l="l" r="r" t="t"/>
              <a:pathLst>
                <a:path extrusionOk="0" h="14283" w="14315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85652bf586_0_29"/>
            <p:cNvSpPr/>
            <p:nvPr/>
          </p:nvSpPr>
          <p:spPr>
            <a:xfrm>
              <a:off x="1992085" y="1448653"/>
              <a:ext cx="556607" cy="556607"/>
            </a:xfrm>
            <a:custGeom>
              <a:rect b="b" l="l" r="r" t="t"/>
              <a:pathLst>
                <a:path extrusionOk="0" h="16849" w="16849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85652bf586_0_29"/>
            <p:cNvSpPr/>
            <p:nvPr/>
          </p:nvSpPr>
          <p:spPr>
            <a:xfrm>
              <a:off x="2237964" y="1698497"/>
              <a:ext cx="63824" cy="56093"/>
            </a:xfrm>
            <a:custGeom>
              <a:rect b="b" l="l" r="r" t="t"/>
              <a:pathLst>
                <a:path extrusionOk="0" h="1698" w="1932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85652bf586_0_29"/>
            <p:cNvSpPr/>
            <p:nvPr/>
          </p:nvSpPr>
          <p:spPr>
            <a:xfrm>
              <a:off x="2107179" y="1563714"/>
              <a:ext cx="326452" cy="325692"/>
            </a:xfrm>
            <a:custGeom>
              <a:rect b="b" l="l" r="r" t="t"/>
              <a:pathLst>
                <a:path extrusionOk="0" h="9859" w="9882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85652bf586_0_29"/>
            <p:cNvSpPr/>
            <p:nvPr/>
          </p:nvSpPr>
          <p:spPr>
            <a:xfrm>
              <a:off x="2447208" y="1159894"/>
              <a:ext cx="330614" cy="327245"/>
            </a:xfrm>
            <a:custGeom>
              <a:rect b="b" l="l" r="r" t="t"/>
              <a:pathLst>
                <a:path extrusionOk="0" h="9906" w="10008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85652bf586_0_29"/>
            <p:cNvSpPr/>
            <p:nvPr/>
          </p:nvSpPr>
          <p:spPr>
            <a:xfrm>
              <a:off x="2507860" y="1191443"/>
              <a:ext cx="207196" cy="183840"/>
            </a:xfrm>
            <a:custGeom>
              <a:rect b="b" l="l" r="r" t="t"/>
              <a:pathLst>
                <a:path extrusionOk="0" h="5565" w="6272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85652bf586_0_29"/>
            <p:cNvSpPr/>
            <p:nvPr/>
          </p:nvSpPr>
          <p:spPr>
            <a:xfrm>
              <a:off x="2559131" y="1226856"/>
              <a:ext cx="106736" cy="137095"/>
            </a:xfrm>
            <a:custGeom>
              <a:rect b="b" l="l" r="r" t="t"/>
              <a:pathLst>
                <a:path extrusionOk="0" h="4150" w="3231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85652bf586_0_29"/>
            <p:cNvSpPr/>
            <p:nvPr/>
          </p:nvSpPr>
          <p:spPr>
            <a:xfrm>
              <a:off x="771210" y="3734543"/>
              <a:ext cx="418487" cy="351823"/>
            </a:xfrm>
            <a:custGeom>
              <a:rect b="b" l="l" r="r" t="t"/>
              <a:pathLst>
                <a:path extrusionOk="0" h="10650" w="12668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85652bf586_0_29"/>
            <p:cNvSpPr/>
            <p:nvPr/>
          </p:nvSpPr>
          <p:spPr>
            <a:xfrm>
              <a:off x="680166" y="3780165"/>
              <a:ext cx="397609" cy="346735"/>
            </a:xfrm>
            <a:custGeom>
              <a:rect b="b" l="l" r="r" t="t"/>
              <a:pathLst>
                <a:path extrusionOk="0" h="10496" w="12036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385652bf586_0_29"/>
            <p:cNvSpPr/>
            <p:nvPr/>
          </p:nvSpPr>
          <p:spPr>
            <a:xfrm>
              <a:off x="705306" y="3837084"/>
              <a:ext cx="419545" cy="328599"/>
            </a:xfrm>
            <a:custGeom>
              <a:rect b="b" l="l" r="r" t="t"/>
              <a:pathLst>
                <a:path extrusionOk="0" h="9947" w="1270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85652bf586_0_29"/>
            <p:cNvSpPr/>
            <p:nvPr/>
          </p:nvSpPr>
          <p:spPr>
            <a:xfrm>
              <a:off x="1227325" y="3473798"/>
              <a:ext cx="255328" cy="296357"/>
            </a:xfrm>
            <a:custGeom>
              <a:rect b="b" l="l" r="r" t="t"/>
              <a:pathLst>
                <a:path extrusionOk="0" h="8971" w="7729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85652bf586_0_29"/>
            <p:cNvSpPr/>
            <p:nvPr/>
          </p:nvSpPr>
          <p:spPr>
            <a:xfrm>
              <a:off x="1290124" y="3557211"/>
              <a:ext cx="129728" cy="118265"/>
            </a:xfrm>
            <a:custGeom>
              <a:rect b="b" l="l" r="r" t="t"/>
              <a:pathLst>
                <a:path extrusionOk="0" h="3580" w="3927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85652bf586_0_29"/>
            <p:cNvSpPr/>
            <p:nvPr/>
          </p:nvSpPr>
          <p:spPr>
            <a:xfrm>
              <a:off x="1231520" y="1700776"/>
              <a:ext cx="1161312" cy="1980448"/>
            </a:xfrm>
            <a:custGeom>
              <a:rect b="b" l="l" r="r" t="t"/>
              <a:pathLst>
                <a:path extrusionOk="0" h="59950" w="35154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85652bf586_0_29"/>
            <p:cNvSpPr/>
            <p:nvPr/>
          </p:nvSpPr>
          <p:spPr>
            <a:xfrm>
              <a:off x="2174141" y="3233435"/>
              <a:ext cx="473953" cy="865220"/>
            </a:xfrm>
            <a:custGeom>
              <a:rect b="b" l="l" r="r" t="t"/>
              <a:pathLst>
                <a:path extrusionOk="0" h="26191" w="14347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85652bf586_0_29"/>
            <p:cNvSpPr/>
            <p:nvPr/>
          </p:nvSpPr>
          <p:spPr>
            <a:xfrm>
              <a:off x="2155311" y="3249127"/>
              <a:ext cx="469758" cy="855805"/>
            </a:xfrm>
            <a:custGeom>
              <a:rect b="b" l="l" r="r" t="t"/>
              <a:pathLst>
                <a:path extrusionOk="0" h="25906" w="1422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85652bf586_0_29"/>
            <p:cNvSpPr/>
            <p:nvPr/>
          </p:nvSpPr>
          <p:spPr>
            <a:xfrm>
              <a:off x="2335252" y="3302478"/>
              <a:ext cx="110932" cy="27221"/>
            </a:xfrm>
            <a:custGeom>
              <a:rect b="b" l="l" r="r" t="t"/>
              <a:pathLst>
                <a:path extrusionOk="0" h="824" w="3358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85652bf586_0_29"/>
            <p:cNvSpPr/>
            <p:nvPr/>
          </p:nvSpPr>
          <p:spPr>
            <a:xfrm>
              <a:off x="2294454" y="3303536"/>
              <a:ext cx="27221" cy="26164"/>
            </a:xfrm>
            <a:custGeom>
              <a:rect b="b" l="l" r="r" t="t"/>
              <a:pathLst>
                <a:path extrusionOk="0" h="792" w="824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85652bf586_0_29"/>
            <p:cNvSpPr/>
            <p:nvPr/>
          </p:nvSpPr>
          <p:spPr>
            <a:xfrm>
              <a:off x="2347806" y="3998196"/>
              <a:ext cx="80572" cy="79548"/>
            </a:xfrm>
            <a:custGeom>
              <a:rect b="b" l="l" r="r" t="t"/>
              <a:pathLst>
                <a:path extrusionOk="0" h="2408" w="2439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85652bf586_0_29"/>
            <p:cNvSpPr/>
            <p:nvPr/>
          </p:nvSpPr>
          <p:spPr>
            <a:xfrm>
              <a:off x="2202386" y="3376774"/>
              <a:ext cx="380827" cy="594234"/>
            </a:xfrm>
            <a:custGeom>
              <a:rect b="b" l="l" r="r" t="t"/>
              <a:pathLst>
                <a:path extrusionOk="0" h="17988" w="11528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85652bf586_0_29"/>
            <p:cNvSpPr/>
            <p:nvPr/>
          </p:nvSpPr>
          <p:spPr>
            <a:xfrm>
              <a:off x="2230631" y="3522194"/>
              <a:ext cx="326452" cy="297381"/>
            </a:xfrm>
            <a:custGeom>
              <a:rect b="b" l="l" r="r" t="t"/>
              <a:pathLst>
                <a:path extrusionOk="0" h="9002" w="9882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85652bf586_0_29"/>
            <p:cNvSpPr/>
            <p:nvPr/>
          </p:nvSpPr>
          <p:spPr>
            <a:xfrm>
              <a:off x="2324780" y="3577858"/>
              <a:ext cx="157841" cy="183939"/>
            </a:xfrm>
            <a:custGeom>
              <a:rect b="b" l="l" r="r" t="t"/>
              <a:pathLst>
                <a:path extrusionOk="0" h="5568" w="4778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85652bf586_0_29"/>
            <p:cNvSpPr/>
            <p:nvPr/>
          </p:nvSpPr>
          <p:spPr>
            <a:xfrm>
              <a:off x="1055774" y="2095181"/>
              <a:ext cx="1427013" cy="833836"/>
            </a:xfrm>
            <a:custGeom>
              <a:rect b="b" l="l" r="r" t="t"/>
              <a:pathLst>
                <a:path extrusionOk="0" h="25241" w="43197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85652bf586_0_29"/>
            <p:cNvSpPr/>
            <p:nvPr/>
          </p:nvSpPr>
          <p:spPr>
            <a:xfrm>
              <a:off x="1043221" y="2107735"/>
              <a:ext cx="1427013" cy="823397"/>
            </a:xfrm>
            <a:custGeom>
              <a:rect b="b" l="l" r="r" t="t"/>
              <a:pathLst>
                <a:path extrusionOk="0" h="24925" w="43197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85652bf586_0_29"/>
            <p:cNvSpPr/>
            <p:nvPr/>
          </p:nvSpPr>
          <p:spPr>
            <a:xfrm>
              <a:off x="762820" y="2928985"/>
              <a:ext cx="2029637" cy="226025"/>
            </a:xfrm>
            <a:custGeom>
              <a:rect b="b" l="l" r="r" t="t"/>
              <a:pathLst>
                <a:path extrusionOk="0" h="6842" w="61439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85652bf586_0_29"/>
            <p:cNvSpPr/>
            <p:nvPr/>
          </p:nvSpPr>
          <p:spPr>
            <a:xfrm>
              <a:off x="762820" y="2931099"/>
              <a:ext cx="2005588" cy="121371"/>
            </a:xfrm>
            <a:custGeom>
              <a:rect b="b" l="l" r="r" t="t"/>
              <a:pathLst>
                <a:path extrusionOk="0" h="3674" w="60711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85652bf586_0_29"/>
            <p:cNvSpPr/>
            <p:nvPr/>
          </p:nvSpPr>
          <p:spPr>
            <a:xfrm>
              <a:off x="1469009" y="2966645"/>
              <a:ext cx="583795" cy="56523"/>
            </a:xfrm>
            <a:custGeom>
              <a:rect b="b" l="l" r="r" t="t"/>
              <a:pathLst>
                <a:path extrusionOk="0" h="1711" w="17672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85652bf586_0_29"/>
            <p:cNvSpPr/>
            <p:nvPr/>
          </p:nvSpPr>
          <p:spPr>
            <a:xfrm>
              <a:off x="1122703" y="2174697"/>
              <a:ext cx="1277430" cy="752240"/>
            </a:xfrm>
            <a:custGeom>
              <a:rect b="b" l="l" r="r" t="t"/>
              <a:pathLst>
                <a:path extrusionOk="0" h="22771" w="38669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85652bf586_0_29"/>
            <p:cNvSpPr/>
            <p:nvPr/>
          </p:nvSpPr>
          <p:spPr>
            <a:xfrm>
              <a:off x="1454374" y="2275585"/>
              <a:ext cx="619373" cy="558391"/>
            </a:xfrm>
            <a:custGeom>
              <a:rect b="b" l="l" r="r" t="t"/>
              <a:pathLst>
                <a:path extrusionOk="0" h="16903" w="18749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85652bf586_0_29"/>
            <p:cNvSpPr/>
            <p:nvPr/>
          </p:nvSpPr>
          <p:spPr>
            <a:xfrm>
              <a:off x="1631178" y="2376606"/>
              <a:ext cx="266791" cy="355721"/>
            </a:xfrm>
            <a:custGeom>
              <a:rect b="b" l="l" r="r" t="t"/>
              <a:pathLst>
                <a:path extrusionOk="0" h="10768" w="8076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385652bf586_0_29"/>
            <p:cNvSpPr/>
            <p:nvPr/>
          </p:nvSpPr>
          <p:spPr>
            <a:xfrm>
              <a:off x="793179" y="937073"/>
              <a:ext cx="699913" cy="915433"/>
            </a:xfrm>
            <a:custGeom>
              <a:rect b="b" l="l" r="r" t="t"/>
              <a:pathLst>
                <a:path extrusionOk="0" h="27711" w="21187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85652bf586_0_29"/>
            <p:cNvSpPr/>
            <p:nvPr/>
          </p:nvSpPr>
          <p:spPr>
            <a:xfrm>
              <a:off x="773292" y="957984"/>
              <a:ext cx="699946" cy="914409"/>
            </a:xfrm>
            <a:custGeom>
              <a:rect b="b" l="l" r="r" t="t"/>
              <a:pathLst>
                <a:path extrusionOk="0" h="27680" w="21188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85652bf586_0_29"/>
            <p:cNvSpPr/>
            <p:nvPr/>
          </p:nvSpPr>
          <p:spPr>
            <a:xfrm>
              <a:off x="1082962" y="1765624"/>
              <a:ext cx="80605" cy="80605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85652bf586_0_29"/>
            <p:cNvSpPr/>
            <p:nvPr/>
          </p:nvSpPr>
          <p:spPr>
            <a:xfrm>
              <a:off x="826643" y="1018670"/>
              <a:ext cx="593209" cy="725019"/>
            </a:xfrm>
            <a:custGeom>
              <a:rect b="b" l="l" r="r" t="t"/>
              <a:pathLst>
                <a:path extrusionOk="0" h="21947" w="17957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85652bf586_0_29"/>
            <p:cNvSpPr/>
            <p:nvPr/>
          </p:nvSpPr>
          <p:spPr>
            <a:xfrm>
              <a:off x="907216" y="1196894"/>
              <a:ext cx="432098" cy="380101"/>
            </a:xfrm>
            <a:custGeom>
              <a:rect b="b" l="l" r="r" t="t"/>
              <a:pathLst>
                <a:path extrusionOk="0" h="11506" w="1308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85652bf586_0_29"/>
            <p:cNvSpPr/>
            <p:nvPr/>
          </p:nvSpPr>
          <p:spPr>
            <a:xfrm>
              <a:off x="1009723" y="1288202"/>
              <a:ext cx="227050" cy="206502"/>
            </a:xfrm>
            <a:custGeom>
              <a:rect b="b" l="l" r="r" t="t"/>
              <a:pathLst>
                <a:path extrusionOk="0" h="6251" w="6873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g385652bf586_0_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Objetivo General</a:t>
            </a:r>
            <a:endParaRPr b="0" i="0" sz="25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4" name="Google Shape;144;g385652bf586_0_29"/>
          <p:cNvSpPr txBox="1"/>
          <p:nvPr/>
        </p:nvSpPr>
        <p:spPr>
          <a:xfrm>
            <a:off x="3812474" y="1516829"/>
            <a:ext cx="3536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Desarrollar una aplicación web para inscripciones académicas, integrando distintos motores de bases de datos y generando recomendaciones de horarios con apoyo de inteligencia artificial.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g385652bf586_0_29"/>
          <p:cNvSpPr/>
          <p:nvPr/>
        </p:nvSpPr>
        <p:spPr>
          <a:xfrm>
            <a:off x="3541973" y="1191275"/>
            <a:ext cx="4077797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Objetivos específicos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407354" y="457651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2300" u="none" cap="none" strike="noStrike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407350" y="760189"/>
            <a:ext cx="4046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Diseñar la arquitectura de la aplicación integrando distintos motores de base de datos y gestión académica.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407362" y="1539649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2300" u="none" cap="none" strike="noStrike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407350" y="1852582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Implementar módulos para administrar asignaturas, usuarios y horarios de forma centralizada.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07362" y="2657412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2300" u="none" cap="none" strike="noStrike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07350" y="297034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Desarrollar un componente de IA que recomiende horarios personalizados a los estudiantes.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407354" y="3726480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2300" u="none" cap="none" strike="noStrike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407350" y="403943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Evaluar el sistema con pruebas de usabilidad y funcionamiento.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4489915" y="760188"/>
            <a:ext cx="347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4489915" y="1852582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>
            <a:off x="4489915" y="297034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4489915" y="40394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6"/>
          <p:cNvSpPr/>
          <p:nvPr/>
        </p:nvSpPr>
        <p:spPr>
          <a:xfrm>
            <a:off x="2685300" y="1866938"/>
            <a:ext cx="1409664" cy="1409634"/>
          </a:xfrm>
          <a:custGeom>
            <a:rect b="b" l="l" r="r" t="t"/>
            <a:pathLst>
              <a:path extrusionOk="0" h="46301" w="46302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2720007" y="1962140"/>
            <a:ext cx="1339276" cy="1219231"/>
          </a:xfrm>
          <a:custGeom>
            <a:rect b="b" l="l" r="r" t="t"/>
            <a:pathLst>
              <a:path extrusionOk="0" h="40047" w="4399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988044" y="2294053"/>
            <a:ext cx="803200" cy="479235"/>
          </a:xfrm>
          <a:custGeom>
            <a:rect b="b" l="l" r="r" t="t"/>
            <a:pathLst>
              <a:path extrusionOk="0" h="15741" w="26382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07346" y="2692275"/>
            <a:ext cx="769436" cy="66553"/>
          </a:xfrm>
          <a:custGeom>
            <a:rect b="b" l="l" r="r" t="t"/>
            <a:pathLst>
              <a:path extrusionOk="0" h="2186" w="25273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336120" y="2699003"/>
            <a:ext cx="135967" cy="135998"/>
          </a:xfrm>
          <a:custGeom>
            <a:rect b="b" l="l" r="r" t="t"/>
            <a:pathLst>
              <a:path extrusionOk="0" h="4467" w="4466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3218481" y="2814725"/>
            <a:ext cx="378949" cy="34738"/>
          </a:xfrm>
          <a:custGeom>
            <a:rect b="b" l="l" r="r" t="t"/>
            <a:pathLst>
              <a:path extrusionOk="0" h="1141" w="12447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3161610" y="2511979"/>
            <a:ext cx="115721" cy="116696"/>
          </a:xfrm>
          <a:custGeom>
            <a:rect b="b" l="l" r="r" t="t"/>
            <a:pathLst>
              <a:path extrusionOk="0" h="3833" w="3801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325525" y="2456051"/>
            <a:ext cx="115721" cy="171649"/>
          </a:xfrm>
          <a:custGeom>
            <a:rect b="b" l="l" r="r" t="t"/>
            <a:pathLst>
              <a:path extrusionOk="0" h="5638" w="3801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488466" y="2397231"/>
            <a:ext cx="115721" cy="230469"/>
          </a:xfrm>
          <a:custGeom>
            <a:rect b="b" l="l" r="r" t="t"/>
            <a:pathLst>
              <a:path extrusionOk="0" h="7570" w="3801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6"/>
          <p:cNvCxnSpPr>
            <a:endCxn id="151" idx="1"/>
          </p:cNvCxnSpPr>
          <p:nvPr/>
        </p:nvCxnSpPr>
        <p:spPr>
          <a:xfrm flipH="1" rot="10800000">
            <a:off x="3646854" y="614251"/>
            <a:ext cx="760500" cy="13674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6"/>
          <p:cNvCxnSpPr>
            <a:endCxn id="153" idx="1"/>
          </p:cNvCxnSpPr>
          <p:nvPr/>
        </p:nvCxnSpPr>
        <p:spPr>
          <a:xfrm flipH="1" rot="10800000">
            <a:off x="3925862" y="1696249"/>
            <a:ext cx="481500" cy="5172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6"/>
          <p:cNvCxnSpPr>
            <a:endCxn id="155" idx="1"/>
          </p:cNvCxnSpPr>
          <p:nvPr/>
        </p:nvCxnSpPr>
        <p:spPr>
          <a:xfrm>
            <a:off x="4046462" y="2625612"/>
            <a:ext cx="360900" cy="1884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6"/>
          <p:cNvCxnSpPr>
            <a:endCxn id="157" idx="1"/>
          </p:cNvCxnSpPr>
          <p:nvPr/>
        </p:nvCxnSpPr>
        <p:spPr>
          <a:xfrm>
            <a:off x="3881454" y="3056880"/>
            <a:ext cx="525900" cy="8262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917875" y="1151581"/>
            <a:ext cx="2003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Módulos para administradores, profesores y alumnos.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917875" y="2389100"/>
            <a:ext cx="200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Gestión de asignaturas, horarios, salas y usuarios.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900175" y="3602400"/>
            <a:ext cx="1879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Inscripción y consulta de ramos por estudiantes.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Alcances del proyecto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6371500" y="1237125"/>
            <a:ext cx="1832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Reportes estadísticos para apoyo en decisiones.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6371500" y="2291100"/>
            <a:ext cx="1827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Recomendación de horarios con inteligencia artificial.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6371500" y="3555075"/>
            <a:ext cx="1827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Integración con fuentes externas (Excel, BD, APIs).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7" name="Google Shape;187;p2"/>
          <p:cNvGrpSpPr/>
          <p:nvPr/>
        </p:nvGrpSpPr>
        <p:grpSpPr>
          <a:xfrm>
            <a:off x="8285264" y="1285118"/>
            <a:ext cx="630131" cy="630131"/>
            <a:chOff x="6323089" y="1361318"/>
            <a:chExt cx="630131" cy="630131"/>
          </a:xfrm>
        </p:grpSpPr>
        <p:sp>
          <p:nvSpPr>
            <p:cNvPr id="188" name="Google Shape;188;p2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8285264" y="3560893"/>
            <a:ext cx="630131" cy="630130"/>
            <a:chOff x="6323089" y="3637093"/>
            <a:chExt cx="630131" cy="630130"/>
          </a:xfrm>
        </p:grpSpPr>
        <p:sp>
          <p:nvSpPr>
            <p:cNvPr id="193" name="Google Shape;193;p2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504447" y="3817598"/>
              <a:ext cx="124013" cy="124865"/>
            </a:xfrm>
            <a:custGeom>
              <a:rect b="b" l="l" r="r" t="t"/>
              <a:pathLst>
                <a:path extrusionOk="0" h="4688" w="4656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47850" y="3817598"/>
              <a:ext cx="124865" cy="124865"/>
            </a:xfrm>
            <a:custGeom>
              <a:rect b="b" l="l" r="r" t="t"/>
              <a:pathLst>
                <a:path extrusionOk="0" h="4688" w="4688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04447" y="3961827"/>
              <a:ext cx="124013" cy="124039"/>
            </a:xfrm>
            <a:custGeom>
              <a:rect b="b" l="l" r="r" t="t"/>
              <a:pathLst>
                <a:path extrusionOk="0" h="4657" w="4656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647850" y="3961827"/>
              <a:ext cx="124865" cy="124039"/>
            </a:xfrm>
            <a:custGeom>
              <a:rect b="b" l="l" r="r" t="t"/>
              <a:pathLst>
                <a:path extrusionOk="0" h="4657" w="4688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8285264" y="2423019"/>
            <a:ext cx="630131" cy="630104"/>
            <a:chOff x="6323089" y="2499219"/>
            <a:chExt cx="630131" cy="630104"/>
          </a:xfrm>
        </p:grpSpPr>
        <p:sp>
          <p:nvSpPr>
            <p:cNvPr id="201" name="Google Shape;201;p2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"/>
          <p:cNvGrpSpPr/>
          <p:nvPr/>
        </p:nvGrpSpPr>
        <p:grpSpPr>
          <a:xfrm>
            <a:off x="228601" y="1361318"/>
            <a:ext cx="630104" cy="630131"/>
            <a:chOff x="2190776" y="1361318"/>
            <a:chExt cx="630104" cy="630131"/>
          </a:xfrm>
        </p:grpSpPr>
        <p:sp>
          <p:nvSpPr>
            <p:cNvPr id="207" name="Google Shape;207;p2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31621" y="1552797"/>
              <a:ext cx="348412" cy="81849"/>
            </a:xfrm>
            <a:custGeom>
              <a:rect b="b" l="l" r="r" t="t"/>
              <a:pathLst>
                <a:path extrusionOk="0" h="3073" w="13081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368751" y="1605109"/>
              <a:ext cx="274154" cy="66641"/>
            </a:xfrm>
            <a:custGeom>
              <a:rect b="b" l="l" r="r" t="t"/>
              <a:pathLst>
                <a:path extrusionOk="0" h="2502" w="10293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405853" y="1657393"/>
              <a:ext cx="199949" cy="51485"/>
            </a:xfrm>
            <a:custGeom>
              <a:rect b="b" l="l" r="r" t="t"/>
              <a:pathLst>
                <a:path extrusionOk="0" h="1933" w="7507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"/>
          <p:cNvGrpSpPr/>
          <p:nvPr/>
        </p:nvGrpSpPr>
        <p:grpSpPr>
          <a:xfrm>
            <a:off x="228601" y="3637093"/>
            <a:ext cx="630104" cy="630130"/>
            <a:chOff x="2190776" y="3637093"/>
            <a:chExt cx="630104" cy="630130"/>
          </a:xfrm>
        </p:grpSpPr>
        <p:sp>
          <p:nvSpPr>
            <p:cNvPr id="215" name="Google Shape;215;p2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"/>
          <p:cNvGrpSpPr/>
          <p:nvPr/>
        </p:nvGrpSpPr>
        <p:grpSpPr>
          <a:xfrm>
            <a:off x="228601" y="2499219"/>
            <a:ext cx="630104" cy="630104"/>
            <a:chOff x="2190776" y="2499219"/>
            <a:chExt cx="630104" cy="630104"/>
          </a:xfrm>
        </p:grpSpPr>
        <p:sp>
          <p:nvSpPr>
            <p:cNvPr id="220" name="Google Shape;220;p2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6" name="Google Shape;226;p2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820853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195721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Metodología Cascada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1229207" y="125227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1223110" y="125936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775486" y="12947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ANÁLISIS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25" name="Google Shape;325;p20"/>
          <p:cNvGrpSpPr/>
          <p:nvPr/>
        </p:nvGrpSpPr>
        <p:grpSpPr>
          <a:xfrm>
            <a:off x="1169061" y="1173903"/>
            <a:ext cx="454451" cy="454451"/>
            <a:chOff x="6323089" y="1361318"/>
            <a:chExt cx="630131" cy="630131"/>
          </a:xfrm>
        </p:grpSpPr>
        <p:sp>
          <p:nvSpPr>
            <p:cNvPr id="326" name="Google Shape;326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95C7F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95C7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95C7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0"/>
          <p:cNvSpPr/>
          <p:nvPr/>
        </p:nvSpPr>
        <p:spPr>
          <a:xfrm>
            <a:off x="2038765" y="1971221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478F9C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032668" y="1978314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585044" y="2013725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DISEÑO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2" name="Google Shape;332;p20"/>
          <p:cNvGrpSpPr/>
          <p:nvPr/>
        </p:nvGrpSpPr>
        <p:grpSpPr>
          <a:xfrm>
            <a:off x="1978619" y="1892849"/>
            <a:ext cx="454451" cy="454451"/>
            <a:chOff x="6323089" y="1361318"/>
            <a:chExt cx="630131" cy="630131"/>
          </a:xfrm>
        </p:grpSpPr>
        <p:sp>
          <p:nvSpPr>
            <p:cNvPr id="333" name="Google Shape;333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478F9C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478F9C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478F9C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0"/>
          <p:cNvSpPr/>
          <p:nvPr/>
        </p:nvSpPr>
        <p:spPr>
          <a:xfrm>
            <a:off x="3039970" y="264382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4896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3033873" y="265091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3586248" y="268632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DESARROLLO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9" name="Google Shape;339;p20"/>
          <p:cNvGrpSpPr/>
          <p:nvPr/>
        </p:nvGrpSpPr>
        <p:grpSpPr>
          <a:xfrm>
            <a:off x="2979824" y="2565453"/>
            <a:ext cx="454451" cy="454451"/>
            <a:chOff x="6323089" y="1361318"/>
            <a:chExt cx="630131" cy="630131"/>
          </a:xfrm>
        </p:grpSpPr>
        <p:sp>
          <p:nvSpPr>
            <p:cNvPr id="340" name="Google Shape;340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4896F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4896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4896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0"/>
          <p:cNvSpPr/>
          <p:nvPr/>
        </p:nvSpPr>
        <p:spPr>
          <a:xfrm>
            <a:off x="3966395" y="3329700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3960298" y="3336794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512673" y="3372204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PRUEBAS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3906249" y="3251328"/>
            <a:ext cx="454451" cy="454451"/>
            <a:chOff x="6323089" y="1361318"/>
            <a:chExt cx="630131" cy="630131"/>
          </a:xfrm>
        </p:grpSpPr>
        <p:sp>
          <p:nvSpPr>
            <p:cNvPr id="347" name="Google Shape;347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DD915E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DD915E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0"/>
          <p:cNvSpPr/>
          <p:nvPr/>
        </p:nvSpPr>
        <p:spPr>
          <a:xfrm>
            <a:off x="4936645" y="400877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C065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4930548" y="401586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5482923" y="40512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IMPLEMENTACIÓN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53" name="Google Shape;353;p20"/>
          <p:cNvGrpSpPr/>
          <p:nvPr/>
        </p:nvGrpSpPr>
        <p:grpSpPr>
          <a:xfrm>
            <a:off x="4876499" y="3930403"/>
            <a:ext cx="454451" cy="454451"/>
            <a:chOff x="6323089" y="1361318"/>
            <a:chExt cx="630131" cy="630131"/>
          </a:xfrm>
        </p:grpSpPr>
        <p:sp>
          <p:nvSpPr>
            <p:cNvPr id="354" name="Google Shape;354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C065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F2C065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F2C065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7" name="Google Shape;357;p20"/>
          <p:cNvCxnSpPr/>
          <p:nvPr/>
        </p:nvCxnSpPr>
        <p:spPr>
          <a:xfrm>
            <a:off x="3433550" y="141582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4243825" y="210322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5236875" y="2789100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0"/>
          <p:cNvCxnSpPr/>
          <p:nvPr/>
        </p:nvCxnSpPr>
        <p:spPr>
          <a:xfrm>
            <a:off x="6171450" y="346817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1" name="Google Shape;361;p20" title="lu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25" y="12947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 title="diseno-grafico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500" y="20022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 title="codi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763" y="26901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 title="prueb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125" y="3372200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 title="puesta-en-marcha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2150" y="4045975"/>
            <a:ext cx="223275" cy="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/>
          <p:nvPr/>
        </p:nvSpPr>
        <p:spPr>
          <a:xfrm>
            <a:off x="2498250" y="2234441"/>
            <a:ext cx="1403705" cy="1403673"/>
          </a:xfrm>
          <a:custGeom>
            <a:rect b="b" l="l" r="r" t="t"/>
            <a:pathLst>
              <a:path extrusionOk="0" h="43545" w="43546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28"/>
          <p:cNvGrpSpPr/>
          <p:nvPr/>
        </p:nvGrpSpPr>
        <p:grpSpPr>
          <a:xfrm>
            <a:off x="6841307" y="1077897"/>
            <a:ext cx="71700" cy="1176650"/>
            <a:chOff x="1159825" y="2932050"/>
            <a:chExt cx="71700" cy="1176650"/>
          </a:xfrm>
        </p:grpSpPr>
        <p:cxnSp>
          <p:nvCxnSpPr>
            <p:cNvPr id="372" name="Google Shape;372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22283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" name="Google Shape;373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28"/>
          <p:cNvGrpSpPr/>
          <p:nvPr/>
        </p:nvGrpSpPr>
        <p:grpSpPr>
          <a:xfrm>
            <a:off x="4527900" y="1296714"/>
            <a:ext cx="71700" cy="1655900"/>
            <a:chOff x="1159825" y="2932050"/>
            <a:chExt cx="71700" cy="1176650"/>
          </a:xfrm>
        </p:grpSpPr>
        <p:cxnSp>
          <p:nvCxnSpPr>
            <p:cNvPr id="375" name="Google Shape;375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F2A36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6" name="Google Shape;376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28"/>
          <p:cNvGrpSpPr/>
          <p:nvPr/>
        </p:nvGrpSpPr>
        <p:grpSpPr>
          <a:xfrm>
            <a:off x="1236025" y="2305237"/>
            <a:ext cx="71700" cy="1307150"/>
            <a:chOff x="1159825" y="2801550"/>
            <a:chExt cx="71700" cy="1307150"/>
          </a:xfrm>
        </p:grpSpPr>
        <p:cxnSp>
          <p:nvCxnSpPr>
            <p:cNvPr id="378" name="Google Shape;378;p28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8"/>
          <p:cNvSpPr/>
          <p:nvPr/>
        </p:nvSpPr>
        <p:spPr>
          <a:xfrm>
            <a:off x="1110902" y="2234453"/>
            <a:ext cx="1403705" cy="1403673"/>
          </a:xfrm>
          <a:custGeom>
            <a:rect b="b" l="l" r="r" t="t"/>
            <a:pathLst>
              <a:path extrusionOk="0" h="43545" w="43546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5471801" y="800100"/>
            <a:ext cx="2257747" cy="908608"/>
          </a:xfrm>
          <a:custGeom>
            <a:rect b="b" l="l" r="r" t="t"/>
            <a:pathLst>
              <a:path extrusionOk="0" h="28187" w="112047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130200" y="876300"/>
            <a:ext cx="1403705" cy="1404737"/>
          </a:xfrm>
          <a:custGeom>
            <a:rect b="b" l="l" r="r" t="t"/>
            <a:pathLst>
              <a:path extrusionOk="0" h="43578" w="43546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61650" y="2610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Cronograma</a:t>
            </a:r>
            <a:endParaRPr b="0" i="0" sz="25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60525" y="36792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 a la 4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250525" y="4006875"/>
            <a:ext cx="204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Levantamiento de requerimientos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Definición arquitectura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Diseño mockups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436350" y="2646975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1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3271325" y="1708700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2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6118606" y="1076800"/>
            <a:ext cx="671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3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4508500" y="875200"/>
            <a:ext cx="963300" cy="766200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3720025" y="3106907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5 a la 15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433550" y="3456600"/>
            <a:ext cx="24213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front-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end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Back-end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integración fuentes externas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motor IA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Pruebas unitarias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6053500" y="23769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16 a la 18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6025825" y="2601400"/>
            <a:ext cx="1805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Pruebas de casos simulados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Validaciones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Entrega final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"/>
          <p:cNvSpPr txBox="1"/>
          <p:nvPr/>
        </p:nvSpPr>
        <p:spPr>
          <a:xfrm>
            <a:off x="710250" y="695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Arquitectura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99" name="Google Shape;399;p3" title="Diagrama en blanc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652375"/>
            <a:ext cx="5566878" cy="4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