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23" d="100"/>
          <a:sy n="123" d="100"/>
        </p:scale>
        <p:origin x="11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4/29/2024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923A1CC3-2375-41D4-9E03-427CAF2A4C1A}"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ítulo y descripció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s-ES"/>
              <a:t>Haga clic para modificar el estilo de título del patrón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AFF16868-8199-4C2C-A5B1-63AEE139F88E}"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 con descripció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s-ES"/>
              <a:t>Haga clic para modificar el estilo de título del patrón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4" name="Date Placeholder 3"/>
          <p:cNvSpPr>
            <a:spLocks noGrp="1"/>
          </p:cNvSpPr>
          <p:nvPr>
            <p:ph type="dt" sz="half" idx="10"/>
          </p:nvPr>
        </p:nvSpPr>
        <p:spPr/>
        <p:txBody>
          <a:bodyPr/>
          <a:lstStyle/>
          <a:p>
            <a:fld id="{AAD9FF7F-6988-44CC-821B-644E70CD2F73}"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arjeta de nombr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5C12C299-16B2-4475-990D-751901EACC14}"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4/29/2024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F34E6425-0181-43F2-84FC-787E803FD2F8}" type="datetimeFigureOut">
              <a:rPr lang="en-US" dirty="0"/>
              <a:t>4/29/2024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4/29/2024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4/29/2024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76E86A4C-8E40-4F87-A4F0-01A0687C5742}"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s-ES"/>
              <a:t>Haga clic en el icono para agregar una imagen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35E72C73-2D91-4E12-BA25-F0AA0C03599B}" type="datetimeFigureOut">
              <a:rPr lang="en-US" dirty="0"/>
              <a:t>4/29/2024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4/29/2024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54955" y="1020417"/>
            <a:ext cx="7313184" cy="1550505"/>
          </a:xfrm>
        </p:spPr>
        <p:txBody>
          <a:bodyPr/>
          <a:lstStyle/>
          <a:p>
            <a:r>
              <a:rPr lang="es-ES" dirty="0"/>
              <a:t>SEGURIDAD</a:t>
            </a:r>
          </a:p>
        </p:txBody>
      </p:sp>
      <p:sp>
        <p:nvSpPr>
          <p:cNvPr id="3" name="Subtítulo 2"/>
          <p:cNvSpPr>
            <a:spLocks noGrp="1"/>
          </p:cNvSpPr>
          <p:nvPr>
            <p:ph type="subTitle" idx="1"/>
          </p:nvPr>
        </p:nvSpPr>
        <p:spPr>
          <a:xfrm>
            <a:off x="1154955" y="2729947"/>
            <a:ext cx="7936036" cy="3273287"/>
          </a:xfrm>
        </p:spPr>
        <p:txBody>
          <a:bodyPr>
            <a:normAutofit fontScale="85000" lnSpcReduction="20000"/>
          </a:bodyPr>
          <a:lstStyle/>
          <a:p>
            <a:r>
              <a:rPr lang="es-ES" dirty="0"/>
              <a:t>Universidad De </a:t>
            </a:r>
            <a:r>
              <a:rPr lang="es-ES" dirty="0" err="1"/>
              <a:t>Guadalajada</a:t>
            </a:r>
            <a:endParaRPr lang="es-ES" dirty="0"/>
          </a:p>
          <a:p>
            <a:r>
              <a:rPr lang="es-ES" dirty="0"/>
              <a:t>Centro universitario de ciencias exactas e ingeniera</a:t>
            </a:r>
          </a:p>
          <a:p>
            <a:r>
              <a:rPr lang="es-ES" dirty="0"/>
              <a:t>Ingeniera en computación </a:t>
            </a:r>
          </a:p>
          <a:p>
            <a:r>
              <a:rPr lang="es-ES" dirty="0"/>
              <a:t>D04</a:t>
            </a:r>
          </a:p>
          <a:p>
            <a:r>
              <a:rPr lang="es-ES" dirty="0"/>
              <a:t>Profesora: Armida Griselda Vázquez curiel</a:t>
            </a:r>
          </a:p>
          <a:p>
            <a:r>
              <a:rPr lang="es-ES" dirty="0"/>
              <a:t>Integrantes:</a:t>
            </a:r>
          </a:p>
          <a:p>
            <a:r>
              <a:rPr lang="es-ES" dirty="0" err="1"/>
              <a:t>Gildo</a:t>
            </a:r>
            <a:r>
              <a:rPr lang="es-ES" dirty="0"/>
              <a:t> López miguel ángel</a:t>
            </a:r>
          </a:p>
          <a:p>
            <a:r>
              <a:rPr lang="es-ES" dirty="0"/>
              <a:t>González Ramírez Alan Leonardo</a:t>
            </a:r>
          </a:p>
          <a:p>
            <a:r>
              <a:rPr lang="es-ES" dirty="0"/>
              <a:t>Montejano paredes diego Fernando</a:t>
            </a:r>
          </a:p>
          <a:p>
            <a:r>
              <a:rPr lang="es-ES" dirty="0"/>
              <a:t>Pérez Juárez </a:t>
            </a:r>
            <a:r>
              <a:rPr lang="es-ES" dirty="0" err="1"/>
              <a:t>juAN</a:t>
            </a:r>
            <a:r>
              <a:rPr lang="es-ES" dirty="0"/>
              <a:t> Antonio</a:t>
            </a:r>
          </a:p>
          <a:p>
            <a:endParaRPr lang="es-ES" dirty="0"/>
          </a:p>
        </p:txBody>
      </p:sp>
    </p:spTree>
    <p:extLst>
      <p:ext uri="{BB962C8B-B14F-4D97-AF65-F5344CB8AC3E}">
        <p14:creationId xmlns:p14="http://schemas.microsoft.com/office/powerpoint/2010/main" val="2737252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CONCLUSIÓN</a:t>
            </a:r>
          </a:p>
        </p:txBody>
      </p:sp>
      <p:sp>
        <p:nvSpPr>
          <p:cNvPr id="3" name="Marcador de contenido 2"/>
          <p:cNvSpPr>
            <a:spLocks noGrp="1"/>
          </p:cNvSpPr>
          <p:nvPr>
            <p:ph idx="1"/>
          </p:nvPr>
        </p:nvSpPr>
        <p:spPr/>
        <p:txBody>
          <a:bodyPr/>
          <a:lstStyle/>
          <a:p>
            <a:r>
              <a:rPr lang="es-ES" dirty="0"/>
              <a:t>La seguridad de los Centros de Datos de AWS es una prioridad fundamental y un esfuerzo continuo que involucra a todo el personal de AWS. </a:t>
            </a:r>
          </a:p>
          <a:p>
            <a:endParaRPr lang="es-ES" dirty="0"/>
          </a:p>
          <a:p>
            <a:r>
              <a:rPr lang="es-ES" dirty="0"/>
              <a:t>Al seguir las políticas y procedimientos establecidos en este manual, podemos mantener la confianza de nuestros clientes y proteger eficazmente la infraestructura y los datos críticos alojados en AWS.</a:t>
            </a:r>
          </a:p>
        </p:txBody>
      </p:sp>
    </p:spTree>
    <p:extLst>
      <p:ext uri="{BB962C8B-B14F-4D97-AF65-F5344CB8AC3E}">
        <p14:creationId xmlns:p14="http://schemas.microsoft.com/office/powerpoint/2010/main" val="87144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Seguridad en Bases de Datos</a:t>
            </a:r>
          </a:p>
        </p:txBody>
      </p:sp>
      <p:sp>
        <p:nvSpPr>
          <p:cNvPr id="3" name="Marcador de contenido 2"/>
          <p:cNvSpPr>
            <a:spLocks noGrp="1"/>
          </p:cNvSpPr>
          <p:nvPr>
            <p:ph idx="1"/>
          </p:nvPr>
        </p:nvSpPr>
        <p:spPr>
          <a:xfrm>
            <a:off x="1154954" y="2603500"/>
            <a:ext cx="7458959" cy="3416300"/>
          </a:xfrm>
        </p:spPr>
        <p:txBody>
          <a:bodyPr>
            <a:normAutofit lnSpcReduction="10000"/>
          </a:bodyPr>
          <a:lstStyle/>
          <a:p>
            <a:r>
              <a:rPr lang="es-ES" dirty="0"/>
              <a:t>La seguridad informática es un aspecto crucial en la gestión de información valiosa o confidencial a través de bases de datos. </a:t>
            </a:r>
          </a:p>
          <a:p>
            <a:endParaRPr lang="es-ES" dirty="0"/>
          </a:p>
          <a:p>
            <a:r>
              <a:rPr lang="es-ES" dirty="0"/>
              <a:t>En este contexto, </a:t>
            </a:r>
            <a:r>
              <a:rPr lang="es-ES" dirty="0" err="1"/>
              <a:t>SQLite</a:t>
            </a:r>
            <a:r>
              <a:rPr lang="es-ES" dirty="0"/>
              <a:t> se destaca como una base de datos relacional ampliamente utilizada debido a su simplicidad, eficiencia y versatilidad. </a:t>
            </a:r>
          </a:p>
          <a:p>
            <a:endParaRPr lang="es-ES" dirty="0"/>
          </a:p>
          <a:p>
            <a:r>
              <a:rPr lang="es-ES" dirty="0"/>
              <a:t>A pesar de su sólida reputación, </a:t>
            </a:r>
            <a:r>
              <a:rPr lang="es-ES" dirty="0" err="1"/>
              <a:t>SQLite</a:t>
            </a:r>
            <a:r>
              <a:rPr lang="es-ES" dirty="0"/>
              <a:t> no está exento de posibles vulnerabilidades que podrían comprometer la integridad de la información almacenada.</a:t>
            </a:r>
          </a:p>
        </p:txBody>
      </p:sp>
      <p:pic>
        <p:nvPicPr>
          <p:cNvPr id="4" name="Imagen 3"/>
          <p:cNvPicPr>
            <a:picLocks noChangeAspect="1"/>
          </p:cNvPicPr>
          <p:nvPr/>
        </p:nvPicPr>
        <p:blipFill>
          <a:blip r:embed="rId2"/>
          <a:stretch>
            <a:fillRect/>
          </a:stretch>
        </p:blipFill>
        <p:spPr>
          <a:xfrm>
            <a:off x="8491319" y="5233899"/>
            <a:ext cx="3134162" cy="1267002"/>
          </a:xfrm>
          <a:prstGeom prst="rect">
            <a:avLst/>
          </a:prstGeom>
        </p:spPr>
      </p:pic>
    </p:spTree>
    <p:extLst>
      <p:ext uri="{BB962C8B-B14F-4D97-AF65-F5344CB8AC3E}">
        <p14:creationId xmlns:p14="http://schemas.microsoft.com/office/powerpoint/2010/main" val="11078926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CONCLUSIÓN</a:t>
            </a:r>
          </a:p>
        </p:txBody>
      </p:sp>
      <p:sp>
        <p:nvSpPr>
          <p:cNvPr id="3" name="Marcador de contenido 2"/>
          <p:cNvSpPr>
            <a:spLocks noGrp="1"/>
          </p:cNvSpPr>
          <p:nvPr>
            <p:ph idx="1"/>
          </p:nvPr>
        </p:nvSpPr>
        <p:spPr/>
        <p:txBody>
          <a:bodyPr/>
          <a:lstStyle/>
          <a:p>
            <a:r>
              <a:rPr lang="es-ES" dirty="0"/>
              <a:t>Una base de datos </a:t>
            </a:r>
            <a:r>
              <a:rPr lang="es-ES" dirty="0" err="1"/>
              <a:t>SQLite</a:t>
            </a:r>
            <a:r>
              <a:rPr lang="es-ES" dirty="0"/>
              <a:t> es esencial para salvaguardar la privacidad y la integridad de la información que contiene. </a:t>
            </a:r>
          </a:p>
          <a:p>
            <a:endParaRPr lang="es-ES" dirty="0"/>
          </a:p>
          <a:p>
            <a:r>
              <a:rPr lang="es-ES" dirty="0"/>
              <a:t>Aunque la inyección de SQL es una vulnerabilidad crítica que merece atención, es igualmente importante implementar un enfoque integral de seguridad que incluya medidas como la encriptación, la autenticación sólida, la gestión de permisos, las actualizaciones regulares, el respaldo de datos y el monitoreo continuo.</a:t>
            </a:r>
          </a:p>
        </p:txBody>
      </p:sp>
    </p:spTree>
    <p:extLst>
      <p:ext uri="{BB962C8B-B14F-4D97-AF65-F5344CB8AC3E}">
        <p14:creationId xmlns:p14="http://schemas.microsoft.com/office/powerpoint/2010/main" val="148565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Seguridad en Comunicaciones de datos</a:t>
            </a:r>
          </a:p>
        </p:txBody>
      </p:sp>
      <p:sp>
        <p:nvSpPr>
          <p:cNvPr id="3" name="Marcador de contenido 2"/>
          <p:cNvSpPr>
            <a:spLocks noGrp="1"/>
          </p:cNvSpPr>
          <p:nvPr>
            <p:ph idx="1"/>
          </p:nvPr>
        </p:nvSpPr>
        <p:spPr/>
        <p:txBody>
          <a:bodyPr/>
          <a:lstStyle/>
          <a:p>
            <a:r>
              <a:rPr lang="es-ES" dirty="0"/>
              <a:t>Los riesgos en una comunicación de red son una preocupación cada vez mayor para los usuarios de Internet. La red nos ofrece muchas formas de comunicación, como correo electrónico, redes sociales, chats y videoconferencias. </a:t>
            </a:r>
          </a:p>
          <a:p>
            <a:endParaRPr lang="es-ES" dirty="0"/>
          </a:p>
          <a:p>
            <a:r>
              <a:rPr lang="es-ES" dirty="0"/>
              <a:t>Estas formas de comunicación pueden ser muy útiles para compartir información, pero también pueden ser una vía para la violación de nuestra privacidad.</a:t>
            </a:r>
          </a:p>
        </p:txBody>
      </p:sp>
    </p:spTree>
    <p:extLst>
      <p:ext uri="{BB962C8B-B14F-4D97-AF65-F5344CB8AC3E}">
        <p14:creationId xmlns:p14="http://schemas.microsoft.com/office/powerpoint/2010/main" val="635962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CONCLUSIÓN</a:t>
            </a:r>
          </a:p>
        </p:txBody>
      </p:sp>
      <p:sp>
        <p:nvSpPr>
          <p:cNvPr id="3" name="Marcador de contenido 2"/>
          <p:cNvSpPr>
            <a:spLocks noGrp="1"/>
          </p:cNvSpPr>
          <p:nvPr>
            <p:ph idx="1"/>
          </p:nvPr>
        </p:nvSpPr>
        <p:spPr/>
        <p:txBody>
          <a:bodyPr>
            <a:normAutofit fontScale="92500" lnSpcReduction="10000"/>
          </a:bodyPr>
          <a:lstStyle/>
          <a:p>
            <a:r>
              <a:rPr lang="es-ES" dirty="0"/>
              <a:t>Protegerse en las comunicaciones de red, se ha convertido en una necesidad absoluta para cualquier negocio o usuario de internet. </a:t>
            </a:r>
          </a:p>
          <a:p>
            <a:endParaRPr lang="es-ES" dirty="0"/>
          </a:p>
          <a:p>
            <a:r>
              <a:rPr lang="es-ES" dirty="0"/>
              <a:t>El aumento de amenazas de seguridad en línea significa que todos deben estar conscientes de los riesgos y tomar medidas para asegurar su red. Esto incluye el uso de herramientas de seguridad como firewalls, antivirus y filtros de contenido para prevenir el acceso no deseado y proteger los datos importantes. </a:t>
            </a:r>
          </a:p>
          <a:p>
            <a:endParaRPr lang="es-ES" dirty="0"/>
          </a:p>
          <a:p>
            <a:r>
              <a:rPr lang="es-ES" dirty="0"/>
              <a:t>Además, es importante realizar copias de seguridad regulares para minimizar la pérdida de datos. La protección de la red es la única forma de garantizar una comunicación segura entre usuarios y sistemas.</a:t>
            </a:r>
          </a:p>
        </p:txBody>
      </p:sp>
    </p:spTree>
    <p:extLst>
      <p:ext uri="{BB962C8B-B14F-4D97-AF65-F5344CB8AC3E}">
        <p14:creationId xmlns:p14="http://schemas.microsoft.com/office/powerpoint/2010/main" val="4214080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Implicaciones legales y riesgos</a:t>
            </a:r>
          </a:p>
        </p:txBody>
      </p:sp>
      <p:sp>
        <p:nvSpPr>
          <p:cNvPr id="3" name="Marcador de contenido 2"/>
          <p:cNvSpPr>
            <a:spLocks noGrp="1"/>
          </p:cNvSpPr>
          <p:nvPr>
            <p:ph idx="1"/>
          </p:nvPr>
        </p:nvSpPr>
        <p:spPr/>
        <p:txBody>
          <a:bodyPr/>
          <a:lstStyle/>
          <a:p>
            <a:r>
              <a:rPr lang="es-MX" dirty="0"/>
              <a:t>La legislación informática se refiere al uso de medios informáticos, su objetivo principal es regular este mismo estableciendo limitaciones y reglas para que la información no se convierta en un método anárquico que desvíe los fines nobles para los cuales fue creada, sino en un avance tecnológico al servicio de todos en todos los aspectos de la vida y progreso del ser humano.</a:t>
            </a:r>
          </a:p>
          <a:p>
            <a:endParaRPr lang="es-MX" dirty="0"/>
          </a:p>
          <a:p>
            <a:endParaRPr lang="es-ES" dirty="0"/>
          </a:p>
        </p:txBody>
      </p:sp>
      <p:pic>
        <p:nvPicPr>
          <p:cNvPr id="1026" name="Picture 2" descr="Legislación Informática">
            <a:extLst>
              <a:ext uri="{FF2B5EF4-FFF2-40B4-BE49-F238E27FC236}">
                <a16:creationId xmlns:a16="http://schemas.microsoft.com/office/drawing/2014/main" id="{404F41E4-391A-41AD-8CF7-2156313012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9229" y="4238787"/>
            <a:ext cx="3058833" cy="2009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864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1EFB49-A49E-44B4-817A-8197BAEDB7D0}"/>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CBFEB476-928C-49F4-8311-C2B6F688C8FA}"/>
              </a:ext>
            </a:extLst>
          </p:cNvPr>
          <p:cNvSpPr>
            <a:spLocks noGrp="1"/>
          </p:cNvSpPr>
          <p:nvPr>
            <p:ph idx="1"/>
          </p:nvPr>
        </p:nvSpPr>
        <p:spPr/>
        <p:txBody>
          <a:bodyPr/>
          <a:lstStyle/>
          <a:p>
            <a:endParaRPr lang="es-MX" dirty="0"/>
          </a:p>
          <a:p>
            <a:r>
              <a:rPr lang="es-MX" dirty="0"/>
              <a:t>Las implicaciones legales y los riesgos son significativos y multifacéticos. Desde el cumplimiento normativo hasta la protección de datos y la responsabilidad civil, los usuarios deben abordar estos desafíos de manera proactiva. </a:t>
            </a:r>
          </a:p>
          <a:p>
            <a:r>
              <a:rPr lang="es-MX" dirty="0"/>
              <a:t>La gestión adecuada de estos riesgos es crucial para evitar multas, daños a la reputación y problemas financieros.</a:t>
            </a:r>
          </a:p>
        </p:txBody>
      </p:sp>
      <p:pic>
        <p:nvPicPr>
          <p:cNvPr id="2050" name="Picture 2" descr="Legislación en informática: últimos cambios y actualizaciones esperadas -  Legaltech">
            <a:extLst>
              <a:ext uri="{FF2B5EF4-FFF2-40B4-BE49-F238E27FC236}">
                <a16:creationId xmlns:a16="http://schemas.microsoft.com/office/drawing/2014/main" id="{B39DC216-A6EE-4CDF-865C-50C3EA82F6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83615" y="4943959"/>
            <a:ext cx="2832752" cy="1477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135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5E0E22-A0FB-47B5-B459-4C34AB32BBF0}"/>
              </a:ext>
            </a:extLst>
          </p:cNvPr>
          <p:cNvSpPr>
            <a:spLocks noGrp="1"/>
          </p:cNvSpPr>
          <p:nvPr>
            <p:ph type="title"/>
          </p:nvPr>
        </p:nvSpPr>
        <p:spPr/>
        <p:txBody>
          <a:bodyPr/>
          <a:lstStyle/>
          <a:p>
            <a:r>
              <a:rPr lang="es-MX" dirty="0"/>
              <a:t>Identificación y administración de riesgos</a:t>
            </a:r>
          </a:p>
        </p:txBody>
      </p:sp>
      <p:sp>
        <p:nvSpPr>
          <p:cNvPr id="3" name="Marcador de contenido 2">
            <a:extLst>
              <a:ext uri="{FF2B5EF4-FFF2-40B4-BE49-F238E27FC236}">
                <a16:creationId xmlns:a16="http://schemas.microsoft.com/office/drawing/2014/main" id="{B130A9FF-4AAE-445C-8721-3CBE8D48BBEF}"/>
              </a:ext>
            </a:extLst>
          </p:cNvPr>
          <p:cNvSpPr>
            <a:spLocks noGrp="1"/>
          </p:cNvSpPr>
          <p:nvPr>
            <p:ph idx="1"/>
          </p:nvPr>
        </p:nvSpPr>
        <p:spPr/>
        <p:txBody>
          <a:bodyPr/>
          <a:lstStyle/>
          <a:p>
            <a:endParaRPr lang="es-MX" dirty="0"/>
          </a:p>
          <a:p>
            <a:r>
              <a:rPr lang="es-MX" dirty="0"/>
              <a:t>La gestión de riesgos en ciberseguridad es un proceso que tiene como objetivo identificar, analizar, medir y gestionar los riesgos asociados a la seguridad de la información. </a:t>
            </a:r>
          </a:p>
          <a:p>
            <a:endParaRPr lang="es-MX" dirty="0"/>
          </a:p>
          <a:p>
            <a:r>
              <a:rPr lang="es-MX" dirty="0"/>
              <a:t>Establece controles de forma preventiva contra las amenazas que pueden encontrarse y logra reducirlas.</a:t>
            </a:r>
          </a:p>
        </p:txBody>
      </p:sp>
      <p:pic>
        <p:nvPicPr>
          <p:cNvPr id="3074" name="Picture 2" descr="Cómo gestionar los riesgos de ciberseguridad? | Conexión ESAN">
            <a:extLst>
              <a:ext uri="{FF2B5EF4-FFF2-40B4-BE49-F238E27FC236}">
                <a16:creationId xmlns:a16="http://schemas.microsoft.com/office/drawing/2014/main" id="{61421BAA-DBC1-4386-9183-F7FB696C6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5843" y="5132665"/>
            <a:ext cx="2671898" cy="1503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381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FC5A76-91C8-426C-8C71-5DCD529EF5ED}"/>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F228A6A1-BAA9-4494-9937-C44183B3AEF1}"/>
              </a:ext>
            </a:extLst>
          </p:cNvPr>
          <p:cNvSpPr>
            <a:spLocks noGrp="1"/>
          </p:cNvSpPr>
          <p:nvPr>
            <p:ph idx="1"/>
          </p:nvPr>
        </p:nvSpPr>
        <p:spPr>
          <a:xfrm>
            <a:off x="1154955" y="2603500"/>
            <a:ext cx="7516348" cy="3416300"/>
          </a:xfrm>
        </p:spPr>
        <p:txBody>
          <a:bodyPr/>
          <a:lstStyle/>
          <a:p>
            <a:endParaRPr lang="es-MX" dirty="0"/>
          </a:p>
          <a:p>
            <a:r>
              <a:rPr lang="es-MX" dirty="0"/>
              <a:t>Muchas empresas caen en el error de pensar que no están expuestas a las amenazas de ciberseguridad, o que su información no es de interés para los ciberdelincuentes. </a:t>
            </a:r>
          </a:p>
          <a:p>
            <a:endParaRPr lang="es-MX" dirty="0"/>
          </a:p>
          <a:p>
            <a:r>
              <a:rPr lang="es-MX" dirty="0"/>
              <a:t>Sin embargo, la ciberseguridad es cosa de todos, y lo que hoy es seguro, mañana puede no serlo. Los riesgos e incidentes de seguridad siempre existen, aunque dispongas de controles implementados que mitigan y minimizan los incidentes.</a:t>
            </a:r>
          </a:p>
        </p:txBody>
      </p:sp>
      <p:pic>
        <p:nvPicPr>
          <p:cNvPr id="4098" name="Picture 2" descr="Qué es la gestión de riesgos en ciberseguridad?">
            <a:extLst>
              <a:ext uri="{FF2B5EF4-FFF2-40B4-BE49-F238E27FC236}">
                <a16:creationId xmlns:a16="http://schemas.microsoft.com/office/drawing/2014/main" id="{3E980C10-6754-4AC5-8391-B7222E9508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1303" y="3429000"/>
            <a:ext cx="2885376" cy="1976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8046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4FC747-D663-4576-91D8-896278A1E26D}"/>
              </a:ext>
            </a:extLst>
          </p:cNvPr>
          <p:cNvSpPr>
            <a:spLocks noGrp="1"/>
          </p:cNvSpPr>
          <p:nvPr>
            <p:ph type="title"/>
          </p:nvPr>
        </p:nvSpPr>
        <p:spPr/>
        <p:txBody>
          <a:bodyPr/>
          <a:lstStyle/>
          <a:p>
            <a:r>
              <a:rPr lang="es-MX" dirty="0"/>
              <a:t>Problemática de seguridad en computación en nube</a:t>
            </a:r>
          </a:p>
        </p:txBody>
      </p:sp>
      <p:sp>
        <p:nvSpPr>
          <p:cNvPr id="3" name="Marcador de contenido 2">
            <a:extLst>
              <a:ext uri="{FF2B5EF4-FFF2-40B4-BE49-F238E27FC236}">
                <a16:creationId xmlns:a16="http://schemas.microsoft.com/office/drawing/2014/main" id="{C537B6E5-22FE-4BF2-B875-3FE182C41FA0}"/>
              </a:ext>
            </a:extLst>
          </p:cNvPr>
          <p:cNvSpPr>
            <a:spLocks noGrp="1"/>
          </p:cNvSpPr>
          <p:nvPr>
            <p:ph idx="1"/>
          </p:nvPr>
        </p:nvSpPr>
        <p:spPr/>
        <p:txBody>
          <a:bodyPr/>
          <a:lstStyle/>
          <a:p>
            <a:r>
              <a:rPr lang="es-MX" dirty="0"/>
              <a:t>La computación en la nube es acceso a demanda, a través de Internet, a recursos informáticos, servidores, almacenamiento de datos, herramientas de desarrollo, capacidades de creación de redes y más, alojados en un centro de datos remoto administrado por un proveedor de servicios en la nube .</a:t>
            </a:r>
          </a:p>
        </p:txBody>
      </p:sp>
      <p:pic>
        <p:nvPicPr>
          <p:cNvPr id="5122" name="Picture 2" descr="Qué es la seguridad en la nube?">
            <a:extLst>
              <a:ext uri="{FF2B5EF4-FFF2-40B4-BE49-F238E27FC236}">
                <a16:creationId xmlns:a16="http://schemas.microsoft.com/office/drawing/2014/main" id="{0817EBAC-7E6C-4FF3-A6A3-699C19467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6186" y="4293031"/>
            <a:ext cx="3759628" cy="211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881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Robo de información y sus consecuencias.</a:t>
            </a:r>
          </a:p>
        </p:txBody>
      </p:sp>
      <p:sp>
        <p:nvSpPr>
          <p:cNvPr id="3" name="Marcador de contenido 2"/>
          <p:cNvSpPr>
            <a:spLocks noGrp="1"/>
          </p:cNvSpPr>
          <p:nvPr>
            <p:ph idx="1"/>
          </p:nvPr>
        </p:nvSpPr>
        <p:spPr>
          <a:xfrm>
            <a:off x="1154955" y="2603500"/>
            <a:ext cx="6319272" cy="3416300"/>
          </a:xfrm>
        </p:spPr>
        <p:txBody>
          <a:bodyPr>
            <a:normAutofit fontScale="92500" lnSpcReduction="10000"/>
          </a:bodyPr>
          <a:lstStyle/>
          <a:p>
            <a:r>
              <a:rPr lang="es-ES" dirty="0"/>
              <a:t>¿QUÉ ES ?</a:t>
            </a:r>
          </a:p>
          <a:p>
            <a:endParaRPr lang="es-ES" dirty="0"/>
          </a:p>
          <a:p>
            <a:r>
              <a:rPr lang="es-ES" dirty="0"/>
              <a:t>El robo de datos no solo compromete la privacidad de individuos y empresas, sino que también tiene repercusiones significativas a nivel social, económico y de seguridad.</a:t>
            </a:r>
          </a:p>
          <a:p>
            <a:endParaRPr lang="es-ES" dirty="0"/>
          </a:p>
          <a:p>
            <a:r>
              <a:rPr lang="es-ES" dirty="0"/>
              <a:t>El robo de datos, es la transferencia o el almacenamiento ilegal de información personal, confidencial o financiera. Esto podría incluir contraseñas, códigos de software o algoritmos, y procesos o tecnologías patentadas.</a:t>
            </a:r>
          </a:p>
        </p:txBody>
      </p:sp>
      <p:pic>
        <p:nvPicPr>
          <p:cNvPr id="1028" name="Picture 4" descr="5 consecuencias del robo de datos personales - Revista Seguridad 36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746" y="3207026"/>
            <a:ext cx="4017149" cy="265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075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929AB8-81C2-4E12-A61F-22F6DDA865C1}"/>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32C0862D-6A18-4FD7-9B54-D19775F1E51F}"/>
              </a:ext>
            </a:extLst>
          </p:cNvPr>
          <p:cNvSpPr>
            <a:spLocks noGrp="1"/>
          </p:cNvSpPr>
          <p:nvPr>
            <p:ph idx="1"/>
          </p:nvPr>
        </p:nvSpPr>
        <p:spPr/>
        <p:txBody>
          <a:bodyPr/>
          <a:lstStyle/>
          <a:p>
            <a:r>
              <a:rPr lang="es-MX" dirty="0"/>
              <a:t>La computación en la nube ha revolucionado la forma en que almacenamos, gestionamos y accedemos a datos y servicios. Su flexibilidad, escalabilidad y accesibilidad son innegables, lo que ha llevado a su adopción generalizada en empresas y organizaciones de todo tipo. </a:t>
            </a:r>
          </a:p>
          <a:p>
            <a:r>
              <a:rPr lang="es-MX" dirty="0"/>
              <a:t>Sin embargo, con estos beneficios también vienen desafíos significativos en términos de seguridad informática, la pérdida de datos, la exposición de información confidencial y las amenazas cibernéticas son riesgos constantes en un entorno en línea. </a:t>
            </a:r>
          </a:p>
          <a:p>
            <a:r>
              <a:rPr lang="es-MX" dirty="0"/>
              <a:t>Por lo tanto, es esencial implementar medidas de seguridad sólidas, como la autenticación segura,</a:t>
            </a:r>
          </a:p>
        </p:txBody>
      </p:sp>
    </p:spTree>
    <p:extLst>
      <p:ext uri="{BB962C8B-B14F-4D97-AF65-F5344CB8AC3E}">
        <p14:creationId xmlns:p14="http://schemas.microsoft.com/office/powerpoint/2010/main" val="3095333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88E92E-5D81-43D3-A6CC-4B0C20C73F02}"/>
              </a:ext>
            </a:extLst>
          </p:cNvPr>
          <p:cNvSpPr>
            <a:spLocks noGrp="1"/>
          </p:cNvSpPr>
          <p:nvPr>
            <p:ph type="title"/>
          </p:nvPr>
        </p:nvSpPr>
        <p:spPr/>
        <p:txBody>
          <a:bodyPr/>
          <a:lstStyle/>
          <a:p>
            <a:r>
              <a:rPr lang="es-MX" dirty="0"/>
              <a:t>Problemática de seguridad en </a:t>
            </a:r>
            <a:r>
              <a:rPr lang="es-MX" dirty="0" err="1"/>
              <a:t>BigData</a:t>
            </a:r>
            <a:endParaRPr lang="es-MX" dirty="0"/>
          </a:p>
        </p:txBody>
      </p:sp>
      <p:sp>
        <p:nvSpPr>
          <p:cNvPr id="3" name="Marcador de contenido 2">
            <a:extLst>
              <a:ext uri="{FF2B5EF4-FFF2-40B4-BE49-F238E27FC236}">
                <a16:creationId xmlns:a16="http://schemas.microsoft.com/office/drawing/2014/main" id="{1C575B47-1AF7-41C8-9CD3-F50084469404}"/>
              </a:ext>
            </a:extLst>
          </p:cNvPr>
          <p:cNvSpPr>
            <a:spLocks noGrp="1"/>
          </p:cNvSpPr>
          <p:nvPr>
            <p:ph idx="1"/>
          </p:nvPr>
        </p:nvSpPr>
        <p:spPr>
          <a:xfrm>
            <a:off x="1154954" y="2378775"/>
            <a:ext cx="7880558" cy="3045632"/>
          </a:xfrm>
        </p:spPr>
        <p:txBody>
          <a:bodyPr>
            <a:normAutofit/>
          </a:bodyPr>
          <a:lstStyle/>
          <a:p>
            <a:r>
              <a:rPr lang="es-MX" dirty="0"/>
              <a:t>La Big Data (</a:t>
            </a:r>
            <a:r>
              <a:rPr lang="es-MX" dirty="0" err="1"/>
              <a:t>macrodatos</a:t>
            </a:r>
            <a:r>
              <a:rPr lang="es-MX" dirty="0"/>
              <a:t>), es un conjunto de datos extremadamente grande y complejos que sobrepasan los límites de las herramientas de procesamiento de datos tradicionales para capturar, administrar y procesar de manera efectiva, estos suelen proceder de nuevas fuentes de datos. </a:t>
            </a:r>
          </a:p>
          <a:p>
            <a:r>
              <a:rPr lang="es-MX" dirty="0"/>
              <a:t>Estos suelen ser tan grandes que es muy difícil o imposible trabajar con ellos usando software y enfoques tradicionales. Pero estos datos son de una gran utilidad para abordar problemas empresariales que antes no hubiera sido posible resolver.</a:t>
            </a:r>
          </a:p>
        </p:txBody>
      </p:sp>
      <p:pic>
        <p:nvPicPr>
          <p:cNvPr id="4" name="Imagen 3">
            <a:extLst>
              <a:ext uri="{FF2B5EF4-FFF2-40B4-BE49-F238E27FC236}">
                <a16:creationId xmlns:a16="http://schemas.microsoft.com/office/drawing/2014/main" id="{20BFF04A-79B1-475C-A96F-C8B6C46C2F43}"/>
              </a:ext>
            </a:extLst>
          </p:cNvPr>
          <p:cNvPicPr>
            <a:picLocks noChangeAspect="1"/>
          </p:cNvPicPr>
          <p:nvPr/>
        </p:nvPicPr>
        <p:blipFill>
          <a:blip r:embed="rId2"/>
          <a:stretch>
            <a:fillRect/>
          </a:stretch>
        </p:blipFill>
        <p:spPr>
          <a:xfrm>
            <a:off x="7865278" y="5136716"/>
            <a:ext cx="4102178" cy="1495231"/>
          </a:xfrm>
          <a:prstGeom prst="rect">
            <a:avLst/>
          </a:prstGeom>
        </p:spPr>
      </p:pic>
    </p:spTree>
    <p:extLst>
      <p:ext uri="{BB962C8B-B14F-4D97-AF65-F5344CB8AC3E}">
        <p14:creationId xmlns:p14="http://schemas.microsoft.com/office/powerpoint/2010/main" val="489778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69138-1144-40D7-9261-7E5C1DDF3FA9}"/>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E731FA64-F43C-4F9D-8254-4AD1B9C87427}"/>
              </a:ext>
            </a:extLst>
          </p:cNvPr>
          <p:cNvSpPr>
            <a:spLocks noGrp="1"/>
          </p:cNvSpPr>
          <p:nvPr>
            <p:ph idx="1"/>
          </p:nvPr>
        </p:nvSpPr>
        <p:spPr/>
        <p:txBody>
          <a:bodyPr/>
          <a:lstStyle/>
          <a:p>
            <a:r>
              <a:rPr lang="es-MX" dirty="0"/>
              <a:t>El Big Data ha emergido como una herramienta transformadora en diversas áreas, permitiendo el análisis de volúmenes masivos de datos para obtener información valiosa y tomar decisiones informadas.</a:t>
            </a:r>
          </a:p>
          <a:p>
            <a:endParaRPr lang="es-MX" dirty="0"/>
          </a:p>
          <a:p>
            <a:r>
              <a:rPr lang="es-MX" dirty="0"/>
              <a:t>Su capacidad para revelar patrones, proporcionar información valiosa y mejorar la toma de decisiones ha llevado a su adopción generalizada en el mundo actual, donde la información y la rapidez en su análisis son esenciales para el éxito.</a:t>
            </a:r>
          </a:p>
        </p:txBody>
      </p:sp>
      <p:pic>
        <p:nvPicPr>
          <p:cNvPr id="6146" name="Picture 2" descr="Big Data para la validación de amenazas en la seguridad nacional | Ventas  de Seguridad">
            <a:extLst>
              <a:ext uri="{FF2B5EF4-FFF2-40B4-BE49-F238E27FC236}">
                <a16:creationId xmlns:a16="http://schemas.microsoft.com/office/drawing/2014/main" id="{DA65710A-C9E9-4C5A-A7DD-50F760767D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8359" y="4902629"/>
            <a:ext cx="3455153" cy="1727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673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4A7050-C11C-4B73-B50C-AA658FB8DCBF}"/>
              </a:ext>
            </a:extLst>
          </p:cNvPr>
          <p:cNvSpPr>
            <a:spLocks noGrp="1"/>
          </p:cNvSpPr>
          <p:nvPr>
            <p:ph type="title"/>
          </p:nvPr>
        </p:nvSpPr>
        <p:spPr/>
        <p:txBody>
          <a:bodyPr/>
          <a:lstStyle/>
          <a:p>
            <a:r>
              <a:rPr lang="es-MX" dirty="0"/>
              <a:t>Problemática de seguridad en Internet de las cosas</a:t>
            </a:r>
          </a:p>
        </p:txBody>
      </p:sp>
      <p:sp>
        <p:nvSpPr>
          <p:cNvPr id="3" name="Marcador de contenido 2">
            <a:extLst>
              <a:ext uri="{FF2B5EF4-FFF2-40B4-BE49-F238E27FC236}">
                <a16:creationId xmlns:a16="http://schemas.microsoft.com/office/drawing/2014/main" id="{4ABE3DE5-CEC3-41CE-BD21-675320E7AB71}"/>
              </a:ext>
            </a:extLst>
          </p:cNvPr>
          <p:cNvSpPr>
            <a:spLocks noGrp="1"/>
          </p:cNvSpPr>
          <p:nvPr>
            <p:ph idx="1"/>
          </p:nvPr>
        </p:nvSpPr>
        <p:spPr/>
        <p:txBody>
          <a:bodyPr/>
          <a:lstStyle/>
          <a:p>
            <a:r>
              <a:rPr lang="es-MX" dirty="0"/>
              <a:t>La seguridad de los dispositivos </a:t>
            </a:r>
            <a:r>
              <a:rPr lang="es-MX" dirty="0" err="1"/>
              <a:t>IoT</a:t>
            </a:r>
            <a:r>
              <a:rPr lang="es-MX" dirty="0"/>
              <a:t> es un tema importante en la actualidad, ya que estos dispositivos están cada vez más presentes en nuestra vida cotidiana. La interconectividad y el acceso remoto que ofrecen estos dispositivos pueden facilitar la vida de los usuarios, pero también pueden crear oportunidades para los malos actores que buscan robar datos privados.</a:t>
            </a:r>
          </a:p>
        </p:txBody>
      </p:sp>
      <p:pic>
        <p:nvPicPr>
          <p:cNvPr id="7172" name="Picture 4" descr="10 problemas de seguridad en el Internet de las cosas (IoT)">
            <a:extLst>
              <a:ext uri="{FF2B5EF4-FFF2-40B4-BE49-F238E27FC236}">
                <a16:creationId xmlns:a16="http://schemas.microsoft.com/office/drawing/2014/main" id="{A6493D3E-A83C-45D1-9D85-06DFEED97E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52448" y="4261765"/>
            <a:ext cx="3877158" cy="21809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9193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DA4FEB-3E08-4219-BD72-50E03EA9703F}"/>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70ECE8F3-235F-449F-9E82-8169167F51F4}"/>
              </a:ext>
            </a:extLst>
          </p:cNvPr>
          <p:cNvSpPr>
            <a:spLocks noGrp="1"/>
          </p:cNvSpPr>
          <p:nvPr>
            <p:ph idx="1"/>
          </p:nvPr>
        </p:nvSpPr>
        <p:spPr/>
        <p:txBody>
          <a:bodyPr>
            <a:normAutofit fontScale="92500" lnSpcReduction="10000"/>
          </a:bodyPr>
          <a:lstStyle/>
          <a:p>
            <a:r>
              <a:rPr lang="es-MX" dirty="0"/>
              <a:t>En la adquisición de datos con Arduino, se reconoce la importancia de la seguridad en la captura y transmisión de datos. La implementación de métodos de cifrado y autenticación proporciona una capa sólida de protección contra manipulaciones y accesos no autorizados.</a:t>
            </a:r>
          </a:p>
          <a:p>
            <a:endParaRPr lang="es-MX" dirty="0"/>
          </a:p>
          <a:p>
            <a:r>
              <a:rPr lang="es-MX" dirty="0"/>
              <a:t>El diseño de la base de datos para almacenar la información del invernadero ha sido una tarea desafiante pero crucial. La implementación de mecanismos de control de acceso robustos es esencial para salvaguardar la confidencialidad de los datos.</a:t>
            </a:r>
          </a:p>
          <a:p>
            <a:endParaRPr lang="es-MX" dirty="0"/>
          </a:p>
          <a:p>
            <a:r>
              <a:rPr lang="es-MX" dirty="0"/>
              <a:t>La implementación de prácticas seguras de programación ha sido central para prevenir vulnerabilidades comunes.</a:t>
            </a:r>
          </a:p>
        </p:txBody>
      </p:sp>
    </p:spTree>
    <p:extLst>
      <p:ext uri="{BB962C8B-B14F-4D97-AF65-F5344CB8AC3E}">
        <p14:creationId xmlns:p14="http://schemas.microsoft.com/office/powerpoint/2010/main" val="37706382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B00B7-CCE4-4BFC-B61A-6C2449274B55}"/>
              </a:ext>
            </a:extLst>
          </p:cNvPr>
          <p:cNvSpPr>
            <a:spLocks noGrp="1"/>
          </p:cNvSpPr>
          <p:nvPr>
            <p:ph type="title"/>
          </p:nvPr>
        </p:nvSpPr>
        <p:spPr/>
        <p:txBody>
          <a:bodyPr/>
          <a:lstStyle/>
          <a:p>
            <a:r>
              <a:rPr lang="es-MX" dirty="0"/>
              <a:t>CONCLUSIÓNES</a:t>
            </a:r>
          </a:p>
        </p:txBody>
      </p:sp>
      <p:sp>
        <p:nvSpPr>
          <p:cNvPr id="3" name="Marcador de contenido 2">
            <a:extLst>
              <a:ext uri="{FF2B5EF4-FFF2-40B4-BE49-F238E27FC236}">
                <a16:creationId xmlns:a16="http://schemas.microsoft.com/office/drawing/2014/main" id="{A563C9EA-342F-41D1-A694-03B9662AC055}"/>
              </a:ext>
            </a:extLst>
          </p:cNvPr>
          <p:cNvSpPr>
            <a:spLocks noGrp="1"/>
          </p:cNvSpPr>
          <p:nvPr>
            <p:ph idx="1"/>
          </p:nvPr>
        </p:nvSpPr>
        <p:spPr/>
        <p:txBody>
          <a:bodyPr/>
          <a:lstStyle/>
          <a:p>
            <a:r>
              <a:rPr lang="es-ES" dirty="0"/>
              <a:t>Gildo López Miguel Ángel</a:t>
            </a:r>
          </a:p>
          <a:p>
            <a:endParaRPr lang="es-ES" dirty="0"/>
          </a:p>
          <a:p>
            <a:r>
              <a:rPr lang="es-ES" dirty="0"/>
              <a:t>González Ramírez Alan Leonardo</a:t>
            </a:r>
          </a:p>
          <a:p>
            <a:endParaRPr lang="es-ES" dirty="0"/>
          </a:p>
          <a:p>
            <a:r>
              <a:rPr lang="es-ES" dirty="0"/>
              <a:t>Montejano Paredes Diego Fernando</a:t>
            </a:r>
          </a:p>
          <a:p>
            <a:endParaRPr lang="es-ES" dirty="0"/>
          </a:p>
          <a:p>
            <a:r>
              <a:rPr lang="es-ES" dirty="0"/>
              <a:t>Pérez Juárez Juan Antonio</a:t>
            </a:r>
          </a:p>
          <a:p>
            <a:endParaRPr lang="es-MX" dirty="0"/>
          </a:p>
        </p:txBody>
      </p:sp>
    </p:spTree>
    <p:extLst>
      <p:ext uri="{BB962C8B-B14F-4D97-AF65-F5344CB8AC3E}">
        <p14:creationId xmlns:p14="http://schemas.microsoft.com/office/powerpoint/2010/main" val="26356899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28902-D3B6-49F0-AC80-D3B355FBE084}"/>
              </a:ext>
            </a:extLst>
          </p:cNvPr>
          <p:cNvSpPr>
            <a:spLocks noGrp="1"/>
          </p:cNvSpPr>
          <p:nvPr>
            <p:ph type="title"/>
          </p:nvPr>
        </p:nvSpPr>
        <p:spPr/>
        <p:txBody>
          <a:bodyPr/>
          <a:lstStyle/>
          <a:p>
            <a:r>
              <a:rPr lang="es-ES" dirty="0"/>
              <a:t>Gildo López Miguel Ángel</a:t>
            </a:r>
            <a:endParaRPr lang="es-MX" dirty="0"/>
          </a:p>
        </p:txBody>
      </p:sp>
      <p:sp>
        <p:nvSpPr>
          <p:cNvPr id="3" name="Marcador de contenido 2">
            <a:extLst>
              <a:ext uri="{FF2B5EF4-FFF2-40B4-BE49-F238E27FC236}">
                <a16:creationId xmlns:a16="http://schemas.microsoft.com/office/drawing/2014/main" id="{B38B388D-2721-4717-8EDD-FE7C6D955244}"/>
              </a:ext>
            </a:extLst>
          </p:cNvPr>
          <p:cNvSpPr>
            <a:spLocks noGrp="1"/>
          </p:cNvSpPr>
          <p:nvPr>
            <p:ph idx="1"/>
          </p:nvPr>
        </p:nvSpPr>
        <p:spPr/>
        <p:txBody>
          <a:bodyPr>
            <a:normAutofit fontScale="85000" lnSpcReduction="20000"/>
          </a:bodyPr>
          <a:lstStyle/>
          <a:p>
            <a:r>
              <a:rPr lang="es-MX" dirty="0"/>
              <a:t>A lo largo de este curso de seguridad, se han abordado diversos aspectos que van desde la protección de bienes físicos e información hasta la seguridad en líneas de logística y la confianza del cliente. Se han explorado medidas de seguridad físicas y digitales, así como las posibles vulnerabilidades y las consecuencias de ignorar la importancia de la seguridad en todas sus formas. </a:t>
            </a:r>
          </a:p>
          <a:p>
            <a:r>
              <a:rPr lang="es-MX" dirty="0"/>
              <a:t>Este curso ha destacado la diversidad de perspectivas en el ámbito de la seguridad, tanto a nivel personal como empresarial, resaltando la importancia de considerarla en todos los niveles y segmentos de la sociedad. </a:t>
            </a:r>
          </a:p>
          <a:p>
            <a:r>
              <a:rPr lang="es-MX" dirty="0"/>
              <a:t>Se ha puesto énfasis en cómo la falta de atención a la seguridad puede afectar a individuos y organizaciones, comprometiendo la privacidad, la integridad de la información y, en última instancia, la confianza del público. Además, se ha evidenciado la capacidad de aprendizaje autodidacta de los participantes, así como la importancia de adquirir habilidades técnicas específicas, como la programación de Arduino, para abordar desafíos en el campo de la seguridad cibernética y la protección de dispositivos inteligentes. </a:t>
            </a:r>
          </a:p>
        </p:txBody>
      </p:sp>
    </p:spTree>
    <p:extLst>
      <p:ext uri="{BB962C8B-B14F-4D97-AF65-F5344CB8AC3E}">
        <p14:creationId xmlns:p14="http://schemas.microsoft.com/office/powerpoint/2010/main" val="10358711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0FE3A-F368-43F9-AC24-E4B9D1ABBAC8}"/>
              </a:ext>
            </a:extLst>
          </p:cNvPr>
          <p:cNvSpPr>
            <a:spLocks noGrp="1"/>
          </p:cNvSpPr>
          <p:nvPr>
            <p:ph type="title"/>
          </p:nvPr>
        </p:nvSpPr>
        <p:spPr/>
        <p:txBody>
          <a:bodyPr/>
          <a:lstStyle/>
          <a:p>
            <a:r>
              <a:rPr lang="es-ES" dirty="0"/>
              <a:t>González Ramírez Alan Leonardo</a:t>
            </a:r>
            <a:endParaRPr lang="es-MX" dirty="0"/>
          </a:p>
        </p:txBody>
      </p:sp>
      <p:sp>
        <p:nvSpPr>
          <p:cNvPr id="3" name="Marcador de contenido 2">
            <a:extLst>
              <a:ext uri="{FF2B5EF4-FFF2-40B4-BE49-F238E27FC236}">
                <a16:creationId xmlns:a16="http://schemas.microsoft.com/office/drawing/2014/main" id="{465FEF97-668E-425F-B8B2-A1D4DD550002}"/>
              </a:ext>
            </a:extLst>
          </p:cNvPr>
          <p:cNvSpPr>
            <a:spLocks noGrp="1"/>
          </p:cNvSpPr>
          <p:nvPr>
            <p:ph idx="1"/>
          </p:nvPr>
        </p:nvSpPr>
        <p:spPr/>
        <p:txBody>
          <a:bodyPr/>
          <a:lstStyle/>
          <a:p>
            <a:r>
              <a:rPr lang="es-MX" dirty="0"/>
              <a:t>Mi conocimiento adquirido en éste curso, principalmente fue la programación de Arduino, que realizamos en una de las actividades, me ayudó a comprender cómo proteger sistemas embebidos y dispositivos conectados contra amenazas cibernéticas. Algo que me ayudó bastante fue la comprensión de conceptos como cifrado de datos, autenticación y gestión de acceso, así como el diseño de prácticas de seguridad sólidas. </a:t>
            </a:r>
          </a:p>
          <a:p>
            <a:r>
              <a:rPr lang="es-MX" dirty="0"/>
              <a:t>Esta combinación de habilidades me servirá para abordar desafíos actuales y futuros en la creación de dispositivos inteligentes y conectados de manera segura.</a:t>
            </a:r>
          </a:p>
          <a:p>
            <a:endParaRPr lang="es-MX" dirty="0"/>
          </a:p>
        </p:txBody>
      </p:sp>
    </p:spTree>
    <p:extLst>
      <p:ext uri="{BB962C8B-B14F-4D97-AF65-F5344CB8AC3E}">
        <p14:creationId xmlns:p14="http://schemas.microsoft.com/office/powerpoint/2010/main" val="3299985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2AC3C1-B0F7-466B-9DA6-2904DEC640A0}"/>
              </a:ext>
            </a:extLst>
          </p:cNvPr>
          <p:cNvSpPr>
            <a:spLocks noGrp="1"/>
          </p:cNvSpPr>
          <p:nvPr>
            <p:ph type="title"/>
          </p:nvPr>
        </p:nvSpPr>
        <p:spPr/>
        <p:txBody>
          <a:bodyPr/>
          <a:lstStyle/>
          <a:p>
            <a:r>
              <a:rPr lang="es-ES" dirty="0"/>
              <a:t>Montejano Paredes Diego Fernando</a:t>
            </a:r>
            <a:endParaRPr lang="es-MX" dirty="0"/>
          </a:p>
        </p:txBody>
      </p:sp>
      <p:sp>
        <p:nvSpPr>
          <p:cNvPr id="3" name="Marcador de contenido 2">
            <a:extLst>
              <a:ext uri="{FF2B5EF4-FFF2-40B4-BE49-F238E27FC236}">
                <a16:creationId xmlns:a16="http://schemas.microsoft.com/office/drawing/2014/main" id="{3AA406FF-B27E-42D4-972D-4C10A028057D}"/>
              </a:ext>
            </a:extLst>
          </p:cNvPr>
          <p:cNvSpPr>
            <a:spLocks noGrp="1"/>
          </p:cNvSpPr>
          <p:nvPr>
            <p:ph idx="1"/>
          </p:nvPr>
        </p:nvSpPr>
        <p:spPr/>
        <p:txBody>
          <a:bodyPr>
            <a:normAutofit fontScale="92500" lnSpcReduction="20000"/>
          </a:bodyPr>
          <a:lstStyle/>
          <a:p>
            <a:r>
              <a:rPr lang="es-MX" dirty="0"/>
              <a:t>En este curso de seguridad aprendimos varios tipos de seguridad, la común y más conocida la de protección de algo físico o intangible como bienes o información, hasta otros más abstractos como la seguridad de líneas de logística, confianza de cliente etc.</a:t>
            </a:r>
          </a:p>
          <a:p>
            <a:r>
              <a:rPr lang="es-MX" dirty="0"/>
              <a:t>También varias medidas de seguridad tanto físicas como digitales y las maneras en las que estás se podían </a:t>
            </a:r>
            <a:r>
              <a:rPr lang="es-MX" dirty="0" err="1"/>
              <a:t>vulneral</a:t>
            </a:r>
            <a:r>
              <a:rPr lang="es-MX" dirty="0"/>
              <a:t> y defender, también las múltiples consecuencias de tomar a la ligera cualquiera de estas medidas las cuales incluyen robo de información sensible comprometer equipos y privacidad como también la perdida de bienes.</a:t>
            </a:r>
          </a:p>
          <a:p>
            <a:r>
              <a:rPr lang="es-MX" dirty="0"/>
              <a:t>En general un curso bastante diverso que puso la luz en varias perspectivas de la seguridad en carácter personal y de entidad, mas la importancia de la misma en varios niveles y segmentos, y como la falta de consideración de la misma afecta a todos </a:t>
            </a:r>
            <a:r>
              <a:rPr lang="es-MX" dirty="0" err="1"/>
              <a:t>sobretodo</a:t>
            </a:r>
            <a:r>
              <a:rPr lang="es-MX" dirty="0"/>
              <a:t> si una entidad es la responsable de múltiples personas</a:t>
            </a:r>
          </a:p>
          <a:p>
            <a:endParaRPr lang="es-MX" dirty="0"/>
          </a:p>
        </p:txBody>
      </p:sp>
    </p:spTree>
    <p:extLst>
      <p:ext uri="{BB962C8B-B14F-4D97-AF65-F5344CB8AC3E}">
        <p14:creationId xmlns:p14="http://schemas.microsoft.com/office/powerpoint/2010/main" val="201385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CFC85E-3EF6-4A6C-928C-B3FEE9461A46}"/>
              </a:ext>
            </a:extLst>
          </p:cNvPr>
          <p:cNvSpPr>
            <a:spLocks noGrp="1"/>
          </p:cNvSpPr>
          <p:nvPr>
            <p:ph type="title"/>
          </p:nvPr>
        </p:nvSpPr>
        <p:spPr/>
        <p:txBody>
          <a:bodyPr/>
          <a:lstStyle/>
          <a:p>
            <a:r>
              <a:rPr lang="es-ES" dirty="0"/>
              <a:t>Pérez Juárez Juan Antonio</a:t>
            </a:r>
            <a:endParaRPr lang="es-MX" dirty="0"/>
          </a:p>
        </p:txBody>
      </p:sp>
      <p:sp>
        <p:nvSpPr>
          <p:cNvPr id="3" name="Marcador de contenido 2">
            <a:extLst>
              <a:ext uri="{FF2B5EF4-FFF2-40B4-BE49-F238E27FC236}">
                <a16:creationId xmlns:a16="http://schemas.microsoft.com/office/drawing/2014/main" id="{1F425868-318B-4DDA-9A11-40110269F48C}"/>
              </a:ext>
            </a:extLst>
          </p:cNvPr>
          <p:cNvSpPr>
            <a:spLocks noGrp="1"/>
          </p:cNvSpPr>
          <p:nvPr>
            <p:ph idx="1"/>
          </p:nvPr>
        </p:nvSpPr>
        <p:spPr/>
        <p:txBody>
          <a:bodyPr>
            <a:normAutofit fontScale="70000" lnSpcReduction="20000"/>
          </a:bodyPr>
          <a:lstStyle/>
          <a:p>
            <a:r>
              <a:rPr lang="es-MX" dirty="0"/>
              <a:t>Una de las lecciones más importantes que he aprendido a lo largo de este curso es que poseo una habilidad innata para el aprendizaje autodidacta. Anteriormente, dudaba de mi capacidad para absorber conocimientos de manera independiente, pero este curso ha demostrado lo contrario. Al sumergirme en los temas tratados y realizar las actividades asignadas, descubrí que pasaba horas investigando y profundizando en el tema por puro interés. Este descubrimiento me ha mostrado que tengo el potencial no solo para absorber información de manera efectiva, sino también para convertirme en un experto en áreas que me apasionan, como la seguridad informática. Este curso no solo me ha proporcionado conocimientos valiosos sobre seguridad, sino que también ha fortalecido mi confianza en mis habilidades de aprendizaje y me ha abierto nuevas oportunidades para explorar y crecer en este campo tan dinámico y desafiante.</a:t>
            </a:r>
          </a:p>
          <a:p>
            <a:br>
              <a:rPr lang="es-MX" dirty="0"/>
            </a:br>
            <a:r>
              <a:rPr lang="es-MX" dirty="0"/>
              <a:t>Durante el curso de Seguridad, aprendí muchas cosas importantes para proteger la información en el mundo digital. Aprendí sobre cómo mantener seguras las bases de datos y cómo proteger las redes de computadoras y las comunicaciones. También entendí las leyes que rodean la ciberseguridad y cómo el Big Data puede influir en la seguridad. Aprendí que es vital proteger nuestra información en línea para evitar problemas. Este curso me enseñó a ser más consciente de los riesgos y a tomar medidas para protegerme a mí mismo y a otros en el mundo digital.</a:t>
            </a:r>
          </a:p>
          <a:p>
            <a:endParaRPr lang="es-MX" dirty="0"/>
          </a:p>
        </p:txBody>
      </p:sp>
    </p:spTree>
    <p:extLst>
      <p:ext uri="{BB962C8B-B14F-4D97-AF65-F5344CB8AC3E}">
        <p14:creationId xmlns:p14="http://schemas.microsoft.com/office/powerpoint/2010/main" val="3854620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CONCLUSIÓN</a:t>
            </a:r>
          </a:p>
        </p:txBody>
      </p:sp>
      <p:sp>
        <p:nvSpPr>
          <p:cNvPr id="3" name="Marcador de contenido 2"/>
          <p:cNvSpPr>
            <a:spLocks noGrp="1"/>
          </p:cNvSpPr>
          <p:nvPr>
            <p:ph idx="1"/>
          </p:nvPr>
        </p:nvSpPr>
        <p:spPr>
          <a:xfrm>
            <a:off x="499862" y="2580230"/>
            <a:ext cx="7210586" cy="4025285"/>
          </a:xfrm>
        </p:spPr>
        <p:txBody>
          <a:bodyPr>
            <a:normAutofit/>
          </a:bodyPr>
          <a:lstStyle/>
          <a:p>
            <a:r>
              <a:rPr lang="es-ES" dirty="0"/>
              <a:t>El robo de información es un fenómeno que trasciende los límites individuales y empresariales, afectando a la sociedad en su conjunto, cómo experiencia personal no he tenido acercamiento con este tipo de robo.</a:t>
            </a:r>
          </a:p>
          <a:p>
            <a:endParaRPr lang="es-ES" dirty="0"/>
          </a:p>
          <a:p>
            <a:r>
              <a:rPr lang="es-ES" dirty="0"/>
              <a:t>Las falsificaciones de identidad muchas veces son por descuido personal y el mal manejo de la información. </a:t>
            </a:r>
          </a:p>
          <a:p>
            <a:endParaRPr lang="es-ES" dirty="0"/>
          </a:p>
          <a:p>
            <a:r>
              <a:rPr lang="es-ES" dirty="0"/>
              <a:t>En caso de menores de edad, siempre se debe tener la supervisión de un adulto, además de brindarles conocimiento sobre estos temas</a:t>
            </a:r>
          </a:p>
          <a:p>
            <a:endParaRPr lang="es-ES" dirty="0"/>
          </a:p>
        </p:txBody>
      </p:sp>
      <p:pic>
        <p:nvPicPr>
          <p:cNvPr id="2050" name="Picture 2" descr="Seguridad en endpoint: cómo evitar el robo de información en su empres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0198" y="3851038"/>
            <a:ext cx="4411838" cy="2754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118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276676" y="2198288"/>
            <a:ext cx="7313184" cy="1550505"/>
          </a:xfrm>
        </p:spPr>
        <p:txBody>
          <a:bodyPr/>
          <a:lstStyle/>
          <a:p>
            <a:pPr algn="ctr"/>
            <a:r>
              <a:rPr lang="es-ES" dirty="0"/>
              <a:t>GRACIAS </a:t>
            </a:r>
          </a:p>
        </p:txBody>
      </p:sp>
    </p:spTree>
    <p:extLst>
      <p:ext uri="{BB962C8B-B14F-4D97-AF65-F5344CB8AC3E}">
        <p14:creationId xmlns:p14="http://schemas.microsoft.com/office/powerpoint/2010/main" val="166477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Control de acceso físico</a:t>
            </a:r>
            <a:br>
              <a:rPr lang="es-ES" dirty="0"/>
            </a:br>
            <a:endParaRPr lang="es-ES" dirty="0"/>
          </a:p>
        </p:txBody>
      </p:sp>
      <p:sp>
        <p:nvSpPr>
          <p:cNvPr id="3" name="Marcador de contenido 2"/>
          <p:cNvSpPr>
            <a:spLocks noGrp="1"/>
          </p:cNvSpPr>
          <p:nvPr>
            <p:ph idx="1"/>
          </p:nvPr>
        </p:nvSpPr>
        <p:spPr/>
        <p:txBody>
          <a:bodyPr/>
          <a:lstStyle/>
          <a:p>
            <a:r>
              <a:rPr lang="es-ES" dirty="0"/>
              <a:t>implementar la protección de seguridad por medio de hardware, de un acceso por teclado, para esto utilizamos una placa tipo </a:t>
            </a:r>
            <a:r>
              <a:rPr lang="es-ES" dirty="0" err="1"/>
              <a:t>arduino</a:t>
            </a:r>
            <a:r>
              <a:rPr lang="es-ES" dirty="0"/>
              <a:t> y un </a:t>
            </a:r>
            <a:r>
              <a:rPr lang="es-ES" dirty="0" err="1"/>
              <a:t>keypad</a:t>
            </a:r>
            <a:r>
              <a:rPr lang="es-ES" dirty="0"/>
              <a:t> 4x4. Y unos leds para mostrar si el código es correcto o erróneo.</a:t>
            </a:r>
          </a:p>
          <a:p>
            <a:endParaRPr lang="es-ES" dirty="0"/>
          </a:p>
        </p:txBody>
      </p:sp>
      <p:pic>
        <p:nvPicPr>
          <p:cNvPr id="5" name="Imagen 4"/>
          <p:cNvPicPr>
            <a:picLocks noChangeAspect="1"/>
          </p:cNvPicPr>
          <p:nvPr/>
        </p:nvPicPr>
        <p:blipFill>
          <a:blip r:embed="rId2"/>
          <a:stretch>
            <a:fillRect/>
          </a:stretch>
        </p:blipFill>
        <p:spPr>
          <a:xfrm>
            <a:off x="2656291" y="3532239"/>
            <a:ext cx="5822984" cy="3180993"/>
          </a:xfrm>
          <a:prstGeom prst="rect">
            <a:avLst/>
          </a:prstGeom>
        </p:spPr>
      </p:pic>
    </p:spTree>
    <p:extLst>
      <p:ext uri="{BB962C8B-B14F-4D97-AF65-F5344CB8AC3E}">
        <p14:creationId xmlns:p14="http://schemas.microsoft.com/office/powerpoint/2010/main" val="2261576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ES"/>
          </a:p>
        </p:txBody>
      </p:sp>
      <p:sp>
        <p:nvSpPr>
          <p:cNvPr id="3" name="Marcador de contenido 2"/>
          <p:cNvSpPr>
            <a:spLocks noGrp="1"/>
          </p:cNvSpPr>
          <p:nvPr>
            <p:ph idx="1"/>
          </p:nvPr>
        </p:nvSpPr>
        <p:spPr/>
        <p:txBody>
          <a:bodyPr/>
          <a:lstStyle/>
          <a:p>
            <a:r>
              <a:rPr lang="es-ES" dirty="0"/>
              <a:t>Cuando se presiona una tecla, se cierra un circuito en determinada fila y columna, y dependiendo de cual sea la combinación es la tecla que se detecta que fue presionada.</a:t>
            </a:r>
          </a:p>
        </p:txBody>
      </p:sp>
      <p:pic>
        <p:nvPicPr>
          <p:cNvPr id="4" name="Imagen 3"/>
          <p:cNvPicPr>
            <a:picLocks noChangeAspect="1"/>
          </p:cNvPicPr>
          <p:nvPr/>
        </p:nvPicPr>
        <p:blipFill>
          <a:blip r:embed="rId2"/>
          <a:stretch>
            <a:fillRect/>
          </a:stretch>
        </p:blipFill>
        <p:spPr>
          <a:xfrm>
            <a:off x="2523654" y="3657600"/>
            <a:ext cx="6071955" cy="2950101"/>
          </a:xfrm>
          <a:prstGeom prst="rect">
            <a:avLst/>
          </a:prstGeom>
        </p:spPr>
      </p:pic>
    </p:spTree>
    <p:extLst>
      <p:ext uri="{BB962C8B-B14F-4D97-AF65-F5344CB8AC3E}">
        <p14:creationId xmlns:p14="http://schemas.microsoft.com/office/powerpoint/2010/main" val="2794908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CONCLUSIÓN</a:t>
            </a:r>
          </a:p>
        </p:txBody>
      </p:sp>
      <p:sp>
        <p:nvSpPr>
          <p:cNvPr id="3" name="Marcador de contenido 2"/>
          <p:cNvSpPr>
            <a:spLocks noGrp="1"/>
          </p:cNvSpPr>
          <p:nvPr>
            <p:ph idx="1"/>
          </p:nvPr>
        </p:nvSpPr>
        <p:spPr/>
        <p:txBody>
          <a:bodyPr/>
          <a:lstStyle/>
          <a:p>
            <a:r>
              <a:rPr lang="es-MX" dirty="0"/>
              <a:t>Es interesante el hacer uso de un </a:t>
            </a:r>
            <a:r>
              <a:rPr lang="es-MX" dirty="0" err="1"/>
              <a:t>arduino</a:t>
            </a:r>
            <a:r>
              <a:rPr lang="es-MX" dirty="0"/>
              <a:t> para simular una contraseña en un sistema, esto nos brinda una comprensión más profunda sobre la estructura de un sistema cuando se lleva al mundo real, donde es crucial mantener estándares de seguridad bien definidos.</a:t>
            </a:r>
            <a:endParaRPr lang="es-ES" dirty="0"/>
          </a:p>
        </p:txBody>
      </p:sp>
    </p:spTree>
    <p:extLst>
      <p:ext uri="{BB962C8B-B14F-4D97-AF65-F5344CB8AC3E}">
        <p14:creationId xmlns:p14="http://schemas.microsoft.com/office/powerpoint/2010/main" val="377235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Respaldo y Recuperación</a:t>
            </a:r>
          </a:p>
        </p:txBody>
      </p:sp>
      <p:sp>
        <p:nvSpPr>
          <p:cNvPr id="3" name="Marcador de contenido 2"/>
          <p:cNvSpPr>
            <a:spLocks noGrp="1"/>
          </p:cNvSpPr>
          <p:nvPr>
            <p:ph idx="1"/>
          </p:nvPr>
        </p:nvSpPr>
        <p:spPr/>
        <p:txBody>
          <a:bodyPr/>
          <a:lstStyle/>
          <a:p>
            <a:r>
              <a:rPr lang="es-ES" dirty="0"/>
              <a:t>Conjunto de procedimientos, hardware y software diseñados para proteger y respaldar la información y los datos almacenados en un sistema informático.</a:t>
            </a:r>
          </a:p>
          <a:p>
            <a:r>
              <a:rPr lang="es-ES" dirty="0"/>
              <a:t>Los sistemas de respaldo pueden ser programados para realizarse de forma periódica, por ejemplo, diariamente o semanalmente, y pueden ser almacenados en medios externos como memorias USB o en la nube.</a:t>
            </a:r>
          </a:p>
        </p:txBody>
      </p:sp>
      <p:pic>
        <p:nvPicPr>
          <p:cNvPr id="4" name="Imagen 3"/>
          <p:cNvPicPr>
            <a:picLocks noChangeAspect="1"/>
          </p:cNvPicPr>
          <p:nvPr/>
        </p:nvPicPr>
        <p:blipFill>
          <a:blip r:embed="rId2"/>
          <a:stretch>
            <a:fillRect/>
          </a:stretch>
        </p:blipFill>
        <p:spPr>
          <a:xfrm>
            <a:off x="4617048" y="4665484"/>
            <a:ext cx="1850012" cy="1823201"/>
          </a:xfrm>
          <a:prstGeom prst="rect">
            <a:avLst/>
          </a:prstGeom>
        </p:spPr>
      </p:pic>
    </p:spTree>
    <p:extLst>
      <p:ext uri="{BB962C8B-B14F-4D97-AF65-F5344CB8AC3E}">
        <p14:creationId xmlns:p14="http://schemas.microsoft.com/office/powerpoint/2010/main" val="1817879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CONCLUSIÓN</a:t>
            </a:r>
          </a:p>
        </p:txBody>
      </p:sp>
      <p:sp>
        <p:nvSpPr>
          <p:cNvPr id="3" name="Marcador de contenido 2"/>
          <p:cNvSpPr>
            <a:spLocks noGrp="1"/>
          </p:cNvSpPr>
          <p:nvPr>
            <p:ph idx="1"/>
          </p:nvPr>
        </p:nvSpPr>
        <p:spPr>
          <a:xfrm>
            <a:off x="1154954" y="2603499"/>
            <a:ext cx="5961463" cy="3863561"/>
          </a:xfrm>
        </p:spPr>
        <p:txBody>
          <a:bodyPr>
            <a:normAutofit/>
          </a:bodyPr>
          <a:lstStyle/>
          <a:p>
            <a:r>
              <a:rPr lang="es-ES" dirty="0"/>
              <a:t>Respaldar la información es crucial en la era digital en la que vivimos. Almacenar copias de seguridad de nuestros archivos y datos es una medida preventiva que puede ahorrarnos muchos problemas y dolores de cabeza en caso de pérdida de información debido a fallas técnicas, </a:t>
            </a:r>
            <a:r>
              <a:rPr lang="es-ES" dirty="0" err="1"/>
              <a:t>hackeos</a:t>
            </a:r>
            <a:r>
              <a:rPr lang="es-ES" dirty="0"/>
              <a:t> o errores humanos. </a:t>
            </a:r>
          </a:p>
          <a:p>
            <a:endParaRPr lang="es-ES" dirty="0"/>
          </a:p>
          <a:p>
            <a:r>
              <a:rPr lang="es-ES" dirty="0"/>
              <a:t>Es importante tomar en serio la importancia de respaldar la información y hacerlo de manera regular para garantizar la protección y disponibilidad de nuestros datos.</a:t>
            </a:r>
          </a:p>
        </p:txBody>
      </p:sp>
      <p:pic>
        <p:nvPicPr>
          <p:cNvPr id="3074" name="Picture 2" descr="Mejor software de respaldo de base de datos 2023 - Acron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4468" y="3154018"/>
            <a:ext cx="4074905" cy="2444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69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Seguridad en Centro de procesamiento de datos</a:t>
            </a:r>
          </a:p>
        </p:txBody>
      </p:sp>
      <p:sp>
        <p:nvSpPr>
          <p:cNvPr id="3" name="Marcador de contenido 2"/>
          <p:cNvSpPr>
            <a:spLocks noGrp="1"/>
          </p:cNvSpPr>
          <p:nvPr>
            <p:ph idx="1"/>
          </p:nvPr>
        </p:nvSpPr>
        <p:spPr/>
        <p:txBody>
          <a:bodyPr/>
          <a:lstStyle/>
          <a:p>
            <a:r>
              <a:rPr lang="es-ES" dirty="0"/>
              <a:t>Los Centros de Datos de Amazon Web </a:t>
            </a:r>
            <a:r>
              <a:rPr lang="es-ES" dirty="0" err="1"/>
              <a:t>Services</a:t>
            </a:r>
            <a:r>
              <a:rPr lang="es-ES" dirty="0"/>
              <a:t> (AWS) son componentes críticos de la infraestructura global de la nube de AWS, que alberga una amplia gama de servicios en la nube utilizados por millones de clientes en todo el mundo.</a:t>
            </a:r>
          </a:p>
          <a:p>
            <a:r>
              <a:rPr lang="es-ES" dirty="0"/>
              <a:t> Establece los estándares de seguridad y las mejores prácticas para garantizar la protección de la infraestructura.</a:t>
            </a:r>
          </a:p>
        </p:txBody>
      </p:sp>
      <p:pic>
        <p:nvPicPr>
          <p:cNvPr id="4" name="Imagen 3"/>
          <p:cNvPicPr>
            <a:picLocks noChangeAspect="1"/>
          </p:cNvPicPr>
          <p:nvPr/>
        </p:nvPicPr>
        <p:blipFill>
          <a:blip r:embed="rId2"/>
          <a:stretch>
            <a:fillRect/>
          </a:stretch>
        </p:blipFill>
        <p:spPr>
          <a:xfrm>
            <a:off x="6705600" y="4311650"/>
            <a:ext cx="4334648" cy="2472354"/>
          </a:xfrm>
          <a:prstGeom prst="rect">
            <a:avLst/>
          </a:prstGeom>
        </p:spPr>
      </p:pic>
    </p:spTree>
    <p:extLst>
      <p:ext uri="{BB962C8B-B14F-4D97-AF65-F5344CB8AC3E}">
        <p14:creationId xmlns:p14="http://schemas.microsoft.com/office/powerpoint/2010/main" val="27660374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a de reuniones Ion">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Sala de reuniones Ion</Template>
  <TotalTime>279</TotalTime>
  <Words>2386</Words>
  <Application>Microsoft Office PowerPoint</Application>
  <PresentationFormat>Panorámica</PresentationFormat>
  <Paragraphs>122</Paragraphs>
  <Slides>30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30</vt:i4>
      </vt:variant>
    </vt:vector>
  </HeadingPairs>
  <TitlesOfParts>
    <vt:vector size="34" baseType="lpstr">
      <vt:lpstr>Arial</vt:lpstr>
      <vt:lpstr>Century Gothic</vt:lpstr>
      <vt:lpstr>Wingdings 3</vt:lpstr>
      <vt:lpstr>Sala de reuniones Ion</vt:lpstr>
      <vt:lpstr>SEGURIDAD</vt:lpstr>
      <vt:lpstr>Robo de información y sus consecuencias.</vt:lpstr>
      <vt:lpstr>CONCLUSIÓN</vt:lpstr>
      <vt:lpstr>Control de acceso físico </vt:lpstr>
      <vt:lpstr>Presentación de PowerPoint</vt:lpstr>
      <vt:lpstr>CONCLUSIÓN</vt:lpstr>
      <vt:lpstr>Respaldo y Recuperación</vt:lpstr>
      <vt:lpstr>CONCLUSIÓN</vt:lpstr>
      <vt:lpstr>Seguridad en Centro de procesamiento de datos</vt:lpstr>
      <vt:lpstr>CONCLUSIÓN</vt:lpstr>
      <vt:lpstr>Seguridad en Bases de Datos</vt:lpstr>
      <vt:lpstr>CONCLUSIÓN</vt:lpstr>
      <vt:lpstr>Seguridad en Comunicaciones de datos</vt:lpstr>
      <vt:lpstr>CONCLUSIÓN</vt:lpstr>
      <vt:lpstr>Implicaciones legales y riesgos</vt:lpstr>
      <vt:lpstr>CONCLUSIÓN</vt:lpstr>
      <vt:lpstr>Identificación y administración de riesgos</vt:lpstr>
      <vt:lpstr>CONCLUSIÓN</vt:lpstr>
      <vt:lpstr>Problemática de seguridad en computación en nube</vt:lpstr>
      <vt:lpstr>CONCLUSIÓN</vt:lpstr>
      <vt:lpstr>Problemática de seguridad en BigData</vt:lpstr>
      <vt:lpstr>CONCLUSIÓN</vt:lpstr>
      <vt:lpstr>Problemática de seguridad en Internet de las cosas</vt:lpstr>
      <vt:lpstr>CONCLUSIÓN</vt:lpstr>
      <vt:lpstr>CONCLUSIÓNES</vt:lpstr>
      <vt:lpstr>Gildo López Miguel Ángel</vt:lpstr>
      <vt:lpstr>González Ramírez Alan Leonardo</vt:lpstr>
      <vt:lpstr>Montejano Paredes Diego Fernando</vt:lpstr>
      <vt:lpstr>Pérez Juárez Juan Antonio</vt:lpstr>
      <vt:lpstr>GRACIAS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Mago</dc:creator>
  <cp:lastModifiedBy>usuario</cp:lastModifiedBy>
  <cp:revision>10</cp:revision>
  <dcterms:created xsi:type="dcterms:W3CDTF">2024-04-29T15:15:27Z</dcterms:created>
  <dcterms:modified xsi:type="dcterms:W3CDTF">2024-04-29T22:19:54Z</dcterms:modified>
</cp:coreProperties>
</file>