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34"/>
  </p:notesMasterIdLst>
  <p:handoutMasterIdLst>
    <p:handoutMasterId r:id="rId35"/>
  </p:handoutMasterIdLst>
  <p:sldIdLst>
    <p:sldId id="256" r:id="rId2"/>
    <p:sldId id="257" r:id="rId3"/>
    <p:sldId id="268" r:id="rId4"/>
    <p:sldId id="258" r:id="rId5"/>
    <p:sldId id="269" r:id="rId6"/>
    <p:sldId id="270" r:id="rId7"/>
    <p:sldId id="271" r:id="rId8"/>
    <p:sldId id="284" r:id="rId9"/>
    <p:sldId id="272" r:id="rId10"/>
    <p:sldId id="267" r:id="rId11"/>
    <p:sldId id="273" r:id="rId12"/>
    <p:sldId id="274" r:id="rId13"/>
    <p:sldId id="276" r:id="rId14"/>
    <p:sldId id="277" r:id="rId15"/>
    <p:sldId id="278" r:id="rId16"/>
    <p:sldId id="279" r:id="rId17"/>
    <p:sldId id="280" r:id="rId18"/>
    <p:sldId id="282" r:id="rId19"/>
    <p:sldId id="283" r:id="rId20"/>
    <p:sldId id="297" r:id="rId21"/>
    <p:sldId id="290" r:id="rId22"/>
    <p:sldId id="285" r:id="rId23"/>
    <p:sldId id="287" r:id="rId24"/>
    <p:sldId id="288" r:id="rId25"/>
    <p:sldId id="289" r:id="rId26"/>
    <p:sldId id="295" r:id="rId27"/>
    <p:sldId id="294" r:id="rId28"/>
    <p:sldId id="296" r:id="rId29"/>
    <p:sldId id="291" r:id="rId30"/>
    <p:sldId id="292" r:id="rId31"/>
    <p:sldId id="265" r:id="rId32"/>
    <p:sldId id="266" r:id="rId33"/>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045"/>
    <a:srgbClr val="F3AF35"/>
    <a:srgbClr val="FFFFFF"/>
    <a:srgbClr val="F8F57B"/>
    <a:srgbClr val="000000"/>
    <a:srgbClr val="333333"/>
    <a:srgbClr val="292929"/>
    <a:srgbClr val="F6AE1E"/>
    <a:srgbClr val="FF0066"/>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1" autoAdjust="0"/>
    <p:restoredTop sz="91771" autoAdjust="0"/>
  </p:normalViewPr>
  <p:slideViewPr>
    <p:cSldViewPr>
      <p:cViewPr>
        <p:scale>
          <a:sx n="60" d="100"/>
          <a:sy n="60" d="100"/>
        </p:scale>
        <p:origin x="-2448" y="-1104"/>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12/7/2010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12/7/2010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9057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690578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595604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dirty="0"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1.png"/><Relationship Id="rId4" Type="http://schemas.openxmlformats.org/officeDocument/2006/relationships/image" Target="../media/image8.png"/><Relationship Id="rId9" Type="http://schemas.microsoft.com/office/2007/relationships/hdphoto" Target="../media/hdphoto4.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Windows Azure </a:t>
            </a:r>
            <a:r>
              <a:rPr lang="en-US" dirty="0" err="1" smtClean="0"/>
              <a:t>AppFabric</a:t>
            </a:r>
            <a:endParaRPr lang="en-US" dirty="0"/>
          </a:p>
        </p:txBody>
      </p:sp>
      <p:sp>
        <p:nvSpPr>
          <p:cNvPr id="5" name="Subtitle 4"/>
          <p:cNvSpPr>
            <a:spLocks noGrp="1"/>
          </p:cNvSpPr>
          <p:nvPr>
            <p:ph type="subTitle" idx="1"/>
          </p:nvPr>
        </p:nvSpPr>
        <p:spPr>
          <a:xfrm>
            <a:off x="938244" y="3810000"/>
            <a:ext cx="11149012" cy="463255"/>
          </a:xfrm>
        </p:spPr>
        <p:txBody>
          <a:bodyPr/>
          <a:lstStyle/>
          <a:p>
            <a:r>
              <a:rPr lang="en-US" dirty="0"/>
              <a:t>Name</a:t>
            </a:r>
          </a:p>
          <a:p>
            <a:r>
              <a:rPr lang="en-US" dirty="0"/>
              <a:t>Title</a:t>
            </a:r>
          </a:p>
          <a:p>
            <a:r>
              <a:rPr lang="en-US" dirty="0"/>
              <a:t>Microsoft Corporation</a:t>
            </a:r>
            <a:endParaRPr lang="en-US" dirty="0"/>
          </a:p>
        </p:txBody>
      </p:sp>
      <p:pic>
        <p:nvPicPr>
          <p:cNvPr id="6" name="Picture 5" descr="C:\Users\wwegner\Desktop\WinAzurePltfrm_AppFabric_rgb.png"/>
          <p:cNvPicPr>
            <a:picLocks noChangeAspect="1" noChangeArrowheads="1"/>
          </p:cNvPicPr>
          <p:nvPr/>
        </p:nvPicPr>
        <p:blipFill rotWithShape="1">
          <a:blip r:embed="rId2">
            <a:extLst>
              <a:ext uri="{28A0092B-C50C-407E-A947-70E740481C1C}">
                <a14:useLocalDpi xmlns:a14="http://schemas.microsoft.com/office/drawing/2010/main" val="0"/>
              </a:ext>
            </a:extLst>
          </a:blip>
          <a:srcRect r="28192"/>
          <a:stretch/>
        </p:blipFill>
        <p:spPr bwMode="auto">
          <a:xfrm>
            <a:off x="938245" y="5468545"/>
            <a:ext cx="3818683" cy="100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Caching</a:t>
            </a:r>
            <a:endParaRPr lang="en-US" dirty="0"/>
          </a:p>
        </p:txBody>
      </p:sp>
    </p:spTree>
    <p:extLst>
      <p:ext uri="{BB962C8B-B14F-4D97-AF65-F5344CB8AC3E}">
        <p14:creationId xmlns:p14="http://schemas.microsoft.com/office/powerpoint/2010/main" val="191476787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the Caching service?</a:t>
            </a:r>
            <a:endParaRPr lang="en-US" dirty="0"/>
          </a:p>
        </p:txBody>
      </p:sp>
      <p:sp>
        <p:nvSpPr>
          <p:cNvPr id="4" name="Content Placeholder 3"/>
          <p:cNvSpPr>
            <a:spLocks noGrp="1"/>
          </p:cNvSpPr>
          <p:nvPr>
            <p:ph idx="1"/>
          </p:nvPr>
        </p:nvSpPr>
        <p:spPr>
          <a:xfrm>
            <a:off x="519113" y="1499616"/>
            <a:ext cx="11149013" cy="3939540"/>
          </a:xfrm>
        </p:spPr>
        <p:txBody>
          <a:bodyPr/>
          <a:lstStyle/>
          <a:p>
            <a:r>
              <a:rPr lang="en-US" dirty="0"/>
              <a:t>A distributed, in-memory cache for applications running in Windows Azure</a:t>
            </a:r>
          </a:p>
          <a:p>
            <a:r>
              <a:rPr lang="en-US" dirty="0"/>
              <a:t>Simple administration; end-user doesn’t bother with configuration, deployment, or management</a:t>
            </a:r>
          </a:p>
          <a:p>
            <a:r>
              <a:rPr lang="en-US" dirty="0"/>
              <a:t>Highlight scalable solution with low latency and high throughput</a:t>
            </a:r>
          </a:p>
          <a:p>
            <a:r>
              <a:rPr lang="en-US" dirty="0"/>
              <a:t>Based on Windows Server </a:t>
            </a:r>
            <a:r>
              <a:rPr lang="en-US" dirty="0" err="1"/>
              <a:t>AppFabric</a:t>
            </a:r>
            <a:r>
              <a:rPr lang="en-US" dirty="0"/>
              <a:t> </a:t>
            </a:r>
            <a:r>
              <a:rPr lang="en-US" dirty="0" smtClean="0"/>
              <a:t>Caching</a:t>
            </a:r>
          </a:p>
          <a:p>
            <a:r>
              <a:rPr lang="en-US" dirty="0" smtClean="0"/>
              <a:t>Currently available in </a:t>
            </a:r>
            <a:r>
              <a:rPr lang="en-US" dirty="0" err="1" smtClean="0"/>
              <a:t>AppFabric</a:t>
            </a:r>
            <a:r>
              <a:rPr lang="en-US" dirty="0" smtClean="0"/>
              <a:t> LABS Portal as a CTP</a:t>
            </a:r>
            <a:endParaRPr lang="en-US" dirty="0"/>
          </a:p>
        </p:txBody>
      </p:sp>
    </p:spTree>
    <p:extLst>
      <p:ext uri="{BB962C8B-B14F-4D97-AF65-F5344CB8AC3E}">
        <p14:creationId xmlns:p14="http://schemas.microsoft.com/office/powerpoint/2010/main" val="2745887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Latency Pyramid</a:t>
            </a:r>
            <a:endParaRPr lang="en-US" dirty="0"/>
          </a:p>
        </p:txBody>
      </p:sp>
      <p:sp>
        <p:nvSpPr>
          <p:cNvPr id="5" name="Freeform 4"/>
          <p:cNvSpPr/>
          <p:nvPr/>
        </p:nvSpPr>
        <p:spPr>
          <a:xfrm>
            <a:off x="4950902" y="1068850"/>
            <a:ext cx="2287022" cy="1573435"/>
          </a:xfrm>
          <a:custGeom>
            <a:avLst/>
            <a:gdLst>
              <a:gd name="connsiteX0" fmla="*/ 0 w 2287022"/>
              <a:gd name="connsiteY0" fmla="*/ 1573435 h 1573435"/>
              <a:gd name="connsiteX1" fmla="*/ 1143510 w 2287022"/>
              <a:gd name="connsiteY1" fmla="*/ 0 h 1573435"/>
              <a:gd name="connsiteX2" fmla="*/ 1143512 w 2287022"/>
              <a:gd name="connsiteY2" fmla="*/ 0 h 1573435"/>
              <a:gd name="connsiteX3" fmla="*/ 2287022 w 2287022"/>
              <a:gd name="connsiteY3" fmla="*/ 1573435 h 1573435"/>
              <a:gd name="connsiteX4" fmla="*/ 0 w 2287022"/>
              <a:gd name="connsiteY4" fmla="*/ 1573435 h 1573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7022" h="1573435">
                <a:moveTo>
                  <a:pt x="0" y="1573435"/>
                </a:moveTo>
                <a:lnTo>
                  <a:pt x="1143510" y="0"/>
                </a:lnTo>
                <a:lnTo>
                  <a:pt x="1143512" y="0"/>
                </a:lnTo>
                <a:lnTo>
                  <a:pt x="2287022" y="1573435"/>
                </a:lnTo>
                <a:lnTo>
                  <a:pt x="0" y="1573435"/>
                </a:ln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smtClean="0"/>
          </a:p>
          <a:p>
            <a:pPr lvl="0" algn="ctr" defTabSz="1422400">
              <a:lnSpc>
                <a:spcPct val="90000"/>
              </a:lnSpc>
              <a:spcBef>
                <a:spcPct val="0"/>
              </a:spcBef>
              <a:spcAft>
                <a:spcPct val="35000"/>
              </a:spcAft>
            </a:pPr>
            <a:endParaRPr lang="en-US" sz="2000" kern="1200" dirty="0" smtClean="0"/>
          </a:p>
          <a:p>
            <a:pPr lvl="0" algn="ctr" defTabSz="1422400">
              <a:lnSpc>
                <a:spcPct val="90000"/>
              </a:lnSpc>
              <a:spcBef>
                <a:spcPct val="0"/>
              </a:spcBef>
              <a:spcAft>
                <a:spcPct val="35000"/>
              </a:spcAft>
            </a:pPr>
            <a:r>
              <a:rPr lang="en-US" sz="2400" kern="1200" dirty="0" smtClean="0"/>
              <a:t>Memory</a:t>
            </a:r>
            <a:endParaRPr lang="en-US" sz="3200" kern="1200" dirty="0"/>
          </a:p>
        </p:txBody>
      </p:sp>
      <p:sp>
        <p:nvSpPr>
          <p:cNvPr id="6" name="Freeform 5"/>
          <p:cNvSpPr/>
          <p:nvPr/>
        </p:nvSpPr>
        <p:spPr>
          <a:xfrm>
            <a:off x="3807392" y="2642289"/>
            <a:ext cx="4574045" cy="1573435"/>
          </a:xfrm>
          <a:custGeom>
            <a:avLst/>
            <a:gdLst>
              <a:gd name="connsiteX0" fmla="*/ 0 w 4574045"/>
              <a:gd name="connsiteY0" fmla="*/ 1573435 h 1573435"/>
              <a:gd name="connsiteX1" fmla="*/ 1143510 w 4574045"/>
              <a:gd name="connsiteY1" fmla="*/ 0 h 1573435"/>
              <a:gd name="connsiteX2" fmla="*/ 3430535 w 4574045"/>
              <a:gd name="connsiteY2" fmla="*/ 0 h 1573435"/>
              <a:gd name="connsiteX3" fmla="*/ 4574045 w 4574045"/>
              <a:gd name="connsiteY3" fmla="*/ 1573435 h 1573435"/>
              <a:gd name="connsiteX4" fmla="*/ 0 w 4574045"/>
              <a:gd name="connsiteY4" fmla="*/ 1573435 h 1573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4045" h="1573435">
                <a:moveTo>
                  <a:pt x="0" y="1573435"/>
                </a:moveTo>
                <a:lnTo>
                  <a:pt x="1143510" y="0"/>
                </a:lnTo>
                <a:lnTo>
                  <a:pt x="3430535" y="0"/>
                </a:lnTo>
                <a:lnTo>
                  <a:pt x="4574045" y="1573435"/>
                </a:lnTo>
                <a:lnTo>
                  <a:pt x="0" y="1573435"/>
                </a:lnTo>
                <a:close/>
              </a:path>
            </a:pathLst>
          </a:custGeom>
          <a:solidFill>
            <a:srgbClr val="F3AF3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41098" tIns="40640" rIns="841098" bIns="40640" numCol="1" spcCol="1270" anchor="ctr" anchorCtr="0">
            <a:noAutofit/>
          </a:bodyPr>
          <a:lstStyle/>
          <a:p>
            <a:pPr lvl="0" algn="ctr" defTabSz="1422400">
              <a:lnSpc>
                <a:spcPct val="90000"/>
              </a:lnSpc>
              <a:spcBef>
                <a:spcPct val="0"/>
              </a:spcBef>
              <a:spcAft>
                <a:spcPct val="35000"/>
              </a:spcAft>
            </a:pPr>
            <a:endParaRPr lang="en-US" sz="3200" kern="1200" dirty="0" smtClean="0"/>
          </a:p>
          <a:p>
            <a:pPr lvl="0" algn="ctr" defTabSz="1422400">
              <a:lnSpc>
                <a:spcPct val="90000"/>
              </a:lnSpc>
              <a:spcBef>
                <a:spcPct val="0"/>
              </a:spcBef>
              <a:spcAft>
                <a:spcPct val="35000"/>
              </a:spcAft>
            </a:pPr>
            <a:endParaRPr lang="en-US" sz="2000" kern="1200" dirty="0" smtClean="0"/>
          </a:p>
          <a:p>
            <a:pPr lvl="0" algn="ctr" defTabSz="1422400">
              <a:lnSpc>
                <a:spcPct val="90000"/>
              </a:lnSpc>
              <a:spcBef>
                <a:spcPct val="0"/>
              </a:spcBef>
              <a:spcAft>
                <a:spcPct val="35000"/>
              </a:spcAft>
            </a:pPr>
            <a:r>
              <a:rPr lang="en-US" sz="2400" kern="1200" dirty="0" smtClean="0"/>
              <a:t>Network</a:t>
            </a:r>
            <a:endParaRPr lang="en-US" sz="3200" kern="1200" dirty="0"/>
          </a:p>
        </p:txBody>
      </p:sp>
      <p:sp>
        <p:nvSpPr>
          <p:cNvPr id="7" name="Freeform 6"/>
          <p:cNvSpPr/>
          <p:nvPr/>
        </p:nvSpPr>
        <p:spPr>
          <a:xfrm>
            <a:off x="2663881" y="4215727"/>
            <a:ext cx="6861069" cy="1573435"/>
          </a:xfrm>
          <a:custGeom>
            <a:avLst/>
            <a:gdLst>
              <a:gd name="connsiteX0" fmla="*/ 0 w 6861069"/>
              <a:gd name="connsiteY0" fmla="*/ 1573435 h 1573435"/>
              <a:gd name="connsiteX1" fmla="*/ 1143510 w 6861069"/>
              <a:gd name="connsiteY1" fmla="*/ 0 h 1573435"/>
              <a:gd name="connsiteX2" fmla="*/ 5717559 w 6861069"/>
              <a:gd name="connsiteY2" fmla="*/ 0 h 1573435"/>
              <a:gd name="connsiteX3" fmla="*/ 6861069 w 6861069"/>
              <a:gd name="connsiteY3" fmla="*/ 1573435 h 1573435"/>
              <a:gd name="connsiteX4" fmla="*/ 0 w 6861069"/>
              <a:gd name="connsiteY4" fmla="*/ 1573435 h 1573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1069" h="1573435">
                <a:moveTo>
                  <a:pt x="0" y="1573435"/>
                </a:moveTo>
                <a:lnTo>
                  <a:pt x="1143510" y="0"/>
                </a:lnTo>
                <a:lnTo>
                  <a:pt x="5717559" y="0"/>
                </a:lnTo>
                <a:lnTo>
                  <a:pt x="6861069" y="1573435"/>
                </a:lnTo>
                <a:lnTo>
                  <a:pt x="0" y="1573435"/>
                </a:ln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31167" tIns="30480" rIns="1231168" bIns="30480" numCol="1" spcCol="1270" anchor="ctr" anchorCtr="0">
            <a:noAutofit/>
          </a:bodyPr>
          <a:lstStyle/>
          <a:p>
            <a:pPr lvl="0" algn="ctr" defTabSz="1066800">
              <a:lnSpc>
                <a:spcPct val="90000"/>
              </a:lnSpc>
              <a:spcBef>
                <a:spcPct val="0"/>
              </a:spcBef>
              <a:spcAft>
                <a:spcPct val="35000"/>
              </a:spcAft>
            </a:pPr>
            <a:endParaRPr lang="en-US" sz="2400" kern="1200" dirty="0" smtClean="0"/>
          </a:p>
          <a:p>
            <a:pPr lvl="0" algn="ctr" defTabSz="1066800">
              <a:lnSpc>
                <a:spcPct val="90000"/>
              </a:lnSpc>
              <a:spcBef>
                <a:spcPct val="0"/>
              </a:spcBef>
              <a:spcAft>
                <a:spcPct val="35000"/>
              </a:spcAft>
            </a:pPr>
            <a:endParaRPr lang="en-US" sz="2400" kern="1200" dirty="0" smtClean="0"/>
          </a:p>
          <a:p>
            <a:pPr lvl="0" algn="ctr" defTabSz="1066800">
              <a:lnSpc>
                <a:spcPct val="90000"/>
              </a:lnSpc>
              <a:spcBef>
                <a:spcPct val="0"/>
              </a:spcBef>
              <a:spcAft>
                <a:spcPct val="35000"/>
              </a:spcAft>
            </a:pPr>
            <a:r>
              <a:rPr lang="en-US" sz="2400" kern="1200" dirty="0" smtClean="0"/>
              <a:t>Disk</a:t>
            </a:r>
            <a:endParaRPr lang="en-US" sz="2400" kern="1200" dirty="0"/>
          </a:p>
        </p:txBody>
      </p:sp>
      <p:sp>
        <p:nvSpPr>
          <p:cNvPr id="8" name="TextBox 7"/>
          <p:cNvSpPr txBox="1"/>
          <p:nvPr/>
        </p:nvSpPr>
        <p:spPr>
          <a:xfrm>
            <a:off x="7076002" y="1517010"/>
            <a:ext cx="4010025" cy="677108"/>
          </a:xfrm>
          <a:prstGeom prst="rect">
            <a:avLst/>
          </a:prstGeom>
          <a:noFill/>
        </p:spPr>
        <p:txBody>
          <a:bodyPr wrap="square" lIns="0" tIns="0" rIns="0" bIns="0" rtlCol="0">
            <a:spAutoFit/>
          </a:bodyPr>
          <a:lstStyle/>
          <a:p>
            <a:r>
              <a:rPr lang="en-US" sz="2200" dirty="0" smtClean="0">
                <a:gradFill>
                  <a:gsLst>
                    <a:gs pos="0">
                      <a:schemeClr val="tx1"/>
                    </a:gs>
                    <a:gs pos="86000">
                      <a:schemeClr val="tx1"/>
                    </a:gs>
                  </a:gsLst>
                  <a:lin ang="5400000" scaled="0"/>
                </a:gradFill>
                <a:latin typeface="Segoe Light" pitchFamily="34" charset="0"/>
              </a:rPr>
              <a:t>Windows Azure </a:t>
            </a:r>
            <a:r>
              <a:rPr lang="en-US" sz="2200" dirty="0" err="1" smtClean="0">
                <a:gradFill>
                  <a:gsLst>
                    <a:gs pos="0">
                      <a:schemeClr val="tx1"/>
                    </a:gs>
                    <a:gs pos="86000">
                      <a:schemeClr val="tx1"/>
                    </a:gs>
                  </a:gsLst>
                  <a:lin ang="5400000" scaled="0"/>
                </a:gradFill>
                <a:latin typeface="Segoe Light" pitchFamily="34" charset="0"/>
              </a:rPr>
              <a:t>AppFabric</a:t>
            </a:r>
            <a:r>
              <a:rPr lang="en-US" sz="2200" dirty="0" smtClean="0">
                <a:gradFill>
                  <a:gsLst>
                    <a:gs pos="0">
                      <a:schemeClr val="tx1"/>
                    </a:gs>
                    <a:gs pos="86000">
                      <a:schemeClr val="tx1"/>
                    </a:gs>
                  </a:gsLst>
                  <a:lin ang="5400000" scaled="0"/>
                </a:gradFill>
                <a:latin typeface="Segoe Light" pitchFamily="34" charset="0"/>
              </a:rPr>
              <a:t> Caching (local cache)</a:t>
            </a:r>
          </a:p>
        </p:txBody>
      </p:sp>
      <p:sp>
        <p:nvSpPr>
          <p:cNvPr id="9" name="TextBox 8"/>
          <p:cNvSpPr txBox="1"/>
          <p:nvPr/>
        </p:nvSpPr>
        <p:spPr>
          <a:xfrm>
            <a:off x="8178805" y="3090447"/>
            <a:ext cx="4010025" cy="677108"/>
          </a:xfrm>
          <a:prstGeom prst="rect">
            <a:avLst/>
          </a:prstGeom>
          <a:noFill/>
        </p:spPr>
        <p:txBody>
          <a:bodyPr wrap="square" lIns="0" tIns="0" rIns="0" bIns="0" rtlCol="0">
            <a:spAutoFit/>
          </a:bodyPr>
          <a:lstStyle/>
          <a:p>
            <a:r>
              <a:rPr lang="en-US" sz="2200" dirty="0" smtClean="0">
                <a:gradFill>
                  <a:gsLst>
                    <a:gs pos="0">
                      <a:schemeClr val="tx1"/>
                    </a:gs>
                    <a:gs pos="86000">
                      <a:schemeClr val="tx1"/>
                    </a:gs>
                  </a:gsLst>
                  <a:lin ang="5400000" scaled="0"/>
                </a:gradFill>
                <a:latin typeface="Segoe Light" pitchFamily="34" charset="0"/>
              </a:rPr>
              <a:t>Windows Azure </a:t>
            </a:r>
            <a:r>
              <a:rPr lang="en-US" sz="2200" dirty="0" err="1" smtClean="0">
                <a:gradFill>
                  <a:gsLst>
                    <a:gs pos="0">
                      <a:schemeClr val="tx1"/>
                    </a:gs>
                    <a:gs pos="86000">
                      <a:schemeClr val="tx1"/>
                    </a:gs>
                  </a:gsLst>
                  <a:lin ang="5400000" scaled="0"/>
                </a:gradFill>
                <a:latin typeface="Segoe Light" pitchFamily="34" charset="0"/>
              </a:rPr>
              <a:t>AppFabric</a:t>
            </a:r>
            <a:r>
              <a:rPr lang="en-US" sz="2200" dirty="0" smtClean="0">
                <a:gradFill>
                  <a:gsLst>
                    <a:gs pos="0">
                      <a:schemeClr val="tx1"/>
                    </a:gs>
                    <a:gs pos="86000">
                      <a:schemeClr val="tx1"/>
                    </a:gs>
                  </a:gsLst>
                  <a:lin ang="5400000" scaled="0"/>
                </a:gradFill>
                <a:latin typeface="Segoe Light" pitchFamily="34" charset="0"/>
              </a:rPr>
              <a:t> Caching (distributed cache)</a:t>
            </a:r>
          </a:p>
        </p:txBody>
      </p:sp>
      <p:sp>
        <p:nvSpPr>
          <p:cNvPr id="10" name="TextBox 9"/>
          <p:cNvSpPr txBox="1"/>
          <p:nvPr/>
        </p:nvSpPr>
        <p:spPr>
          <a:xfrm>
            <a:off x="9242936" y="4833159"/>
            <a:ext cx="2691562" cy="338554"/>
          </a:xfrm>
          <a:prstGeom prst="rect">
            <a:avLst/>
          </a:prstGeom>
          <a:noFill/>
        </p:spPr>
        <p:txBody>
          <a:bodyPr wrap="square" lIns="0" tIns="0" rIns="0" bIns="0" rtlCol="0">
            <a:spAutoFit/>
          </a:bodyPr>
          <a:lstStyle/>
          <a:p>
            <a:r>
              <a:rPr lang="en-US" sz="2200" dirty="0" smtClean="0">
                <a:gradFill>
                  <a:gsLst>
                    <a:gs pos="0">
                      <a:schemeClr val="tx1"/>
                    </a:gs>
                    <a:gs pos="86000">
                      <a:schemeClr val="tx1"/>
                    </a:gs>
                  </a:gsLst>
                  <a:lin ang="5400000" scaled="0"/>
                </a:gradFill>
                <a:latin typeface="Segoe Light" pitchFamily="34" charset="0"/>
              </a:rPr>
              <a:t>Storage</a:t>
            </a:r>
          </a:p>
        </p:txBody>
      </p:sp>
      <p:sp>
        <p:nvSpPr>
          <p:cNvPr id="11" name="TextBox 10"/>
          <p:cNvSpPr txBox="1"/>
          <p:nvPr/>
        </p:nvSpPr>
        <p:spPr>
          <a:xfrm>
            <a:off x="3390907" y="1686287"/>
            <a:ext cx="1833051" cy="338554"/>
          </a:xfrm>
          <a:prstGeom prst="rect">
            <a:avLst/>
          </a:prstGeom>
          <a:noFill/>
        </p:spPr>
        <p:txBody>
          <a:bodyPr wrap="square" lIns="0" tIns="0" rIns="0" bIns="0" rtlCol="0">
            <a:spAutoFit/>
          </a:bodyPr>
          <a:lstStyle/>
          <a:p>
            <a:pPr algn="r"/>
            <a:r>
              <a:rPr lang="en-US" sz="2200" dirty="0" smtClean="0">
                <a:gradFill>
                  <a:gsLst>
                    <a:gs pos="0">
                      <a:schemeClr val="tx1"/>
                    </a:gs>
                    <a:gs pos="86000">
                      <a:schemeClr val="tx1"/>
                    </a:gs>
                  </a:gsLst>
                  <a:lin ang="5400000" scaled="0"/>
                </a:gradFill>
                <a:latin typeface="Segoe Light" pitchFamily="34" charset="0"/>
              </a:rPr>
              <a:t>Lowest latency</a:t>
            </a:r>
          </a:p>
        </p:txBody>
      </p:sp>
      <p:sp>
        <p:nvSpPr>
          <p:cNvPr id="12" name="TextBox 11"/>
          <p:cNvSpPr txBox="1"/>
          <p:nvPr/>
        </p:nvSpPr>
        <p:spPr>
          <a:xfrm>
            <a:off x="2247908" y="3259722"/>
            <a:ext cx="1833051" cy="338554"/>
          </a:xfrm>
          <a:prstGeom prst="rect">
            <a:avLst/>
          </a:prstGeom>
          <a:noFill/>
        </p:spPr>
        <p:txBody>
          <a:bodyPr wrap="square" lIns="0" tIns="0" rIns="0" bIns="0" rtlCol="0">
            <a:spAutoFit/>
          </a:bodyPr>
          <a:lstStyle/>
          <a:p>
            <a:pPr algn="r"/>
            <a:r>
              <a:rPr lang="en-US" sz="2200" dirty="0" smtClean="0">
                <a:gradFill>
                  <a:gsLst>
                    <a:gs pos="0">
                      <a:schemeClr val="tx1"/>
                    </a:gs>
                    <a:gs pos="86000">
                      <a:schemeClr val="tx1"/>
                    </a:gs>
                  </a:gsLst>
                  <a:lin ang="5400000" scaled="0"/>
                </a:gradFill>
                <a:latin typeface="Segoe Light" pitchFamily="34" charset="0"/>
              </a:rPr>
              <a:t>Lower latency</a:t>
            </a:r>
          </a:p>
        </p:txBody>
      </p:sp>
      <p:sp>
        <p:nvSpPr>
          <p:cNvPr id="13" name="TextBox 12"/>
          <p:cNvSpPr txBox="1"/>
          <p:nvPr/>
        </p:nvSpPr>
        <p:spPr>
          <a:xfrm>
            <a:off x="1123955" y="4833159"/>
            <a:ext cx="1833051" cy="338554"/>
          </a:xfrm>
          <a:prstGeom prst="rect">
            <a:avLst/>
          </a:prstGeom>
          <a:noFill/>
        </p:spPr>
        <p:txBody>
          <a:bodyPr wrap="square" lIns="0" tIns="0" rIns="0" bIns="0" rtlCol="0">
            <a:spAutoFit/>
          </a:bodyPr>
          <a:lstStyle/>
          <a:p>
            <a:pPr algn="r"/>
            <a:r>
              <a:rPr lang="en-US" sz="2200" dirty="0" smtClean="0">
                <a:gradFill>
                  <a:gsLst>
                    <a:gs pos="0">
                      <a:schemeClr val="tx1"/>
                    </a:gs>
                    <a:gs pos="86000">
                      <a:schemeClr val="tx1"/>
                    </a:gs>
                  </a:gsLst>
                  <a:lin ang="5400000" scaled="0"/>
                </a:gradFill>
                <a:latin typeface="Segoe Light" pitchFamily="34" charset="0"/>
              </a:rPr>
              <a:t>Highest latency</a:t>
            </a:r>
          </a:p>
        </p:txBody>
      </p:sp>
    </p:spTree>
    <p:extLst>
      <p:ext uri="{BB962C8B-B14F-4D97-AF65-F5344CB8AC3E}">
        <p14:creationId xmlns:p14="http://schemas.microsoft.com/office/powerpoint/2010/main" val="1576647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6000" dirty="0" smtClean="0"/>
              <a:t>Caching Service in Action</a:t>
            </a:r>
            <a:endParaRPr lang="en-US" sz="6000" dirty="0"/>
          </a:p>
        </p:txBody>
      </p:sp>
      <p:sp>
        <p:nvSpPr>
          <p:cNvPr id="5" name="Subtitle 4"/>
          <p:cNvSpPr>
            <a:spLocks noGrp="1"/>
          </p:cNvSpPr>
          <p:nvPr>
            <p:ph type="subTitle" idx="1"/>
          </p:nvPr>
        </p:nvSpPr>
        <p:spPr>
          <a:xfrm>
            <a:off x="938539" y="4845344"/>
            <a:ext cx="8203873" cy="920456"/>
          </a:xfrm>
        </p:spPr>
        <p:txBody>
          <a:bodyPr/>
          <a:lstStyle/>
          <a:p>
            <a:r>
              <a:rPr lang="en-US" dirty="0"/>
              <a:t>Name</a:t>
            </a:r>
          </a:p>
          <a:p>
            <a:r>
              <a:rPr lang="en-US" dirty="0"/>
              <a:t>Title</a:t>
            </a:r>
          </a:p>
          <a:p>
            <a:r>
              <a:rPr lang="en-US" dirty="0"/>
              <a:t>Microsoft Corporation</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41330874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Caching Features</a:t>
            </a:r>
            <a:endParaRPr lang="en-US" dirty="0"/>
          </a:p>
        </p:txBody>
      </p:sp>
      <p:sp>
        <p:nvSpPr>
          <p:cNvPr id="6" name="Content Placeholder 5"/>
          <p:cNvSpPr>
            <a:spLocks noGrp="1"/>
          </p:cNvSpPr>
          <p:nvPr>
            <p:ph idx="1"/>
          </p:nvPr>
        </p:nvSpPr>
        <p:spPr>
          <a:xfrm>
            <a:off x="519113" y="1499616"/>
            <a:ext cx="11149013" cy="3459409"/>
          </a:xfrm>
        </p:spPr>
        <p:txBody>
          <a:bodyPr/>
          <a:lstStyle/>
          <a:p>
            <a:r>
              <a:rPr lang="en-US" dirty="0"/>
              <a:t>ASP.NET providers for session state and page output caching</a:t>
            </a:r>
          </a:p>
          <a:p>
            <a:r>
              <a:rPr lang="en-US" dirty="0" smtClean="0"/>
              <a:t>Cache </a:t>
            </a:r>
            <a:r>
              <a:rPr lang="en-US" dirty="0"/>
              <a:t>any managed object</a:t>
            </a:r>
          </a:p>
          <a:p>
            <a:pPr lvl="1"/>
            <a:r>
              <a:rPr lang="en-US" dirty="0"/>
              <a:t>No object size limits</a:t>
            </a:r>
          </a:p>
          <a:p>
            <a:pPr lvl="1"/>
            <a:r>
              <a:rPr lang="en-US" dirty="0"/>
              <a:t>No serialization costs for local caching</a:t>
            </a:r>
          </a:p>
          <a:p>
            <a:r>
              <a:rPr lang="en-US" dirty="0"/>
              <a:t>Easily integrates into existing applications</a:t>
            </a:r>
          </a:p>
          <a:p>
            <a:r>
              <a:rPr lang="en-US" dirty="0"/>
              <a:t>Secured by </a:t>
            </a:r>
            <a:r>
              <a:rPr lang="en-US" dirty="0" smtClean="0"/>
              <a:t>Access Control</a:t>
            </a:r>
            <a:endParaRPr lang="en-US" dirty="0"/>
          </a:p>
        </p:txBody>
      </p:sp>
    </p:spTree>
    <p:extLst>
      <p:ext uri="{BB962C8B-B14F-4D97-AF65-F5344CB8AC3E}">
        <p14:creationId xmlns:p14="http://schemas.microsoft.com/office/powerpoint/2010/main" val="3038899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 Control</a:t>
            </a:r>
            <a:endParaRPr lang="en-US" dirty="0"/>
          </a:p>
        </p:txBody>
      </p:sp>
    </p:spTree>
    <p:extLst>
      <p:ext uri="{BB962C8B-B14F-4D97-AF65-F5344CB8AC3E}">
        <p14:creationId xmlns:p14="http://schemas.microsoft.com/office/powerpoint/2010/main" val="174551824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Access Control?</a:t>
            </a:r>
            <a:endParaRPr lang="en-US" dirty="0"/>
          </a:p>
        </p:txBody>
      </p:sp>
      <p:sp>
        <p:nvSpPr>
          <p:cNvPr id="4" name="Content Placeholder 3"/>
          <p:cNvSpPr>
            <a:spLocks noGrp="1"/>
          </p:cNvSpPr>
          <p:nvPr>
            <p:ph idx="1"/>
          </p:nvPr>
        </p:nvSpPr>
        <p:spPr>
          <a:xfrm>
            <a:off x="519113" y="1499616"/>
            <a:ext cx="11149013" cy="4235006"/>
          </a:xfrm>
        </p:spPr>
        <p:txBody>
          <a:bodyPr/>
          <a:lstStyle/>
          <a:p>
            <a:r>
              <a:rPr lang="en-US" dirty="0" smtClean="0"/>
              <a:t>Used to authenticate </a:t>
            </a:r>
            <a:r>
              <a:rPr lang="en-US" dirty="0"/>
              <a:t>and authorize users</a:t>
            </a:r>
          </a:p>
          <a:p>
            <a:r>
              <a:rPr lang="en-US" dirty="0"/>
              <a:t>Integration Single Sign On and centralized authorization into your web applications</a:t>
            </a:r>
          </a:p>
          <a:p>
            <a:r>
              <a:rPr lang="en-US" dirty="0"/>
              <a:t>Standards-based identity providers</a:t>
            </a:r>
          </a:p>
          <a:p>
            <a:pPr lvl="1"/>
            <a:r>
              <a:rPr lang="en-US" dirty="0"/>
              <a:t>Enterprise directories (e.g. Active Directory Federation Server v2.0)</a:t>
            </a:r>
          </a:p>
          <a:p>
            <a:pPr lvl="1"/>
            <a:r>
              <a:rPr lang="en-US" dirty="0"/>
              <a:t>Web identities (e.g. Windows Live ID, Google, Yahoo!, and Facebook</a:t>
            </a:r>
            <a:r>
              <a:rPr lang="en-US" dirty="0" smtClean="0"/>
              <a:t>)</a:t>
            </a:r>
          </a:p>
          <a:p>
            <a:r>
              <a:rPr lang="en-US" dirty="0" smtClean="0"/>
              <a:t>V1 available in production; V2 available in </a:t>
            </a:r>
            <a:r>
              <a:rPr lang="en-US" dirty="0" err="1" smtClean="0"/>
              <a:t>AppFabric</a:t>
            </a:r>
            <a:r>
              <a:rPr lang="en-US" dirty="0" smtClean="0"/>
              <a:t> LABS</a:t>
            </a:r>
            <a:endParaRPr lang="en-US" dirty="0"/>
          </a:p>
        </p:txBody>
      </p:sp>
    </p:spTree>
    <p:extLst>
      <p:ext uri="{BB962C8B-B14F-4D97-AF65-F5344CB8AC3E}">
        <p14:creationId xmlns:p14="http://schemas.microsoft.com/office/powerpoint/2010/main" val="801959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6" name="Straight Connector 115"/>
          <p:cNvCxnSpPr>
            <a:stCxn id="120" idx="2"/>
          </p:cNvCxnSpPr>
          <p:nvPr/>
        </p:nvCxnSpPr>
        <p:spPr>
          <a:xfrm>
            <a:off x="1765739" y="2364834"/>
            <a:ext cx="0" cy="4020208"/>
          </a:xfrm>
          <a:prstGeom prst="line">
            <a:avLst/>
          </a:prstGeom>
          <a:noFill/>
          <a:ln w="9525" cap="flat" cmpd="sng" algn="ctr">
            <a:solidFill>
              <a:srgbClr val="000000">
                <a:shade val="95000"/>
                <a:satMod val="105000"/>
              </a:srgbClr>
            </a:solidFill>
            <a:prstDash val="solid"/>
          </a:ln>
          <a:effectLst/>
        </p:spPr>
      </p:cxnSp>
      <p:cxnSp>
        <p:nvCxnSpPr>
          <p:cNvPr id="117" name="Straight Connector 116"/>
          <p:cNvCxnSpPr>
            <a:stCxn id="121" idx="2"/>
          </p:cNvCxnSpPr>
          <p:nvPr/>
        </p:nvCxnSpPr>
        <p:spPr>
          <a:xfrm>
            <a:off x="4587766" y="2364834"/>
            <a:ext cx="0" cy="4020208"/>
          </a:xfrm>
          <a:prstGeom prst="line">
            <a:avLst/>
          </a:prstGeom>
          <a:noFill/>
          <a:ln w="9525" cap="flat" cmpd="sng" algn="ctr">
            <a:solidFill>
              <a:srgbClr val="000000">
                <a:shade val="95000"/>
                <a:satMod val="105000"/>
              </a:srgbClr>
            </a:solidFill>
            <a:prstDash val="solid"/>
          </a:ln>
          <a:effectLst/>
        </p:spPr>
      </p:cxnSp>
      <p:cxnSp>
        <p:nvCxnSpPr>
          <p:cNvPr id="118" name="Straight Connector 117"/>
          <p:cNvCxnSpPr>
            <a:stCxn id="122" idx="2"/>
          </p:cNvCxnSpPr>
          <p:nvPr/>
        </p:nvCxnSpPr>
        <p:spPr>
          <a:xfrm>
            <a:off x="7409793" y="2364843"/>
            <a:ext cx="0" cy="4020209"/>
          </a:xfrm>
          <a:prstGeom prst="line">
            <a:avLst/>
          </a:prstGeom>
          <a:noFill/>
          <a:ln w="9525" cap="flat" cmpd="sng" algn="ctr">
            <a:solidFill>
              <a:srgbClr val="000000">
                <a:shade val="95000"/>
                <a:satMod val="105000"/>
              </a:srgbClr>
            </a:solidFill>
            <a:prstDash val="solid"/>
          </a:ln>
          <a:effectLst/>
        </p:spPr>
      </p:cxnSp>
      <p:cxnSp>
        <p:nvCxnSpPr>
          <p:cNvPr id="119" name="Straight Connector 118"/>
          <p:cNvCxnSpPr>
            <a:stCxn id="123" idx="2"/>
          </p:cNvCxnSpPr>
          <p:nvPr/>
        </p:nvCxnSpPr>
        <p:spPr>
          <a:xfrm>
            <a:off x="10231821" y="2364834"/>
            <a:ext cx="0" cy="4025466"/>
          </a:xfrm>
          <a:prstGeom prst="line">
            <a:avLst/>
          </a:prstGeom>
          <a:noFill/>
          <a:ln w="9525" cap="flat" cmpd="sng" algn="ctr">
            <a:solidFill>
              <a:srgbClr val="000000">
                <a:shade val="95000"/>
                <a:satMod val="105000"/>
              </a:srgbClr>
            </a:solidFill>
            <a:prstDash val="solid"/>
          </a:ln>
          <a:effectLst/>
        </p:spPr>
      </p:cxnSp>
      <p:sp>
        <p:nvSpPr>
          <p:cNvPr id="120" name="Rounded Rectangle 119"/>
          <p:cNvSpPr/>
          <p:nvPr/>
        </p:nvSpPr>
        <p:spPr bwMode="auto">
          <a:xfrm>
            <a:off x="998484" y="1466205"/>
            <a:ext cx="1534510" cy="89863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Browser</a:t>
            </a:r>
          </a:p>
        </p:txBody>
      </p:sp>
      <p:sp>
        <p:nvSpPr>
          <p:cNvPr id="121" name="Rounded Rectangle 120"/>
          <p:cNvSpPr/>
          <p:nvPr/>
        </p:nvSpPr>
        <p:spPr bwMode="auto">
          <a:xfrm>
            <a:off x="3820511" y="1466205"/>
            <a:ext cx="1534510" cy="89863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Identity Provider</a:t>
            </a:r>
          </a:p>
        </p:txBody>
      </p:sp>
      <p:sp>
        <p:nvSpPr>
          <p:cNvPr id="122" name="Rounded Rectangle 121"/>
          <p:cNvSpPr/>
          <p:nvPr/>
        </p:nvSpPr>
        <p:spPr bwMode="auto">
          <a:xfrm>
            <a:off x="6642538" y="1466205"/>
            <a:ext cx="1534510" cy="89863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Access Control</a:t>
            </a:r>
          </a:p>
        </p:txBody>
      </p:sp>
      <p:sp>
        <p:nvSpPr>
          <p:cNvPr id="123" name="Rounded Rectangle 122"/>
          <p:cNvSpPr/>
          <p:nvPr/>
        </p:nvSpPr>
        <p:spPr bwMode="auto">
          <a:xfrm>
            <a:off x="9464566" y="1466205"/>
            <a:ext cx="1534510" cy="89863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Application</a:t>
            </a:r>
          </a:p>
        </p:txBody>
      </p:sp>
      <p:cxnSp>
        <p:nvCxnSpPr>
          <p:cNvPr id="124" name="Straight Arrow Connector 123"/>
          <p:cNvCxnSpPr/>
          <p:nvPr/>
        </p:nvCxnSpPr>
        <p:spPr>
          <a:xfrm>
            <a:off x="1765740" y="2727441"/>
            <a:ext cx="8466082" cy="0"/>
          </a:xfrm>
          <a:prstGeom prst="straightConnector1">
            <a:avLst/>
          </a:prstGeom>
          <a:noFill/>
          <a:ln w="38100" cap="flat" cmpd="sng" algn="ctr">
            <a:solidFill>
              <a:srgbClr val="DF8045"/>
            </a:solidFill>
            <a:prstDash val="solid"/>
            <a:tailEnd type="arrow"/>
          </a:ln>
          <a:effectLst>
            <a:outerShdw blurRad="40000" dist="23000" dir="5400000" rotWithShape="0">
              <a:srgbClr val="000000">
                <a:alpha val="35000"/>
              </a:srgbClr>
            </a:outerShdw>
          </a:effectLst>
        </p:spPr>
      </p:cxnSp>
      <p:cxnSp>
        <p:nvCxnSpPr>
          <p:cNvPr id="125" name="Straight Arrow Connector 124"/>
          <p:cNvCxnSpPr/>
          <p:nvPr/>
        </p:nvCxnSpPr>
        <p:spPr>
          <a:xfrm>
            <a:off x="1765743" y="3704203"/>
            <a:ext cx="2822027" cy="0"/>
          </a:xfrm>
          <a:prstGeom prst="straightConnector1">
            <a:avLst/>
          </a:prstGeom>
          <a:noFill/>
          <a:ln w="38100" cap="flat" cmpd="sng" algn="ctr">
            <a:solidFill>
              <a:srgbClr val="DF8045"/>
            </a:solidFill>
            <a:prstDash val="solid"/>
            <a:tailEnd type="arrow"/>
          </a:ln>
          <a:effectLst>
            <a:outerShdw blurRad="40000" dist="23000" dir="5400000" rotWithShape="0">
              <a:srgbClr val="000000">
                <a:alpha val="35000"/>
              </a:srgbClr>
            </a:outerShdw>
          </a:effectLst>
        </p:spPr>
      </p:cxnSp>
      <p:cxnSp>
        <p:nvCxnSpPr>
          <p:cNvPr id="126" name="Straight Arrow Connector 125"/>
          <p:cNvCxnSpPr/>
          <p:nvPr/>
        </p:nvCxnSpPr>
        <p:spPr>
          <a:xfrm>
            <a:off x="1765740" y="4680965"/>
            <a:ext cx="5644054" cy="0"/>
          </a:xfrm>
          <a:prstGeom prst="straightConnector1">
            <a:avLst/>
          </a:prstGeom>
          <a:noFill/>
          <a:ln w="38100" cap="flat" cmpd="sng" algn="ctr">
            <a:solidFill>
              <a:srgbClr val="DF8045"/>
            </a:solidFill>
            <a:prstDash val="solid"/>
            <a:tailEnd type="arrow"/>
          </a:ln>
          <a:effectLst>
            <a:outerShdw blurRad="40000" dist="23000" dir="5400000" rotWithShape="0">
              <a:srgbClr val="000000">
                <a:alpha val="35000"/>
              </a:srgbClr>
            </a:outerShdw>
          </a:effectLst>
        </p:spPr>
      </p:cxnSp>
      <p:cxnSp>
        <p:nvCxnSpPr>
          <p:cNvPr id="127" name="Straight Arrow Connector 126"/>
          <p:cNvCxnSpPr/>
          <p:nvPr/>
        </p:nvCxnSpPr>
        <p:spPr>
          <a:xfrm>
            <a:off x="1765740" y="5657727"/>
            <a:ext cx="8466082" cy="0"/>
          </a:xfrm>
          <a:prstGeom prst="straightConnector1">
            <a:avLst/>
          </a:prstGeom>
          <a:noFill/>
          <a:ln w="38100" cap="flat" cmpd="sng" algn="ctr">
            <a:solidFill>
              <a:srgbClr val="DF8045"/>
            </a:solidFill>
            <a:prstDash val="solid"/>
            <a:tailEnd type="arrow"/>
          </a:ln>
          <a:effectLst>
            <a:outerShdw blurRad="40000" dist="23000" dir="5400000" rotWithShape="0">
              <a:srgbClr val="000000">
                <a:alpha val="35000"/>
              </a:srgbClr>
            </a:outerShdw>
          </a:effectLst>
        </p:spPr>
      </p:cxnSp>
      <p:cxnSp>
        <p:nvCxnSpPr>
          <p:cNvPr id="128" name="Straight Arrow Connector 127"/>
          <p:cNvCxnSpPr/>
          <p:nvPr/>
        </p:nvCxnSpPr>
        <p:spPr>
          <a:xfrm flipH="1">
            <a:off x="1765740" y="3215822"/>
            <a:ext cx="8466082" cy="0"/>
          </a:xfrm>
          <a:prstGeom prst="straightConnector1">
            <a:avLst/>
          </a:prstGeom>
          <a:noFill/>
          <a:ln w="38100" cap="flat" cmpd="sng" algn="ctr">
            <a:solidFill>
              <a:srgbClr val="DF8045"/>
            </a:solidFill>
            <a:prstDash val="dash"/>
            <a:tailEnd type="arrow"/>
          </a:ln>
          <a:effectLst>
            <a:outerShdw blurRad="40000" dist="23000" dir="5400000" rotWithShape="0">
              <a:srgbClr val="000000">
                <a:alpha val="35000"/>
              </a:srgbClr>
            </a:outerShdw>
          </a:effectLst>
        </p:spPr>
      </p:cxnSp>
      <p:cxnSp>
        <p:nvCxnSpPr>
          <p:cNvPr id="129" name="Straight Arrow Connector 128"/>
          <p:cNvCxnSpPr/>
          <p:nvPr/>
        </p:nvCxnSpPr>
        <p:spPr>
          <a:xfrm flipH="1">
            <a:off x="1765743" y="4192584"/>
            <a:ext cx="2822027" cy="0"/>
          </a:xfrm>
          <a:prstGeom prst="straightConnector1">
            <a:avLst/>
          </a:prstGeom>
          <a:noFill/>
          <a:ln w="38100" cap="flat" cmpd="sng" algn="ctr">
            <a:solidFill>
              <a:srgbClr val="DF8045"/>
            </a:solidFill>
            <a:prstDash val="dash"/>
            <a:tailEnd type="arrow"/>
          </a:ln>
          <a:effectLst>
            <a:outerShdw blurRad="40000" dist="23000" dir="5400000" rotWithShape="0">
              <a:srgbClr val="000000">
                <a:alpha val="35000"/>
              </a:srgbClr>
            </a:outerShdw>
          </a:effectLst>
        </p:spPr>
      </p:cxnSp>
      <p:cxnSp>
        <p:nvCxnSpPr>
          <p:cNvPr id="130" name="Straight Arrow Connector 129"/>
          <p:cNvCxnSpPr/>
          <p:nvPr/>
        </p:nvCxnSpPr>
        <p:spPr>
          <a:xfrm flipH="1">
            <a:off x="1765741" y="5169346"/>
            <a:ext cx="5644052" cy="0"/>
          </a:xfrm>
          <a:prstGeom prst="straightConnector1">
            <a:avLst/>
          </a:prstGeom>
          <a:noFill/>
          <a:ln w="38100" cap="flat" cmpd="sng" algn="ctr">
            <a:solidFill>
              <a:srgbClr val="DF8045"/>
            </a:solidFill>
            <a:prstDash val="dash"/>
            <a:tailEnd type="arrow"/>
          </a:ln>
          <a:effectLst>
            <a:outerShdw blurRad="40000" dist="23000" dir="5400000" rotWithShape="0">
              <a:srgbClr val="000000">
                <a:alpha val="35000"/>
              </a:srgbClr>
            </a:outerShdw>
          </a:effectLst>
        </p:spPr>
      </p:cxnSp>
      <p:cxnSp>
        <p:nvCxnSpPr>
          <p:cNvPr id="131" name="Straight Arrow Connector 130"/>
          <p:cNvCxnSpPr/>
          <p:nvPr/>
        </p:nvCxnSpPr>
        <p:spPr>
          <a:xfrm flipH="1">
            <a:off x="1765740" y="6146108"/>
            <a:ext cx="8466082" cy="0"/>
          </a:xfrm>
          <a:prstGeom prst="straightConnector1">
            <a:avLst/>
          </a:prstGeom>
          <a:noFill/>
          <a:ln w="38100" cap="flat" cmpd="sng" algn="ctr">
            <a:solidFill>
              <a:srgbClr val="DF8045"/>
            </a:solidFill>
            <a:prstDash val="dash"/>
            <a:tailEnd type="arrow"/>
          </a:ln>
          <a:effectLst>
            <a:outerShdw blurRad="40000" dist="23000" dir="5400000" rotWithShape="0">
              <a:srgbClr val="000000">
                <a:alpha val="35000"/>
              </a:srgbClr>
            </a:outerShdw>
          </a:effectLst>
        </p:spPr>
      </p:cxnSp>
      <p:sp>
        <p:nvSpPr>
          <p:cNvPr id="132" name="TextBox 131"/>
          <p:cNvSpPr txBox="1"/>
          <p:nvPr/>
        </p:nvSpPr>
        <p:spPr>
          <a:xfrm>
            <a:off x="2753716" y="3809901"/>
            <a:ext cx="846081"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3. Login</a:t>
            </a:r>
          </a:p>
        </p:txBody>
      </p:sp>
      <p:sp>
        <p:nvSpPr>
          <p:cNvPr id="133" name="TextBox 132"/>
          <p:cNvSpPr txBox="1"/>
          <p:nvPr/>
        </p:nvSpPr>
        <p:spPr>
          <a:xfrm>
            <a:off x="1958541" y="4298286"/>
            <a:ext cx="2436424" cy="276999"/>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5. Redirect to AC service</a:t>
            </a:r>
          </a:p>
        </p:txBody>
      </p:sp>
      <p:sp>
        <p:nvSpPr>
          <p:cNvPr id="134" name="TextBox 133"/>
          <p:cNvSpPr txBox="1"/>
          <p:nvPr/>
        </p:nvSpPr>
        <p:spPr>
          <a:xfrm>
            <a:off x="10626069" y="5639592"/>
            <a:ext cx="1276898"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10. Validate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FFFFFF"/>
                    </a:gs>
                    <a:gs pos="86000">
                      <a:srgbClr val="FFFFFF"/>
                    </a:gs>
                  </a:gsLst>
                  <a:lin ang="5400000" scaled="0"/>
                </a:gradFill>
                <a:effectLst/>
                <a:uLnTx/>
                <a:uFillTx/>
                <a:latin typeface="Segoe Light" pitchFamily="34" charset="0"/>
              </a:rPr>
              <a:t> </a:t>
            </a: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     Token</a:t>
            </a:r>
          </a:p>
        </p:txBody>
      </p:sp>
      <p:sp>
        <p:nvSpPr>
          <p:cNvPr id="135" name="TextBox 134"/>
          <p:cNvSpPr txBox="1"/>
          <p:nvPr/>
        </p:nvSpPr>
        <p:spPr>
          <a:xfrm>
            <a:off x="5102502" y="2833143"/>
            <a:ext cx="1983822" cy="276999"/>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1. Request Resource</a:t>
            </a:r>
          </a:p>
        </p:txBody>
      </p:sp>
      <p:sp>
        <p:nvSpPr>
          <p:cNvPr id="136" name="TextBox 135"/>
          <p:cNvSpPr txBox="1"/>
          <p:nvPr/>
        </p:nvSpPr>
        <p:spPr>
          <a:xfrm>
            <a:off x="4620342" y="3321520"/>
            <a:ext cx="2948151" cy="276999"/>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2. Redirect to Identity Provider</a:t>
            </a:r>
          </a:p>
        </p:txBody>
      </p:sp>
      <p:sp>
        <p:nvSpPr>
          <p:cNvPr id="137" name="TextBox 136"/>
          <p:cNvSpPr txBox="1"/>
          <p:nvPr/>
        </p:nvSpPr>
        <p:spPr>
          <a:xfrm>
            <a:off x="5012786" y="3705078"/>
            <a:ext cx="2948151"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4. Authenticate &amp;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FFFFFF"/>
                    </a:gs>
                    <a:gs pos="86000">
                      <a:srgbClr val="FFFFFF"/>
                    </a:gs>
                  </a:gsLst>
                  <a:lin ang="5400000" scaled="0"/>
                </a:gradFill>
                <a:effectLst/>
                <a:uLnTx/>
                <a:uFillTx/>
                <a:latin typeface="Segoe Light" pitchFamily="34" charset="0"/>
              </a:rPr>
              <a:t> </a:t>
            </a: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   Issue Token</a:t>
            </a:r>
          </a:p>
        </p:txBody>
      </p:sp>
      <p:sp>
        <p:nvSpPr>
          <p:cNvPr id="138" name="TextBox 137"/>
          <p:cNvSpPr txBox="1"/>
          <p:nvPr/>
        </p:nvSpPr>
        <p:spPr>
          <a:xfrm>
            <a:off x="3244915" y="4786666"/>
            <a:ext cx="2685717"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     6. Send Token to ACS</a:t>
            </a:r>
          </a:p>
        </p:txBody>
      </p:sp>
      <p:sp>
        <p:nvSpPr>
          <p:cNvPr id="139" name="TextBox 138"/>
          <p:cNvSpPr txBox="1"/>
          <p:nvPr/>
        </p:nvSpPr>
        <p:spPr>
          <a:xfrm>
            <a:off x="7806131" y="4669466"/>
            <a:ext cx="4096843"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7. Validate Token, Run Rules Engine,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FFFFFF"/>
                    </a:gs>
                    <a:gs pos="86000">
                      <a:srgbClr val="FFFFFF"/>
                    </a:gs>
                  </a:gsLst>
                  <a:lin ang="5400000" scaled="0"/>
                </a:gradFill>
                <a:effectLst/>
                <a:uLnTx/>
                <a:uFillTx/>
                <a:latin typeface="Segoe Light" pitchFamily="34" charset="0"/>
              </a:rPr>
              <a:t> </a:t>
            </a: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   Issue Token</a:t>
            </a:r>
          </a:p>
        </p:txBody>
      </p:sp>
      <p:sp>
        <p:nvSpPr>
          <p:cNvPr id="140" name="TextBox 139"/>
          <p:cNvSpPr txBox="1"/>
          <p:nvPr/>
        </p:nvSpPr>
        <p:spPr>
          <a:xfrm>
            <a:off x="2992007" y="5275047"/>
            <a:ext cx="3191531"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8. Redirect to RP with ACS Token</a:t>
            </a:r>
          </a:p>
        </p:txBody>
      </p:sp>
      <p:sp>
        <p:nvSpPr>
          <p:cNvPr id="141" name="TextBox 140"/>
          <p:cNvSpPr txBox="1"/>
          <p:nvPr/>
        </p:nvSpPr>
        <p:spPr>
          <a:xfrm>
            <a:off x="4384518" y="5763428"/>
            <a:ext cx="3419805"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9. Send ACS Token to Relying Party</a:t>
            </a:r>
          </a:p>
        </p:txBody>
      </p:sp>
      <p:sp>
        <p:nvSpPr>
          <p:cNvPr id="142" name="TextBox 141"/>
          <p:cNvSpPr txBox="1"/>
          <p:nvPr/>
        </p:nvSpPr>
        <p:spPr>
          <a:xfrm>
            <a:off x="4306974" y="6251809"/>
            <a:ext cx="3383618"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11. Return resource representation</a:t>
            </a:r>
          </a:p>
        </p:txBody>
      </p:sp>
      <p:grpSp>
        <p:nvGrpSpPr>
          <p:cNvPr id="143" name="Group 142"/>
          <p:cNvGrpSpPr/>
          <p:nvPr/>
        </p:nvGrpSpPr>
        <p:grpSpPr>
          <a:xfrm>
            <a:off x="4603645" y="3704207"/>
            <a:ext cx="302287" cy="488381"/>
            <a:chOff x="4597291" y="3704203"/>
            <a:chExt cx="460484" cy="488381"/>
          </a:xfrm>
        </p:grpSpPr>
        <p:cxnSp>
          <p:nvCxnSpPr>
            <p:cNvPr id="144" name="Elbow Connector 143"/>
            <p:cNvCxnSpPr/>
            <p:nvPr/>
          </p:nvCxnSpPr>
          <p:spPr>
            <a:xfrm>
              <a:off x="4597291" y="3704203"/>
              <a:ext cx="460483" cy="432028"/>
            </a:xfrm>
            <a:prstGeom prst="bentConnector3">
              <a:avLst>
                <a:gd name="adj1" fmla="val 100161"/>
              </a:avLst>
            </a:prstGeom>
            <a:noFill/>
            <a:ln w="38100" cap="flat" cmpd="sng" algn="ctr">
              <a:solidFill>
                <a:srgbClr val="DF8045"/>
              </a:solidFill>
              <a:prstDash val="solid"/>
            </a:ln>
            <a:effectLst>
              <a:outerShdw blurRad="40000" dist="23000" dir="5400000" rotWithShape="0">
                <a:srgbClr val="000000">
                  <a:alpha val="35000"/>
                </a:srgbClr>
              </a:outerShdw>
            </a:effectLst>
          </p:spPr>
        </p:cxnSp>
        <p:cxnSp>
          <p:nvCxnSpPr>
            <p:cNvPr id="145" name="Elbow Connector 144"/>
            <p:cNvCxnSpPr/>
            <p:nvPr/>
          </p:nvCxnSpPr>
          <p:spPr>
            <a:xfrm rot="10800000" flipV="1">
              <a:off x="4597292" y="4115428"/>
              <a:ext cx="460483" cy="77156"/>
            </a:xfrm>
            <a:prstGeom prst="bentConnector3">
              <a:avLst>
                <a:gd name="adj1" fmla="val -160"/>
              </a:avLst>
            </a:prstGeom>
            <a:noFill/>
            <a:ln w="38100" cap="flat" cmpd="sng" algn="ctr">
              <a:solidFill>
                <a:srgbClr val="DF8045"/>
              </a:solidFill>
              <a:prstDash val="solid"/>
              <a:tailEnd type="arrow"/>
            </a:ln>
            <a:effectLst>
              <a:outerShdw blurRad="40000" dist="23000" dir="5400000" rotWithShape="0">
                <a:srgbClr val="000000">
                  <a:alpha val="35000"/>
                </a:srgbClr>
              </a:outerShdw>
            </a:effectLst>
          </p:spPr>
        </p:cxnSp>
      </p:grpSp>
      <p:grpSp>
        <p:nvGrpSpPr>
          <p:cNvPr id="146" name="Group 145"/>
          <p:cNvGrpSpPr/>
          <p:nvPr/>
        </p:nvGrpSpPr>
        <p:grpSpPr>
          <a:xfrm>
            <a:off x="7419322" y="4680974"/>
            <a:ext cx="302287" cy="488381"/>
            <a:chOff x="4597291" y="3704203"/>
            <a:chExt cx="460484" cy="488381"/>
          </a:xfrm>
        </p:grpSpPr>
        <p:cxnSp>
          <p:nvCxnSpPr>
            <p:cNvPr id="147" name="Elbow Connector 146"/>
            <p:cNvCxnSpPr/>
            <p:nvPr/>
          </p:nvCxnSpPr>
          <p:spPr>
            <a:xfrm>
              <a:off x="4597291" y="3704203"/>
              <a:ext cx="460483" cy="432028"/>
            </a:xfrm>
            <a:prstGeom prst="bentConnector3">
              <a:avLst>
                <a:gd name="adj1" fmla="val 100161"/>
              </a:avLst>
            </a:prstGeom>
            <a:noFill/>
            <a:ln w="38100" cap="flat" cmpd="sng" algn="ctr">
              <a:solidFill>
                <a:srgbClr val="DF8045"/>
              </a:solidFill>
              <a:prstDash val="solid"/>
            </a:ln>
            <a:effectLst>
              <a:outerShdw blurRad="40000" dist="23000" dir="5400000" rotWithShape="0">
                <a:srgbClr val="000000">
                  <a:alpha val="35000"/>
                </a:srgbClr>
              </a:outerShdw>
            </a:effectLst>
          </p:spPr>
        </p:cxnSp>
        <p:cxnSp>
          <p:nvCxnSpPr>
            <p:cNvPr id="148" name="Elbow Connector 147"/>
            <p:cNvCxnSpPr/>
            <p:nvPr/>
          </p:nvCxnSpPr>
          <p:spPr>
            <a:xfrm rot="10800000" flipV="1">
              <a:off x="4597292" y="4115428"/>
              <a:ext cx="460483" cy="77156"/>
            </a:xfrm>
            <a:prstGeom prst="bentConnector3">
              <a:avLst>
                <a:gd name="adj1" fmla="val -160"/>
              </a:avLst>
            </a:prstGeom>
            <a:noFill/>
            <a:ln w="38100" cap="flat" cmpd="sng" algn="ctr">
              <a:solidFill>
                <a:srgbClr val="DF8045"/>
              </a:solidFill>
              <a:prstDash val="solid"/>
              <a:tailEnd type="arrow"/>
            </a:ln>
            <a:effectLst>
              <a:outerShdw blurRad="40000" dist="23000" dir="5400000" rotWithShape="0">
                <a:srgbClr val="000000">
                  <a:alpha val="35000"/>
                </a:srgbClr>
              </a:outerShdw>
            </a:effectLst>
          </p:spPr>
        </p:cxnSp>
      </p:grpSp>
      <p:grpSp>
        <p:nvGrpSpPr>
          <p:cNvPr id="149" name="Group 148"/>
          <p:cNvGrpSpPr/>
          <p:nvPr/>
        </p:nvGrpSpPr>
        <p:grpSpPr>
          <a:xfrm>
            <a:off x="10251428" y="5657732"/>
            <a:ext cx="302287" cy="488381"/>
            <a:chOff x="4597291" y="3704203"/>
            <a:chExt cx="460484" cy="488381"/>
          </a:xfrm>
        </p:grpSpPr>
        <p:cxnSp>
          <p:nvCxnSpPr>
            <p:cNvPr id="150" name="Elbow Connector 149"/>
            <p:cNvCxnSpPr/>
            <p:nvPr/>
          </p:nvCxnSpPr>
          <p:spPr>
            <a:xfrm>
              <a:off x="4597291" y="3704203"/>
              <a:ext cx="460483" cy="432028"/>
            </a:xfrm>
            <a:prstGeom prst="bentConnector3">
              <a:avLst>
                <a:gd name="adj1" fmla="val 100161"/>
              </a:avLst>
            </a:prstGeom>
            <a:noFill/>
            <a:ln w="38100" cap="flat" cmpd="sng" algn="ctr">
              <a:solidFill>
                <a:srgbClr val="DF8045"/>
              </a:solidFill>
              <a:prstDash val="solid"/>
            </a:ln>
            <a:effectLst>
              <a:outerShdw blurRad="40000" dist="23000" dir="5400000" rotWithShape="0">
                <a:srgbClr val="000000">
                  <a:alpha val="35000"/>
                </a:srgbClr>
              </a:outerShdw>
            </a:effectLst>
          </p:spPr>
        </p:cxnSp>
        <p:cxnSp>
          <p:nvCxnSpPr>
            <p:cNvPr id="151" name="Elbow Connector 150"/>
            <p:cNvCxnSpPr/>
            <p:nvPr/>
          </p:nvCxnSpPr>
          <p:spPr>
            <a:xfrm rot="10800000" flipV="1">
              <a:off x="4597292" y="4115428"/>
              <a:ext cx="460483" cy="77156"/>
            </a:xfrm>
            <a:prstGeom prst="bentConnector3">
              <a:avLst>
                <a:gd name="adj1" fmla="val -160"/>
              </a:avLst>
            </a:prstGeom>
            <a:noFill/>
            <a:ln w="38100" cap="flat" cmpd="sng" algn="ctr">
              <a:solidFill>
                <a:srgbClr val="DF8045"/>
              </a:solidFill>
              <a:prstDash val="solid"/>
              <a:tailEnd type="arrow"/>
            </a:ln>
            <a:effectLst>
              <a:outerShdw blurRad="40000" dist="23000" dir="5400000" rotWithShape="0">
                <a:srgbClr val="000000">
                  <a:alpha val="35000"/>
                </a:srgbClr>
              </a:outerShdw>
            </a:effectLst>
          </p:spPr>
        </p:cxnSp>
      </p:grpSp>
      <p:sp>
        <p:nvSpPr>
          <p:cNvPr id="115" name="Title 114"/>
          <p:cNvSpPr>
            <a:spLocks noGrp="1"/>
          </p:cNvSpPr>
          <p:nvPr>
            <p:ph type="title"/>
          </p:nvPr>
        </p:nvSpPr>
        <p:spPr/>
        <p:txBody>
          <a:bodyPr/>
          <a:lstStyle/>
          <a:p>
            <a:r>
              <a:rPr lang="en-US" dirty="0" smtClean="0"/>
              <a:t>Access Control Website Sequence</a:t>
            </a:r>
            <a:endParaRPr lang="en-US" dirty="0"/>
          </a:p>
        </p:txBody>
      </p:sp>
      <p:pic>
        <p:nvPicPr>
          <p:cNvPr id="153" name="Picture 152" descr="C:\Users\wwegner\Desktop\WinAzurePltfrm_AppFabric_rgb.png"/>
          <p:cNvPicPr>
            <a:picLocks noChangeAspect="1" noChangeArrowheads="1"/>
          </p:cNvPicPr>
          <p:nvPr/>
        </p:nvPicPr>
        <p:blipFill rotWithShape="1">
          <a:blip r:embed="rId2">
            <a:extLst>
              <a:ext uri="{28A0092B-C50C-407E-A947-70E740481C1C}">
                <a14:useLocalDpi xmlns:a14="http://schemas.microsoft.com/office/drawing/2010/main" val="0"/>
              </a:ext>
            </a:extLst>
          </a:blip>
          <a:srcRect r="86426" b="28103"/>
          <a:stretch/>
        </p:blipFill>
        <p:spPr bwMode="auto">
          <a:xfrm>
            <a:off x="7814139" y="1524000"/>
            <a:ext cx="293595" cy="29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09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5"/>
                                        </p:tgtEl>
                                        <p:attrNameLst>
                                          <p:attrName>style.visibility</p:attrName>
                                        </p:attrNameLst>
                                      </p:cBhvr>
                                      <p:to>
                                        <p:strVal val="visible"/>
                                      </p:to>
                                    </p:set>
                                    <p:animEffect transition="in" filter="fade">
                                      <p:cBhvr>
                                        <p:cTn id="10" dur="500"/>
                                        <p:tgtEl>
                                          <p:spTgt spid="1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fade">
                                      <p:cBhvr>
                                        <p:cTn id="15" dur="500"/>
                                        <p:tgtEl>
                                          <p:spTgt spid="1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2"/>
                                        </p:tgtEl>
                                        <p:attrNameLst>
                                          <p:attrName>style.visibility</p:attrName>
                                        </p:attrNameLst>
                                      </p:cBhvr>
                                      <p:to>
                                        <p:strVal val="visible"/>
                                      </p:to>
                                    </p:set>
                                    <p:animEffect transition="in" filter="fade">
                                      <p:cBhvr>
                                        <p:cTn id="26" dur="500"/>
                                        <p:tgtEl>
                                          <p:spTgt spid="1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3"/>
                                        </p:tgtEl>
                                        <p:attrNameLst>
                                          <p:attrName>style.visibility</p:attrName>
                                        </p:attrNameLst>
                                      </p:cBhvr>
                                      <p:to>
                                        <p:strVal val="visible"/>
                                      </p:to>
                                    </p:set>
                                    <p:animEffect transition="in" filter="fade">
                                      <p:cBhvr>
                                        <p:cTn id="31" dur="500"/>
                                        <p:tgtEl>
                                          <p:spTgt spid="14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7"/>
                                        </p:tgtEl>
                                        <p:attrNameLst>
                                          <p:attrName>style.visibility</p:attrName>
                                        </p:attrNameLst>
                                      </p:cBhvr>
                                      <p:to>
                                        <p:strVal val="visible"/>
                                      </p:to>
                                    </p:set>
                                    <p:animEffect transition="in" filter="fade">
                                      <p:cBhvr>
                                        <p:cTn id="34" dur="500"/>
                                        <p:tgtEl>
                                          <p:spTgt spid="1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fade">
                                      <p:cBhvr>
                                        <p:cTn id="39" dur="500"/>
                                        <p:tgtEl>
                                          <p:spTgt spid="1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fade">
                                      <p:cBhvr>
                                        <p:cTn id="42" dur="500"/>
                                        <p:tgtEl>
                                          <p:spTgt spid="1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6"/>
                                        </p:tgtEl>
                                        <p:attrNameLst>
                                          <p:attrName>style.visibility</p:attrName>
                                        </p:attrNameLst>
                                      </p:cBhvr>
                                      <p:to>
                                        <p:strVal val="visible"/>
                                      </p:to>
                                    </p:set>
                                    <p:animEffect transition="in" filter="fade">
                                      <p:cBhvr>
                                        <p:cTn id="47" dur="500"/>
                                        <p:tgtEl>
                                          <p:spTgt spid="1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8"/>
                                        </p:tgtEl>
                                        <p:attrNameLst>
                                          <p:attrName>style.visibility</p:attrName>
                                        </p:attrNameLst>
                                      </p:cBhvr>
                                      <p:to>
                                        <p:strVal val="visible"/>
                                      </p:to>
                                    </p:set>
                                    <p:animEffect transition="in" filter="fade">
                                      <p:cBhvr>
                                        <p:cTn id="50" dur="500"/>
                                        <p:tgtEl>
                                          <p:spTgt spid="1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fade">
                                      <p:cBhvr>
                                        <p:cTn id="55" dur="500"/>
                                        <p:tgtEl>
                                          <p:spTgt spid="1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9"/>
                                        </p:tgtEl>
                                        <p:attrNameLst>
                                          <p:attrName>style.visibility</p:attrName>
                                        </p:attrNameLst>
                                      </p:cBhvr>
                                      <p:to>
                                        <p:strVal val="visible"/>
                                      </p:to>
                                    </p:set>
                                    <p:animEffect transition="in" filter="fade">
                                      <p:cBhvr>
                                        <p:cTn id="58" dur="500"/>
                                        <p:tgtEl>
                                          <p:spTgt spid="13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30"/>
                                        </p:tgtEl>
                                        <p:attrNameLst>
                                          <p:attrName>style.visibility</p:attrName>
                                        </p:attrNameLst>
                                      </p:cBhvr>
                                      <p:to>
                                        <p:strVal val="visible"/>
                                      </p:to>
                                    </p:set>
                                    <p:animEffect transition="in" filter="fade">
                                      <p:cBhvr>
                                        <p:cTn id="63" dur="500"/>
                                        <p:tgtEl>
                                          <p:spTgt spid="1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0"/>
                                        </p:tgtEl>
                                        <p:attrNameLst>
                                          <p:attrName>style.visibility</p:attrName>
                                        </p:attrNameLst>
                                      </p:cBhvr>
                                      <p:to>
                                        <p:strVal val="visible"/>
                                      </p:to>
                                    </p:set>
                                    <p:animEffect transition="in" filter="fade">
                                      <p:cBhvr>
                                        <p:cTn id="66" dur="500"/>
                                        <p:tgtEl>
                                          <p:spTgt spid="14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7"/>
                                        </p:tgtEl>
                                        <p:attrNameLst>
                                          <p:attrName>style.visibility</p:attrName>
                                        </p:attrNameLst>
                                      </p:cBhvr>
                                      <p:to>
                                        <p:strVal val="visible"/>
                                      </p:to>
                                    </p:set>
                                    <p:animEffect transition="in" filter="fade">
                                      <p:cBhvr>
                                        <p:cTn id="71" dur="500"/>
                                        <p:tgtEl>
                                          <p:spTgt spid="1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1"/>
                                        </p:tgtEl>
                                        <p:attrNameLst>
                                          <p:attrName>style.visibility</p:attrName>
                                        </p:attrNameLst>
                                      </p:cBhvr>
                                      <p:to>
                                        <p:strVal val="visible"/>
                                      </p:to>
                                    </p:set>
                                    <p:animEffect transition="in" filter="fade">
                                      <p:cBhvr>
                                        <p:cTn id="74" dur="500"/>
                                        <p:tgtEl>
                                          <p:spTgt spid="14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49"/>
                                        </p:tgtEl>
                                        <p:attrNameLst>
                                          <p:attrName>style.visibility</p:attrName>
                                        </p:attrNameLst>
                                      </p:cBhvr>
                                      <p:to>
                                        <p:strVal val="visible"/>
                                      </p:to>
                                    </p:set>
                                    <p:animEffect transition="in" filter="fade">
                                      <p:cBhvr>
                                        <p:cTn id="79" dur="500"/>
                                        <p:tgtEl>
                                          <p:spTgt spid="14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34"/>
                                        </p:tgtEl>
                                        <p:attrNameLst>
                                          <p:attrName>style.visibility</p:attrName>
                                        </p:attrNameLst>
                                      </p:cBhvr>
                                      <p:to>
                                        <p:strVal val="visible"/>
                                      </p:to>
                                    </p:set>
                                    <p:animEffect transition="in" filter="fade">
                                      <p:cBhvr>
                                        <p:cTn id="82" dur="500"/>
                                        <p:tgtEl>
                                          <p:spTgt spid="1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31"/>
                                        </p:tgtEl>
                                        <p:attrNameLst>
                                          <p:attrName>style.visibility</p:attrName>
                                        </p:attrNameLst>
                                      </p:cBhvr>
                                      <p:to>
                                        <p:strVal val="visible"/>
                                      </p:to>
                                    </p:set>
                                    <p:animEffect transition="in" filter="fade">
                                      <p:cBhvr>
                                        <p:cTn id="87" dur="500"/>
                                        <p:tgtEl>
                                          <p:spTgt spid="1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42"/>
                                        </p:tgtEl>
                                        <p:attrNameLst>
                                          <p:attrName>style.visibility</p:attrName>
                                        </p:attrNameLst>
                                      </p:cBhvr>
                                      <p:to>
                                        <p:strVal val="visible"/>
                                      </p:to>
                                    </p:set>
                                    <p:animEffect transition="in" filter="fade">
                                      <p:cBhvr>
                                        <p:cTn id="9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3" grpId="0"/>
      <p:bldP spid="134" grpId="0"/>
      <p:bldP spid="135" grpId="0"/>
      <p:bldP spid="136" grpId="0"/>
      <p:bldP spid="137" grpId="0"/>
      <p:bldP spid="138" grpId="0"/>
      <p:bldP spid="139" grpId="0"/>
      <p:bldP spid="140" grpId="0"/>
      <p:bldP spid="141" grpId="0"/>
      <p:bldP spid="1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8543" y="2794000"/>
            <a:ext cx="11250281" cy="1295400"/>
          </a:xfrm>
        </p:spPr>
        <p:txBody>
          <a:bodyPr/>
          <a:lstStyle/>
          <a:p>
            <a:r>
              <a:rPr lang="en-US" sz="6000" dirty="0" smtClean="0"/>
              <a:t>Using Access Control with a Website</a:t>
            </a:r>
            <a:endParaRPr lang="en-US" sz="6000" dirty="0"/>
          </a:p>
        </p:txBody>
      </p:sp>
      <p:sp>
        <p:nvSpPr>
          <p:cNvPr id="5" name="Subtitle 4"/>
          <p:cNvSpPr>
            <a:spLocks noGrp="1"/>
          </p:cNvSpPr>
          <p:nvPr>
            <p:ph type="subTitle" idx="1"/>
          </p:nvPr>
        </p:nvSpPr>
        <p:spPr>
          <a:xfrm>
            <a:off x="938539" y="4845344"/>
            <a:ext cx="9042073" cy="920456"/>
          </a:xfrm>
        </p:spPr>
        <p:txBody>
          <a:bodyPr/>
          <a:lstStyle/>
          <a:p>
            <a:r>
              <a:rPr lang="en-US" dirty="0"/>
              <a:t>Name</a:t>
            </a:r>
          </a:p>
          <a:p>
            <a:r>
              <a:rPr lang="en-US" dirty="0"/>
              <a:t>Title</a:t>
            </a:r>
          </a:p>
          <a:p>
            <a:r>
              <a:rPr lang="en-US" dirty="0"/>
              <a:t>Microsoft Corporation</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8296050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Control Features</a:t>
            </a:r>
            <a:endParaRPr lang="en-US" dirty="0"/>
          </a:p>
        </p:txBody>
      </p:sp>
      <p:sp>
        <p:nvSpPr>
          <p:cNvPr id="4" name="Content Placeholder 3"/>
          <p:cNvSpPr>
            <a:spLocks noGrp="1"/>
          </p:cNvSpPr>
          <p:nvPr>
            <p:ph idx="1"/>
          </p:nvPr>
        </p:nvSpPr>
        <p:spPr>
          <a:xfrm>
            <a:off x="519113" y="1499616"/>
            <a:ext cx="11149013" cy="4038029"/>
          </a:xfrm>
        </p:spPr>
        <p:txBody>
          <a:bodyPr/>
          <a:lstStyle/>
          <a:p>
            <a:r>
              <a:rPr lang="en-US" dirty="0"/>
              <a:t>Integrates with Windows Identity Foundation and tooling</a:t>
            </a:r>
          </a:p>
          <a:p>
            <a:r>
              <a:rPr lang="en-US" dirty="0"/>
              <a:t>Claims-based access control</a:t>
            </a:r>
          </a:p>
          <a:p>
            <a:r>
              <a:rPr lang="en-US" dirty="0"/>
              <a:t>Support for </a:t>
            </a:r>
            <a:r>
              <a:rPr lang="en-US" dirty="0" err="1"/>
              <a:t>OAuth</a:t>
            </a:r>
            <a:r>
              <a:rPr lang="en-US" dirty="0"/>
              <a:t> WRAP, WS-Trust, and WS-Federation protocols</a:t>
            </a:r>
          </a:p>
          <a:p>
            <a:r>
              <a:rPr lang="en-US" dirty="0"/>
              <a:t>Support for the SAML 1.1, SAML 2.0, and Simple Web Token </a:t>
            </a:r>
            <a:r>
              <a:rPr lang="en-US" dirty="0" err="1"/>
              <a:t>token</a:t>
            </a:r>
            <a:r>
              <a:rPr lang="en-US" dirty="0"/>
              <a:t> formats</a:t>
            </a:r>
          </a:p>
          <a:p>
            <a:r>
              <a:rPr lang="en-US" dirty="0"/>
              <a:t>Integrated and customizable Home Realm Discovery</a:t>
            </a:r>
          </a:p>
          <a:p>
            <a:r>
              <a:rPr lang="en-US" dirty="0" err="1"/>
              <a:t>OData</a:t>
            </a:r>
            <a:r>
              <a:rPr lang="en-US" dirty="0"/>
              <a:t>-based Management Service to ACS </a:t>
            </a:r>
            <a:r>
              <a:rPr lang="en-US" dirty="0" smtClean="0"/>
              <a:t>configuration</a:t>
            </a:r>
            <a:endParaRPr lang="en-US" dirty="0"/>
          </a:p>
        </p:txBody>
      </p:sp>
    </p:spTree>
    <p:extLst>
      <p:ext uri="{BB962C8B-B14F-4D97-AF65-F5344CB8AC3E}">
        <p14:creationId xmlns:p14="http://schemas.microsoft.com/office/powerpoint/2010/main" val="2652242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Notes (hidden)</a:t>
            </a:r>
            <a:endParaRPr lang="en-US" dirty="0"/>
          </a:p>
        </p:txBody>
      </p:sp>
      <p:sp>
        <p:nvSpPr>
          <p:cNvPr id="5" name="Content Placeholder 4"/>
          <p:cNvSpPr>
            <a:spLocks noGrp="1"/>
          </p:cNvSpPr>
          <p:nvPr>
            <p:ph idx="1"/>
          </p:nvPr>
        </p:nvSpPr>
        <p:spPr>
          <a:xfrm>
            <a:off x="519113" y="1682496"/>
            <a:ext cx="11149013" cy="4238083"/>
          </a:xfrm>
        </p:spPr>
        <p:txBody>
          <a:bodyPr/>
          <a:lstStyle/>
          <a:p>
            <a:r>
              <a:rPr lang="en-US" sz="2000" dirty="0"/>
              <a:t>Version: 1.0</a:t>
            </a:r>
          </a:p>
          <a:p>
            <a:r>
              <a:rPr lang="en-US" sz="2000" dirty="0"/>
              <a:t>Feedback: wwegner@microsoft.com </a:t>
            </a:r>
          </a:p>
          <a:p>
            <a:r>
              <a:rPr lang="en-US" sz="2000" dirty="0"/>
              <a:t>Technical Level:  200</a:t>
            </a:r>
          </a:p>
          <a:p>
            <a:r>
              <a:rPr lang="en-US" sz="2000" dirty="0"/>
              <a:t>Intended Audience:   Developers, TDMs</a:t>
            </a:r>
          </a:p>
          <a:p>
            <a:r>
              <a:rPr lang="en-US" sz="2000" dirty="0"/>
              <a:t>Intended Time: 40 minutes</a:t>
            </a:r>
          </a:p>
          <a:p>
            <a:r>
              <a:rPr lang="en-US" sz="2000" dirty="0"/>
              <a:t>Objectives (what do you want the audience to take away):</a:t>
            </a:r>
          </a:p>
          <a:p>
            <a:pPr lvl="1"/>
            <a:r>
              <a:rPr lang="en-US" sz="1800" dirty="0"/>
              <a:t>Understand the value proposition of Windows Azure </a:t>
            </a:r>
            <a:r>
              <a:rPr lang="en-US" sz="1800" dirty="0" err="1"/>
              <a:t>AppFabric</a:t>
            </a:r>
            <a:endParaRPr lang="en-US" sz="1800" dirty="0"/>
          </a:p>
          <a:p>
            <a:pPr lvl="2"/>
            <a:r>
              <a:rPr lang="en-US" sz="1600" dirty="0"/>
              <a:t>Service Bus</a:t>
            </a:r>
          </a:p>
          <a:p>
            <a:pPr lvl="3"/>
            <a:r>
              <a:rPr lang="en-US" sz="1400" dirty="0"/>
              <a:t>NAT/Firewall traversal</a:t>
            </a:r>
          </a:p>
          <a:p>
            <a:pPr lvl="3"/>
            <a:r>
              <a:rPr lang="en-US" sz="1400" dirty="0"/>
              <a:t>Simple programming model</a:t>
            </a:r>
          </a:p>
          <a:p>
            <a:pPr lvl="2"/>
            <a:r>
              <a:rPr lang="en-US" sz="1600" dirty="0"/>
              <a:t>Access Control Service</a:t>
            </a:r>
          </a:p>
          <a:p>
            <a:pPr lvl="3"/>
            <a:r>
              <a:rPr lang="en-US" sz="1400" dirty="0"/>
              <a:t>Factor authorization rules out of your application</a:t>
            </a:r>
          </a:p>
          <a:p>
            <a:pPr lvl="3"/>
            <a:r>
              <a:rPr lang="en-US" sz="1400" dirty="0"/>
              <a:t>Work with a variety of identity providers</a:t>
            </a:r>
          </a:p>
          <a:p>
            <a:pPr lvl="4"/>
            <a:r>
              <a:rPr lang="en-US" sz="1400" dirty="0"/>
              <a:t>ADFS</a:t>
            </a:r>
          </a:p>
          <a:p>
            <a:pPr lvl="4"/>
            <a:r>
              <a:rPr lang="en-US" sz="1400" dirty="0"/>
              <a:t>Common providers like Live ID, Yahoo, </a:t>
            </a:r>
            <a:r>
              <a:rPr lang="en-US" sz="1400" dirty="0" smtClean="0"/>
              <a:t>Google</a:t>
            </a:r>
            <a:endParaRPr lang="en-US" sz="1400" dirty="0"/>
          </a:p>
        </p:txBody>
      </p:sp>
      <p:pic>
        <p:nvPicPr>
          <p:cNvPr id="6" name="Picture 9" descr="DPE5"/>
          <p:cNvPicPr>
            <a:picLocks noChangeAspect="1" noChangeArrowheads="1"/>
          </p:cNvPicPr>
          <p:nvPr/>
        </p:nvPicPr>
        <p:blipFill>
          <a:blip r:embed="rId3"/>
          <a:srcRect/>
          <a:stretch>
            <a:fillRect/>
          </a:stretch>
        </p:blipFill>
        <p:spPr bwMode="auto">
          <a:xfrm>
            <a:off x="8915400" y="5867399"/>
            <a:ext cx="2895600" cy="733425"/>
          </a:xfrm>
          <a:prstGeom prst="rect">
            <a:avLst/>
          </a:prstGeom>
          <a:noFill/>
          <a:ln w="9525">
            <a:noFill/>
            <a:miter lim="800000"/>
            <a:headEnd/>
            <a:tailEnd/>
          </a:ln>
        </p:spPr>
      </p:pic>
    </p:spTree>
    <p:extLst>
      <p:ext uri="{BB962C8B-B14F-4D97-AF65-F5344CB8AC3E}">
        <p14:creationId xmlns:p14="http://schemas.microsoft.com/office/powerpoint/2010/main" val="184738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 Bus</a:t>
            </a:r>
            <a:endParaRPr lang="en-US" dirty="0"/>
          </a:p>
        </p:txBody>
      </p:sp>
    </p:spTree>
    <p:extLst>
      <p:ext uri="{BB962C8B-B14F-4D97-AF65-F5344CB8AC3E}">
        <p14:creationId xmlns:p14="http://schemas.microsoft.com/office/powerpoint/2010/main" val="387740067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 Bus</a:t>
            </a:r>
            <a:endParaRPr lang="en-US" dirty="0"/>
          </a:p>
        </p:txBody>
      </p:sp>
      <p:sp>
        <p:nvSpPr>
          <p:cNvPr id="4" name="Content Placeholder 3"/>
          <p:cNvSpPr>
            <a:spLocks noGrp="1"/>
          </p:cNvSpPr>
          <p:nvPr>
            <p:ph idx="1"/>
          </p:nvPr>
        </p:nvSpPr>
        <p:spPr>
          <a:xfrm>
            <a:off x="519113" y="1499616"/>
            <a:ext cx="11149013" cy="2856167"/>
          </a:xfrm>
        </p:spPr>
        <p:txBody>
          <a:bodyPr/>
          <a:lstStyle/>
          <a:p>
            <a:r>
              <a:rPr lang="en-US" dirty="0"/>
              <a:t>Provides secure messaging and connectivity across different network topologies</a:t>
            </a:r>
          </a:p>
          <a:p>
            <a:r>
              <a:rPr lang="en-US" dirty="0"/>
              <a:t>Enables hybrid applications that span on-premises and the cloud</a:t>
            </a:r>
          </a:p>
          <a:p>
            <a:r>
              <a:rPr lang="en-US" dirty="0"/>
              <a:t>Enables various communication protocols and patterns for developers to engage in reliable </a:t>
            </a:r>
            <a:r>
              <a:rPr lang="en-US" dirty="0" smtClean="0"/>
              <a:t>messaging</a:t>
            </a:r>
            <a:endParaRPr lang="en-US" dirty="0"/>
          </a:p>
        </p:txBody>
      </p:sp>
    </p:spTree>
    <p:extLst>
      <p:ext uri="{BB962C8B-B14F-4D97-AF65-F5344CB8AC3E}">
        <p14:creationId xmlns:p14="http://schemas.microsoft.com/office/powerpoint/2010/main" val="1278493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Enabling hybrid applications</a:t>
            </a:r>
          </a:p>
        </p:txBody>
      </p:sp>
      <p:sp>
        <p:nvSpPr>
          <p:cNvPr id="6" name="Rectangle 5"/>
          <p:cNvSpPr/>
          <p:nvPr/>
        </p:nvSpPr>
        <p:spPr>
          <a:xfrm>
            <a:off x="486852" y="1343175"/>
            <a:ext cx="3671816" cy="4829033"/>
          </a:xfrm>
          <a:prstGeom prst="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ln>
          <a:effectLst>
            <a:outerShdw blurRad="40000" dist="20000" dir="5400000" rotWithShape="0">
              <a:srgbClr val="000000">
                <a:alpha val="38000"/>
              </a:srgbClr>
            </a:outerShdw>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UI"/>
                <a:ea typeface="+mn-ea"/>
                <a:cs typeface="+mn-cs"/>
              </a:rPr>
              <a:t>Datacenter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p:txBody>
      </p:sp>
      <p:sp>
        <p:nvSpPr>
          <p:cNvPr id="7" name="Rounded Rectangle 6"/>
          <p:cNvSpPr/>
          <p:nvPr/>
        </p:nvSpPr>
        <p:spPr>
          <a:xfrm>
            <a:off x="1197872" y="4150073"/>
            <a:ext cx="2105751" cy="1593376"/>
          </a:xfrm>
          <a:prstGeom prst="roundRect">
            <a:avLst/>
          </a:prstGeom>
          <a:solidFill>
            <a:srgbClr val="2DA33B"/>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FFFF"/>
                </a:solidFill>
                <a:effectLst/>
                <a:uLnTx/>
                <a:uFillTx/>
                <a:latin typeface="Segoe UI"/>
                <a:ea typeface="+mn-ea"/>
                <a:cs typeface="+mn-cs"/>
              </a:rPr>
              <a:t>LOB web service</a:t>
            </a:r>
            <a:endParaRPr kumimoji="0" lang="en-US" sz="2400" b="0" i="0" u="none" strike="noStrike" kern="0" cap="none" spc="0" normalizeH="0" baseline="0" noProof="0" dirty="0">
              <a:ln>
                <a:noFill/>
              </a:ln>
              <a:solidFill>
                <a:srgbClr val="FFFFFF"/>
              </a:solidFill>
              <a:effectLst/>
              <a:uLnTx/>
              <a:uFillTx/>
              <a:latin typeface="Segoe UI"/>
              <a:ea typeface="+mn-ea"/>
              <a:cs typeface="+mn-cs"/>
            </a:endParaRPr>
          </a:p>
        </p:txBody>
      </p:sp>
      <p:sp>
        <p:nvSpPr>
          <p:cNvPr id="8" name="Rectangle 7"/>
          <p:cNvSpPr/>
          <p:nvPr/>
        </p:nvSpPr>
        <p:spPr bwMode="auto">
          <a:xfrm rot="5400000">
            <a:off x="8176022" y="4365633"/>
            <a:ext cx="906984" cy="262061"/>
          </a:xfrm>
          <a:prstGeom prst="rect">
            <a:avLst/>
          </a:prstGeom>
          <a:solidFill>
            <a:srgbClr val="FF00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9" name="Rounded Rectangle 8"/>
          <p:cNvSpPr/>
          <p:nvPr/>
        </p:nvSpPr>
        <p:spPr>
          <a:xfrm>
            <a:off x="1197874" y="2046353"/>
            <a:ext cx="2108667" cy="1593376"/>
          </a:xfrm>
          <a:prstGeom prst="roundRect">
            <a:avLst/>
          </a:prstGeom>
          <a:solidFill>
            <a:srgbClr val="2DA33B"/>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FFFF"/>
                </a:solidFill>
                <a:effectLst/>
                <a:uLnTx/>
                <a:uFillTx/>
                <a:latin typeface="Segoe UI"/>
                <a:ea typeface="+mn-ea"/>
                <a:cs typeface="+mn-cs"/>
              </a:rPr>
              <a:t>LOB app</a:t>
            </a:r>
            <a:endParaRPr kumimoji="0" lang="en-US" sz="24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10" name="Straight Arrow Connector 9"/>
          <p:cNvCxnSpPr>
            <a:stCxn id="9" idx="2"/>
            <a:endCxn id="7" idx="0"/>
          </p:cNvCxnSpPr>
          <p:nvPr/>
        </p:nvCxnSpPr>
        <p:spPr>
          <a:xfrm flipH="1">
            <a:off x="2250749" y="3639726"/>
            <a:ext cx="1457" cy="510347"/>
          </a:xfrm>
          <a:prstGeom prst="straightConnector1">
            <a:avLst/>
          </a:prstGeom>
          <a:noFill/>
          <a:ln w="38100" cap="flat" cmpd="sng" algn="ctr">
            <a:solidFill>
              <a:srgbClr val="000000"/>
            </a:solidFill>
            <a:prstDash val="solid"/>
            <a:headEnd type="triangle" w="med" len="med"/>
            <a:tailEnd type="triangle" w="med" len="med"/>
          </a:ln>
          <a:effectLst>
            <a:outerShdw blurRad="40000" dist="23000" dir="5400000" rotWithShape="0">
              <a:srgbClr val="000000">
                <a:alpha val="35000"/>
              </a:srgbClr>
            </a:outerShdw>
          </a:effectLst>
        </p:spPr>
      </p:cxnSp>
      <p:sp>
        <p:nvSpPr>
          <p:cNvPr id="11" name="Rectangle 10"/>
          <p:cNvSpPr/>
          <p:nvPr/>
        </p:nvSpPr>
        <p:spPr>
          <a:xfrm>
            <a:off x="7891175" y="1343175"/>
            <a:ext cx="3768773" cy="4829033"/>
          </a:xfrm>
          <a:prstGeom prst="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ln>
          <a:effectLst>
            <a:outerShdw blurRad="40000" dist="20000" dir="5400000" rotWithShape="0">
              <a:srgbClr val="000000">
                <a:alpha val="38000"/>
              </a:srgbClr>
            </a:outerShdw>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UI"/>
                <a:ea typeface="+mn-ea"/>
                <a:cs typeface="+mn-cs"/>
              </a:rPr>
              <a:t>Partner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smtClean="0">
              <a:ln>
                <a:noFill/>
              </a:ln>
              <a:solidFill>
                <a:srgbClr val="000000"/>
              </a:solidFill>
              <a:effectLst/>
              <a:uLnTx/>
              <a:uFillTx/>
              <a:latin typeface="Segoe UI"/>
              <a:ea typeface="+mn-ea"/>
              <a:cs typeface="+mn-cs"/>
            </a:endParaRPr>
          </a:p>
        </p:txBody>
      </p:sp>
      <p:cxnSp>
        <p:nvCxnSpPr>
          <p:cNvPr id="12" name="Straight Arrow Connector 11"/>
          <p:cNvCxnSpPr>
            <a:stCxn id="7" idx="3"/>
          </p:cNvCxnSpPr>
          <p:nvPr/>
        </p:nvCxnSpPr>
        <p:spPr>
          <a:xfrm>
            <a:off x="3303620" y="4946760"/>
            <a:ext cx="5484971" cy="1588"/>
          </a:xfrm>
          <a:prstGeom prst="straightConnector1">
            <a:avLst/>
          </a:prstGeom>
          <a:noFill/>
          <a:ln w="38100" cap="flat" cmpd="sng" algn="ctr">
            <a:solidFill>
              <a:srgbClr val="000000"/>
            </a:solidFill>
            <a:prstDash val="solid"/>
            <a:headEnd type="triangle" w="med" len="med"/>
            <a:tailEnd type="triangle" w="med" len="med"/>
          </a:ln>
          <a:effectLst>
            <a:outerShdw blurRad="40000" dist="23000" dir="5400000" rotWithShape="0">
              <a:srgbClr val="000000">
                <a:alpha val="35000"/>
              </a:srgbClr>
            </a:outerShdw>
          </a:effectLst>
        </p:spPr>
      </p:cxnSp>
      <p:sp>
        <p:nvSpPr>
          <p:cNvPr id="13" name="Rectangle 12"/>
          <p:cNvSpPr/>
          <p:nvPr/>
        </p:nvSpPr>
        <p:spPr bwMode="auto">
          <a:xfrm rot="5400000">
            <a:off x="7761600" y="4881405"/>
            <a:ext cx="906984" cy="185844"/>
          </a:xfrm>
          <a:prstGeom prst="rect">
            <a:avLst/>
          </a:prstGeom>
          <a:solidFill>
            <a:srgbClr val="FF33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4" name="Rectangle 13"/>
          <p:cNvSpPr/>
          <p:nvPr/>
        </p:nvSpPr>
        <p:spPr bwMode="auto">
          <a:xfrm rot="5400000">
            <a:off x="3416528" y="4882970"/>
            <a:ext cx="906984" cy="185844"/>
          </a:xfrm>
          <a:prstGeom prst="rect">
            <a:avLst/>
          </a:prstGeom>
          <a:solidFill>
            <a:srgbClr val="FF33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grpSp>
        <p:nvGrpSpPr>
          <p:cNvPr id="15" name="Group 16"/>
          <p:cNvGrpSpPr/>
          <p:nvPr/>
        </p:nvGrpSpPr>
        <p:grpSpPr>
          <a:xfrm>
            <a:off x="8815882" y="3573462"/>
            <a:ext cx="1917074" cy="2134167"/>
            <a:chOff x="8783949" y="3860123"/>
            <a:chExt cx="939289" cy="1194665"/>
          </a:xfrm>
        </p:grpSpPr>
        <p:sp>
          <p:nvSpPr>
            <p:cNvPr id="16" name="Rounded Rectangle 15"/>
            <p:cNvSpPr/>
            <p:nvPr/>
          </p:nvSpPr>
          <p:spPr>
            <a:xfrm>
              <a:off x="8783949" y="3860123"/>
              <a:ext cx="939289" cy="1194665"/>
            </a:xfrm>
            <a:prstGeom prst="roundRect">
              <a:avLst/>
            </a:prstGeom>
            <a:solidFill>
              <a:srgbClr val="777777"/>
            </a:solidFill>
            <a:ln w="38100" cap="flat" cmpd="sng" algn="ctr">
              <a:solidFill>
                <a:srgbClr val="FFFFFF"/>
              </a:solidFill>
              <a:prstDash val="solid"/>
            </a:ln>
            <a:effectLst>
              <a:outerShdw blurRad="40000" dist="20000" dir="5400000" rotWithShape="0">
                <a:srgbClr val="000000">
                  <a:alpha val="38000"/>
                </a:srgbClr>
              </a:outerShdw>
            </a:effectLst>
          </p:spPr>
          <p:txBody>
            <a:bodyPr lIns="0" rIns="0"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rgbClr val="000000"/>
                  </a:solidFill>
                  <a:effectLst/>
                  <a:uLnTx/>
                  <a:uFillTx/>
                  <a:latin typeface="Segoe UI"/>
                  <a:ea typeface="+mn-ea"/>
                  <a:cs typeface="+mn-cs"/>
                </a:rPr>
                <a:t>Mobile Device</a:t>
              </a:r>
            </a:p>
          </p:txBody>
        </p:sp>
        <p:sp>
          <p:nvSpPr>
            <p:cNvPr id="17" name="Rounded Rectangle 16"/>
            <p:cNvSpPr/>
            <p:nvPr/>
          </p:nvSpPr>
          <p:spPr>
            <a:xfrm>
              <a:off x="8936354" y="3963742"/>
              <a:ext cx="660251" cy="668172"/>
            </a:xfrm>
            <a:prstGeom prst="roundRect">
              <a:avLst/>
            </a:prstGeom>
            <a:solidFill>
              <a:srgbClr val="2D86E7"/>
            </a:solidFill>
            <a:ln w="25400" cap="flat" cmpd="sng" algn="ctr">
              <a:solidFill>
                <a:srgbClr val="2D86E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92416140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Enabling hybrid applications</a:t>
            </a:r>
          </a:p>
        </p:txBody>
      </p:sp>
      <p:sp>
        <p:nvSpPr>
          <p:cNvPr id="3" name="Rectangle 2"/>
          <p:cNvSpPr/>
          <p:nvPr/>
        </p:nvSpPr>
        <p:spPr>
          <a:xfrm>
            <a:off x="486852" y="1343175"/>
            <a:ext cx="3671816" cy="4829033"/>
          </a:xfrm>
          <a:prstGeom prst="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ln>
          <a:effectLst>
            <a:outerShdw blurRad="40000" dist="20000" dir="5400000" rotWithShape="0">
              <a:srgbClr val="000000">
                <a:alpha val="38000"/>
              </a:srgbClr>
            </a:outerShdw>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UI"/>
                <a:ea typeface="+mn-ea"/>
                <a:cs typeface="+mn-cs"/>
              </a:rPr>
              <a:t>Datacenter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p:txBody>
      </p:sp>
      <p:sp>
        <p:nvSpPr>
          <p:cNvPr id="4" name="Rounded Rectangle 3"/>
          <p:cNvSpPr/>
          <p:nvPr/>
        </p:nvSpPr>
        <p:spPr>
          <a:xfrm>
            <a:off x="1197872" y="4150073"/>
            <a:ext cx="2105751" cy="1593376"/>
          </a:xfrm>
          <a:prstGeom prst="roundRect">
            <a:avLst/>
          </a:prstGeom>
          <a:solidFill>
            <a:srgbClr val="2DA33B"/>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FFFF"/>
                </a:solidFill>
                <a:effectLst/>
                <a:uLnTx/>
                <a:uFillTx/>
                <a:latin typeface="Segoe UI"/>
                <a:ea typeface="+mn-ea"/>
                <a:cs typeface="+mn-cs"/>
              </a:rPr>
              <a:t>LOB web service</a:t>
            </a:r>
            <a:endParaRPr kumimoji="0" lang="en-US" sz="2400" b="0" i="0" u="none" strike="noStrike" kern="0" cap="none"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bwMode="auto">
          <a:xfrm rot="5400000">
            <a:off x="8176022" y="4365633"/>
            <a:ext cx="906984" cy="262061"/>
          </a:xfrm>
          <a:prstGeom prst="rect">
            <a:avLst/>
          </a:prstGeom>
          <a:solidFill>
            <a:srgbClr val="FF00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7" name="Rounded Rectangle 6"/>
          <p:cNvSpPr/>
          <p:nvPr/>
        </p:nvSpPr>
        <p:spPr>
          <a:xfrm>
            <a:off x="1197874" y="2046353"/>
            <a:ext cx="2108667" cy="1593376"/>
          </a:xfrm>
          <a:prstGeom prst="roundRect">
            <a:avLst/>
          </a:prstGeom>
          <a:solidFill>
            <a:srgbClr val="2DA33B"/>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FFFF"/>
                </a:solidFill>
                <a:effectLst/>
                <a:uLnTx/>
                <a:uFillTx/>
                <a:latin typeface="Segoe UI"/>
                <a:ea typeface="+mn-ea"/>
                <a:cs typeface="+mn-cs"/>
              </a:rPr>
              <a:t>LOB app</a:t>
            </a:r>
            <a:endParaRPr kumimoji="0" lang="en-US" sz="24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8" name="Straight Arrow Connector 7"/>
          <p:cNvCxnSpPr>
            <a:stCxn id="7" idx="2"/>
            <a:endCxn id="4" idx="0"/>
          </p:cNvCxnSpPr>
          <p:nvPr/>
        </p:nvCxnSpPr>
        <p:spPr>
          <a:xfrm flipH="1">
            <a:off x="2250749" y="3639726"/>
            <a:ext cx="1457" cy="510347"/>
          </a:xfrm>
          <a:prstGeom prst="straightConnector1">
            <a:avLst/>
          </a:prstGeom>
          <a:noFill/>
          <a:ln w="38100" cap="flat" cmpd="sng" algn="ctr">
            <a:solidFill>
              <a:srgbClr val="000000"/>
            </a:solidFill>
            <a:prstDash val="solid"/>
            <a:headEnd type="triangle" w="med" len="med"/>
            <a:tailEnd type="triangle" w="med" len="med"/>
          </a:ln>
          <a:effectLst>
            <a:outerShdw blurRad="40000" dist="23000" dir="5400000" rotWithShape="0">
              <a:srgbClr val="000000">
                <a:alpha val="35000"/>
              </a:srgbClr>
            </a:outerShdw>
          </a:effectLst>
        </p:spPr>
      </p:cxnSp>
      <p:sp>
        <p:nvSpPr>
          <p:cNvPr id="9" name="Rectangle 8"/>
          <p:cNvSpPr/>
          <p:nvPr/>
        </p:nvSpPr>
        <p:spPr>
          <a:xfrm>
            <a:off x="7891175" y="1343175"/>
            <a:ext cx="3768773" cy="4829033"/>
          </a:xfrm>
          <a:prstGeom prst="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ln>
          <a:effectLst>
            <a:outerShdw blurRad="40000" dist="20000" dir="5400000" rotWithShape="0">
              <a:srgbClr val="000000">
                <a:alpha val="38000"/>
              </a:srgbClr>
            </a:outerShdw>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UI"/>
                <a:ea typeface="+mn-ea"/>
                <a:cs typeface="+mn-cs"/>
              </a:rPr>
              <a:t>Partner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smtClean="0">
              <a:ln>
                <a:noFill/>
              </a:ln>
              <a:solidFill>
                <a:srgbClr val="000000"/>
              </a:solidFill>
              <a:effectLst/>
              <a:uLnTx/>
              <a:uFillTx/>
              <a:latin typeface="Segoe UI"/>
              <a:ea typeface="+mn-ea"/>
              <a:cs typeface="+mn-cs"/>
            </a:endParaRPr>
          </a:p>
        </p:txBody>
      </p:sp>
      <p:sp>
        <p:nvSpPr>
          <p:cNvPr id="10" name="Rectangle 9"/>
          <p:cNvSpPr/>
          <p:nvPr/>
        </p:nvSpPr>
        <p:spPr bwMode="auto">
          <a:xfrm rot="5400000">
            <a:off x="7761600" y="4881405"/>
            <a:ext cx="906984" cy="185844"/>
          </a:xfrm>
          <a:prstGeom prst="rect">
            <a:avLst/>
          </a:prstGeom>
          <a:solidFill>
            <a:srgbClr val="FF33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1" name="Rectangle 10"/>
          <p:cNvSpPr/>
          <p:nvPr/>
        </p:nvSpPr>
        <p:spPr bwMode="auto">
          <a:xfrm rot="5400000">
            <a:off x="3416528" y="4882970"/>
            <a:ext cx="906984" cy="185844"/>
          </a:xfrm>
          <a:prstGeom prst="rect">
            <a:avLst/>
          </a:prstGeom>
          <a:solidFill>
            <a:srgbClr val="FF33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grpSp>
        <p:nvGrpSpPr>
          <p:cNvPr id="12" name="Group 16"/>
          <p:cNvGrpSpPr/>
          <p:nvPr/>
        </p:nvGrpSpPr>
        <p:grpSpPr>
          <a:xfrm>
            <a:off x="8815882" y="3573462"/>
            <a:ext cx="1917074" cy="2134167"/>
            <a:chOff x="8783949" y="3860123"/>
            <a:chExt cx="939289" cy="1194665"/>
          </a:xfrm>
        </p:grpSpPr>
        <p:sp>
          <p:nvSpPr>
            <p:cNvPr id="13" name="Rounded Rectangle 12"/>
            <p:cNvSpPr/>
            <p:nvPr/>
          </p:nvSpPr>
          <p:spPr>
            <a:xfrm>
              <a:off x="8783949" y="3860123"/>
              <a:ext cx="939289" cy="1194665"/>
            </a:xfrm>
            <a:prstGeom prst="roundRect">
              <a:avLst/>
            </a:prstGeom>
            <a:solidFill>
              <a:srgbClr val="777777"/>
            </a:solidFill>
            <a:ln w="38100" cap="flat" cmpd="sng" algn="ctr">
              <a:solidFill>
                <a:srgbClr val="FFFFFF"/>
              </a:solidFill>
              <a:prstDash val="solid"/>
            </a:ln>
            <a:effectLst>
              <a:outerShdw blurRad="40000" dist="20000" dir="5400000" rotWithShape="0">
                <a:srgbClr val="000000">
                  <a:alpha val="38000"/>
                </a:srgbClr>
              </a:outerShdw>
            </a:effectLst>
          </p:spPr>
          <p:txBody>
            <a:bodyPr lIns="0" rIns="0"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rgbClr val="000000"/>
                  </a:solidFill>
                  <a:effectLst/>
                  <a:uLnTx/>
                  <a:uFillTx/>
                  <a:latin typeface="Segoe UI"/>
                  <a:ea typeface="+mn-ea"/>
                  <a:cs typeface="+mn-cs"/>
                </a:rPr>
                <a:t>Mobile Device</a:t>
              </a:r>
            </a:p>
          </p:txBody>
        </p:sp>
        <p:sp>
          <p:nvSpPr>
            <p:cNvPr id="14" name="Rounded Rectangle 13"/>
            <p:cNvSpPr/>
            <p:nvPr/>
          </p:nvSpPr>
          <p:spPr>
            <a:xfrm>
              <a:off x="8936354" y="3963742"/>
              <a:ext cx="660251" cy="668172"/>
            </a:xfrm>
            <a:prstGeom prst="roundRect">
              <a:avLst/>
            </a:prstGeom>
            <a:solidFill>
              <a:srgbClr val="2D86E7"/>
            </a:solidFill>
            <a:ln w="25400" cap="flat" cmpd="sng" algn="ctr">
              <a:solidFill>
                <a:srgbClr val="2D86E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Segoe UI"/>
                <a:ea typeface="+mn-ea"/>
                <a:cs typeface="+mn-cs"/>
              </a:endParaRPr>
            </a:p>
          </p:txBody>
        </p:sp>
      </p:grpSp>
      <p:sp>
        <p:nvSpPr>
          <p:cNvPr id="15" name="Cloud 14"/>
          <p:cNvSpPr/>
          <p:nvPr/>
        </p:nvSpPr>
        <p:spPr>
          <a:xfrm>
            <a:off x="4367664" y="1473958"/>
            <a:ext cx="3271642" cy="1985719"/>
          </a:xfrm>
          <a:prstGeom prst="cloud">
            <a:avLst/>
          </a:prstGeom>
          <a:gradFill rotWithShape="1">
            <a:gsLst>
              <a:gs pos="0">
                <a:srgbClr val="777777">
                  <a:tint val="50000"/>
                  <a:satMod val="300000"/>
                </a:srgbClr>
              </a:gs>
              <a:gs pos="35000">
                <a:srgbClr val="777777">
                  <a:tint val="37000"/>
                  <a:satMod val="300000"/>
                </a:srgbClr>
              </a:gs>
              <a:gs pos="100000">
                <a:srgbClr val="777777">
                  <a:tint val="15000"/>
                  <a:satMod val="350000"/>
                </a:srgbClr>
              </a:gs>
            </a:gsLst>
            <a:lin ang="16200000" scaled="1"/>
          </a:gradFill>
          <a:ln w="9525" cap="flat" cmpd="sng" algn="ctr">
            <a:solidFill>
              <a:srgbClr val="777777">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Segoe UI"/>
              <a:ea typeface="+mn-ea"/>
              <a:cs typeface="+mn-cs"/>
            </a:endParaRPr>
          </a:p>
        </p:txBody>
      </p:sp>
      <p:sp>
        <p:nvSpPr>
          <p:cNvPr id="16" name="Rounded Rectangle 15"/>
          <p:cNvSpPr/>
          <p:nvPr/>
        </p:nvSpPr>
        <p:spPr bwMode="auto">
          <a:xfrm>
            <a:off x="5114604" y="2211420"/>
            <a:ext cx="1828325" cy="548640"/>
          </a:xfrm>
          <a:prstGeom prst="roundRect">
            <a:avLst/>
          </a:prstGeom>
          <a:gradFill rotWithShape="1">
            <a:gsLst>
              <a:gs pos="0">
                <a:srgbClr val="DF8045">
                  <a:tint val="50000"/>
                  <a:satMod val="300000"/>
                </a:srgbClr>
              </a:gs>
              <a:gs pos="35000">
                <a:srgbClr val="DF8045">
                  <a:tint val="37000"/>
                  <a:satMod val="300000"/>
                </a:srgbClr>
              </a:gs>
              <a:gs pos="100000">
                <a:srgbClr val="DF8045">
                  <a:tint val="15000"/>
                  <a:satMod val="350000"/>
                </a:srgbClr>
              </a:gs>
            </a:gsLst>
            <a:lin ang="16200000" scaled="1"/>
          </a:gradFill>
          <a:ln w="9525" cap="flat" cmpd="sng" algn="ctr">
            <a:solidFill>
              <a:srgbClr val="DF8045">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36" tIns="118872"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 </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SB</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p:txBody>
      </p:sp>
      <p:sp>
        <p:nvSpPr>
          <p:cNvPr id="17" name="Round Same Side Corner Rectangle 16"/>
          <p:cNvSpPr/>
          <p:nvPr/>
        </p:nvSpPr>
        <p:spPr bwMode="auto">
          <a:xfrm>
            <a:off x="5114602" y="1942500"/>
            <a:ext cx="1828326" cy="411213"/>
          </a:xfrm>
          <a:prstGeom prst="round2Same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ACS</a:t>
            </a:r>
          </a:p>
        </p:txBody>
      </p:sp>
      <p:cxnSp>
        <p:nvCxnSpPr>
          <p:cNvPr id="18" name="Straight Connector 17"/>
          <p:cNvCxnSpPr/>
          <p:nvPr/>
        </p:nvCxnSpPr>
        <p:spPr>
          <a:xfrm flipV="1">
            <a:off x="3303617" y="2148099"/>
            <a:ext cx="1810984" cy="2492440"/>
          </a:xfrm>
          <a:prstGeom prst="line">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57150" cap="flat" cmpd="sng" algn="ctr">
            <a:solidFill>
              <a:srgbClr val="FFFF81"/>
            </a:solidFill>
            <a:prstDash val="dash"/>
            <a:headEnd type="oval" w="med" len="med"/>
            <a:tailEnd type="oval" w="med" len="med"/>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3349566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Enabling hybrid applications</a:t>
            </a:r>
          </a:p>
        </p:txBody>
      </p:sp>
      <p:sp>
        <p:nvSpPr>
          <p:cNvPr id="3" name="Rectangle 2"/>
          <p:cNvSpPr/>
          <p:nvPr/>
        </p:nvSpPr>
        <p:spPr>
          <a:xfrm>
            <a:off x="486852" y="1343175"/>
            <a:ext cx="3671816" cy="4829033"/>
          </a:xfrm>
          <a:prstGeom prst="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ln>
          <a:effectLst>
            <a:outerShdw blurRad="40000" dist="20000" dir="5400000" rotWithShape="0">
              <a:srgbClr val="000000">
                <a:alpha val="38000"/>
              </a:srgbClr>
            </a:outerShdw>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UI"/>
                <a:ea typeface="+mn-ea"/>
                <a:cs typeface="+mn-cs"/>
              </a:rPr>
              <a:t>Datacenter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p:txBody>
      </p:sp>
      <p:sp>
        <p:nvSpPr>
          <p:cNvPr id="4" name="Rounded Rectangle 3"/>
          <p:cNvSpPr/>
          <p:nvPr/>
        </p:nvSpPr>
        <p:spPr>
          <a:xfrm>
            <a:off x="1197872" y="4150073"/>
            <a:ext cx="2105751" cy="1593376"/>
          </a:xfrm>
          <a:prstGeom prst="roundRect">
            <a:avLst/>
          </a:prstGeom>
          <a:solidFill>
            <a:srgbClr val="2DA33B"/>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FFFF"/>
                </a:solidFill>
                <a:effectLst/>
                <a:uLnTx/>
                <a:uFillTx/>
                <a:latin typeface="Segoe UI"/>
                <a:ea typeface="+mn-ea"/>
                <a:cs typeface="+mn-cs"/>
              </a:rPr>
              <a:t>LOB web service</a:t>
            </a:r>
            <a:endParaRPr kumimoji="0" lang="en-US" sz="2400" b="0" i="0" u="none" strike="noStrike" kern="0" cap="none"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bwMode="auto">
          <a:xfrm rot="5400000">
            <a:off x="8176022" y="4365633"/>
            <a:ext cx="906984" cy="262061"/>
          </a:xfrm>
          <a:prstGeom prst="rect">
            <a:avLst/>
          </a:prstGeom>
          <a:solidFill>
            <a:srgbClr val="FF00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7" name="Rounded Rectangle 6"/>
          <p:cNvSpPr/>
          <p:nvPr/>
        </p:nvSpPr>
        <p:spPr>
          <a:xfrm>
            <a:off x="1197874" y="2046353"/>
            <a:ext cx="2108667" cy="1593376"/>
          </a:xfrm>
          <a:prstGeom prst="roundRect">
            <a:avLst/>
          </a:prstGeom>
          <a:solidFill>
            <a:srgbClr val="2DA33B"/>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FFFF"/>
                </a:solidFill>
                <a:effectLst/>
                <a:uLnTx/>
                <a:uFillTx/>
                <a:latin typeface="Segoe UI"/>
                <a:ea typeface="+mn-ea"/>
                <a:cs typeface="+mn-cs"/>
              </a:rPr>
              <a:t>LOB app</a:t>
            </a:r>
            <a:endParaRPr kumimoji="0" lang="en-US" sz="24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8" name="Straight Arrow Connector 7"/>
          <p:cNvCxnSpPr>
            <a:stCxn id="7" idx="2"/>
            <a:endCxn id="4" idx="0"/>
          </p:cNvCxnSpPr>
          <p:nvPr/>
        </p:nvCxnSpPr>
        <p:spPr>
          <a:xfrm flipH="1">
            <a:off x="2250749" y="3639726"/>
            <a:ext cx="1457" cy="510347"/>
          </a:xfrm>
          <a:prstGeom prst="straightConnector1">
            <a:avLst/>
          </a:prstGeom>
          <a:noFill/>
          <a:ln w="38100" cap="flat" cmpd="sng" algn="ctr">
            <a:solidFill>
              <a:srgbClr val="000000"/>
            </a:solidFill>
            <a:prstDash val="solid"/>
            <a:headEnd type="triangle" w="med" len="med"/>
            <a:tailEnd type="triangle" w="med" len="med"/>
          </a:ln>
          <a:effectLst>
            <a:outerShdw blurRad="40000" dist="23000" dir="5400000" rotWithShape="0">
              <a:srgbClr val="000000">
                <a:alpha val="35000"/>
              </a:srgbClr>
            </a:outerShdw>
          </a:effectLst>
        </p:spPr>
      </p:cxnSp>
      <p:sp>
        <p:nvSpPr>
          <p:cNvPr id="9" name="Rectangle 8"/>
          <p:cNvSpPr/>
          <p:nvPr/>
        </p:nvSpPr>
        <p:spPr>
          <a:xfrm>
            <a:off x="7891175" y="1343175"/>
            <a:ext cx="3768773" cy="4829033"/>
          </a:xfrm>
          <a:prstGeom prst="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ln>
          <a:effectLst>
            <a:outerShdw blurRad="40000" dist="20000" dir="5400000" rotWithShape="0">
              <a:srgbClr val="000000">
                <a:alpha val="38000"/>
              </a:srgbClr>
            </a:outerShdw>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UI"/>
                <a:ea typeface="+mn-ea"/>
                <a:cs typeface="+mn-cs"/>
              </a:rPr>
              <a:t>Partner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smtClean="0">
              <a:ln>
                <a:noFill/>
              </a:ln>
              <a:solidFill>
                <a:srgbClr val="000000"/>
              </a:solidFill>
              <a:effectLst/>
              <a:uLnTx/>
              <a:uFillTx/>
              <a:latin typeface="Segoe UI"/>
              <a:ea typeface="+mn-ea"/>
              <a:cs typeface="+mn-cs"/>
            </a:endParaRPr>
          </a:p>
        </p:txBody>
      </p:sp>
      <p:sp>
        <p:nvSpPr>
          <p:cNvPr id="10" name="Rectangle 9"/>
          <p:cNvSpPr/>
          <p:nvPr/>
        </p:nvSpPr>
        <p:spPr bwMode="auto">
          <a:xfrm rot="5400000">
            <a:off x="7761600" y="4881405"/>
            <a:ext cx="906984" cy="185844"/>
          </a:xfrm>
          <a:prstGeom prst="rect">
            <a:avLst/>
          </a:prstGeom>
          <a:solidFill>
            <a:srgbClr val="FF33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1" name="Rectangle 10"/>
          <p:cNvSpPr/>
          <p:nvPr/>
        </p:nvSpPr>
        <p:spPr bwMode="auto">
          <a:xfrm rot="5400000">
            <a:off x="3416528" y="4882970"/>
            <a:ext cx="906984" cy="185844"/>
          </a:xfrm>
          <a:prstGeom prst="rect">
            <a:avLst/>
          </a:prstGeom>
          <a:solidFill>
            <a:srgbClr val="FF33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grpSp>
        <p:nvGrpSpPr>
          <p:cNvPr id="12" name="Group 16"/>
          <p:cNvGrpSpPr/>
          <p:nvPr/>
        </p:nvGrpSpPr>
        <p:grpSpPr>
          <a:xfrm>
            <a:off x="8815882" y="3573462"/>
            <a:ext cx="1917074" cy="2134167"/>
            <a:chOff x="8783949" y="3860123"/>
            <a:chExt cx="939289" cy="1194665"/>
          </a:xfrm>
        </p:grpSpPr>
        <p:sp>
          <p:nvSpPr>
            <p:cNvPr id="13" name="Rounded Rectangle 12"/>
            <p:cNvSpPr/>
            <p:nvPr/>
          </p:nvSpPr>
          <p:spPr>
            <a:xfrm>
              <a:off x="8783949" y="3860123"/>
              <a:ext cx="939289" cy="1194665"/>
            </a:xfrm>
            <a:prstGeom prst="roundRect">
              <a:avLst/>
            </a:prstGeom>
            <a:solidFill>
              <a:srgbClr val="777777"/>
            </a:solidFill>
            <a:ln w="38100" cap="flat" cmpd="sng" algn="ctr">
              <a:solidFill>
                <a:srgbClr val="FFFFFF"/>
              </a:solidFill>
              <a:prstDash val="solid"/>
            </a:ln>
            <a:effectLst>
              <a:outerShdw blurRad="40000" dist="20000" dir="5400000" rotWithShape="0">
                <a:srgbClr val="000000">
                  <a:alpha val="38000"/>
                </a:srgbClr>
              </a:outerShdw>
            </a:effectLst>
          </p:spPr>
          <p:txBody>
            <a:bodyPr lIns="0" rIns="0"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rgbClr val="000000"/>
                  </a:solidFill>
                  <a:effectLst/>
                  <a:uLnTx/>
                  <a:uFillTx/>
                  <a:latin typeface="Segoe UI"/>
                  <a:ea typeface="+mn-ea"/>
                  <a:cs typeface="+mn-cs"/>
                </a:rPr>
                <a:t>Mobile Device</a:t>
              </a:r>
            </a:p>
          </p:txBody>
        </p:sp>
        <p:sp>
          <p:nvSpPr>
            <p:cNvPr id="14" name="Rounded Rectangle 13"/>
            <p:cNvSpPr/>
            <p:nvPr/>
          </p:nvSpPr>
          <p:spPr>
            <a:xfrm>
              <a:off x="8936354" y="3963742"/>
              <a:ext cx="660251" cy="668172"/>
            </a:xfrm>
            <a:prstGeom prst="roundRect">
              <a:avLst/>
            </a:prstGeom>
            <a:solidFill>
              <a:srgbClr val="2D86E7"/>
            </a:solidFill>
            <a:ln w="25400" cap="flat" cmpd="sng" algn="ctr">
              <a:solidFill>
                <a:srgbClr val="2D86E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Segoe UI"/>
                <a:ea typeface="+mn-ea"/>
                <a:cs typeface="+mn-cs"/>
              </a:endParaRPr>
            </a:p>
          </p:txBody>
        </p:sp>
      </p:grpSp>
      <p:sp>
        <p:nvSpPr>
          <p:cNvPr id="15" name="Cloud 14"/>
          <p:cNvSpPr/>
          <p:nvPr/>
        </p:nvSpPr>
        <p:spPr>
          <a:xfrm>
            <a:off x="4367664" y="1473958"/>
            <a:ext cx="3271642" cy="1985719"/>
          </a:xfrm>
          <a:prstGeom prst="cloud">
            <a:avLst/>
          </a:prstGeom>
          <a:gradFill rotWithShape="1">
            <a:gsLst>
              <a:gs pos="0">
                <a:srgbClr val="777777">
                  <a:tint val="50000"/>
                  <a:satMod val="300000"/>
                </a:srgbClr>
              </a:gs>
              <a:gs pos="35000">
                <a:srgbClr val="777777">
                  <a:tint val="37000"/>
                  <a:satMod val="300000"/>
                </a:srgbClr>
              </a:gs>
              <a:gs pos="100000">
                <a:srgbClr val="777777">
                  <a:tint val="15000"/>
                  <a:satMod val="350000"/>
                </a:srgbClr>
              </a:gs>
            </a:gsLst>
            <a:lin ang="16200000" scaled="1"/>
          </a:gradFill>
          <a:ln w="9525" cap="flat" cmpd="sng" algn="ctr">
            <a:solidFill>
              <a:srgbClr val="777777">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Segoe UI"/>
              <a:ea typeface="+mn-ea"/>
              <a:cs typeface="+mn-cs"/>
            </a:endParaRPr>
          </a:p>
        </p:txBody>
      </p:sp>
      <p:sp>
        <p:nvSpPr>
          <p:cNvPr id="16" name="Rounded Rectangle 15"/>
          <p:cNvSpPr/>
          <p:nvPr/>
        </p:nvSpPr>
        <p:spPr bwMode="auto">
          <a:xfrm>
            <a:off x="5114604" y="2211420"/>
            <a:ext cx="1828325" cy="548640"/>
          </a:xfrm>
          <a:prstGeom prst="roundRect">
            <a:avLst/>
          </a:prstGeom>
          <a:gradFill rotWithShape="1">
            <a:gsLst>
              <a:gs pos="0">
                <a:srgbClr val="DF8045">
                  <a:tint val="50000"/>
                  <a:satMod val="300000"/>
                </a:srgbClr>
              </a:gs>
              <a:gs pos="35000">
                <a:srgbClr val="DF8045">
                  <a:tint val="37000"/>
                  <a:satMod val="300000"/>
                </a:srgbClr>
              </a:gs>
              <a:gs pos="100000">
                <a:srgbClr val="DF8045">
                  <a:tint val="15000"/>
                  <a:satMod val="350000"/>
                </a:srgbClr>
              </a:gs>
            </a:gsLst>
            <a:lin ang="16200000" scaled="1"/>
          </a:gradFill>
          <a:ln w="9525" cap="flat" cmpd="sng" algn="ctr">
            <a:solidFill>
              <a:srgbClr val="DF8045">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36" tIns="118872"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 </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SB</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p:txBody>
      </p:sp>
      <p:sp>
        <p:nvSpPr>
          <p:cNvPr id="17" name="Round Same Side Corner Rectangle 16"/>
          <p:cNvSpPr/>
          <p:nvPr/>
        </p:nvSpPr>
        <p:spPr bwMode="auto">
          <a:xfrm>
            <a:off x="5114602" y="1942500"/>
            <a:ext cx="1828326" cy="411213"/>
          </a:xfrm>
          <a:prstGeom prst="round2Same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ACS</a:t>
            </a:r>
          </a:p>
        </p:txBody>
      </p:sp>
      <p:cxnSp>
        <p:nvCxnSpPr>
          <p:cNvPr id="18" name="Straight Connector 17"/>
          <p:cNvCxnSpPr>
            <a:endCxn id="13" idx="1"/>
          </p:cNvCxnSpPr>
          <p:nvPr/>
        </p:nvCxnSpPr>
        <p:spPr>
          <a:xfrm>
            <a:off x="6927703" y="2148099"/>
            <a:ext cx="1888180" cy="2492440"/>
          </a:xfrm>
          <a:prstGeom prst="line">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57150" cap="flat" cmpd="sng" algn="ctr">
            <a:solidFill>
              <a:srgbClr val="FFFF81"/>
            </a:solidFill>
            <a:prstDash val="dash"/>
            <a:headEnd type="oval" w="med" len="med"/>
            <a:tailEnd type="oval" w="med" len="med"/>
          </a:ln>
          <a:effectLst>
            <a:outerShdw blurRad="40000" dist="20000" dir="5400000" rotWithShape="0">
              <a:srgbClr val="000000">
                <a:alpha val="38000"/>
              </a:srgbClr>
            </a:outerShdw>
          </a:effectLst>
        </p:spPr>
      </p:cxnSp>
      <p:grpSp>
        <p:nvGrpSpPr>
          <p:cNvPr id="19" name="Group 18"/>
          <p:cNvGrpSpPr/>
          <p:nvPr/>
        </p:nvGrpSpPr>
        <p:grpSpPr>
          <a:xfrm flipH="1">
            <a:off x="3303617" y="2760063"/>
            <a:ext cx="2725146" cy="1880476"/>
            <a:chOff x="5388109" y="72229"/>
            <a:chExt cx="2436315" cy="3448094"/>
          </a:xfrm>
        </p:grpSpPr>
        <p:cxnSp>
          <p:nvCxnSpPr>
            <p:cNvPr id="20" name="Straight Connector 19"/>
            <p:cNvCxnSpPr/>
            <p:nvPr/>
          </p:nvCxnSpPr>
          <p:spPr>
            <a:xfrm>
              <a:off x="5388109" y="72229"/>
              <a:ext cx="2436315" cy="3448094"/>
            </a:xfrm>
            <a:prstGeom prst="line">
              <a:avLst/>
            </a:prstGeom>
            <a:gradFill rotWithShape="1">
              <a:gsLst>
                <a:gs pos="0">
                  <a:srgbClr val="DF8045">
                    <a:tint val="50000"/>
                    <a:satMod val="300000"/>
                  </a:srgbClr>
                </a:gs>
                <a:gs pos="35000">
                  <a:srgbClr val="DF8045">
                    <a:tint val="37000"/>
                    <a:satMod val="300000"/>
                  </a:srgbClr>
                </a:gs>
                <a:gs pos="100000">
                  <a:srgbClr val="DF8045">
                    <a:tint val="15000"/>
                    <a:satMod val="350000"/>
                  </a:srgbClr>
                </a:gs>
              </a:gsLst>
              <a:lin ang="16200000" scaled="1"/>
            </a:gradFill>
            <a:ln w="57150" cap="flat" cmpd="sng" algn="ctr">
              <a:solidFill>
                <a:srgbClr val="8ABD5B"/>
              </a:solidFill>
              <a:prstDash val="solid"/>
              <a:headEnd type="oval" w="med" len="med"/>
              <a:tailEnd type="oval" w="med" len="med"/>
            </a:ln>
            <a:effectLst>
              <a:outerShdw blurRad="40000" dist="20000" dir="5400000" rotWithShape="0">
                <a:srgbClr val="000000">
                  <a:alpha val="38000"/>
                </a:srgbClr>
              </a:outerShdw>
            </a:effectLst>
          </p:spPr>
        </p:cxnSp>
        <p:cxnSp>
          <p:nvCxnSpPr>
            <p:cNvPr id="21" name="Straight Connector 20"/>
            <p:cNvCxnSpPr/>
            <p:nvPr/>
          </p:nvCxnSpPr>
          <p:spPr>
            <a:xfrm flipH="1" flipV="1">
              <a:off x="5388110" y="72229"/>
              <a:ext cx="2436314" cy="3448094"/>
            </a:xfrm>
            <a:prstGeom prst="line">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57150" cap="flat" cmpd="sng" algn="ctr">
              <a:solidFill>
                <a:srgbClr val="FFFF81"/>
              </a:solidFill>
              <a:prstDash val="dash"/>
              <a:headEnd type="oval" w="med" len="med"/>
              <a:tailEnd type="oval" w="med" len="med"/>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3349566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Enabling hybrid applications</a:t>
            </a:r>
          </a:p>
        </p:txBody>
      </p:sp>
      <p:sp>
        <p:nvSpPr>
          <p:cNvPr id="3" name="Rectangle 2"/>
          <p:cNvSpPr/>
          <p:nvPr/>
        </p:nvSpPr>
        <p:spPr>
          <a:xfrm>
            <a:off x="7891175" y="1343175"/>
            <a:ext cx="3768773" cy="4829033"/>
          </a:xfrm>
          <a:prstGeom prst="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ln>
          <a:effectLst>
            <a:outerShdw blurRad="40000" dist="20000" dir="5400000" rotWithShape="0">
              <a:srgbClr val="000000">
                <a:alpha val="38000"/>
              </a:srgbClr>
            </a:outerShdw>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UI"/>
                <a:ea typeface="+mn-ea"/>
                <a:cs typeface="+mn-cs"/>
              </a:rPr>
              <a:t>Partner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smtClean="0">
              <a:ln>
                <a:noFill/>
              </a:ln>
              <a:solidFill>
                <a:srgbClr val="000000"/>
              </a:solidFill>
              <a:effectLst/>
              <a:uLnTx/>
              <a:uFillTx/>
              <a:latin typeface="Segoe UI"/>
              <a:ea typeface="+mn-ea"/>
              <a:cs typeface="+mn-cs"/>
            </a:endParaRPr>
          </a:p>
        </p:txBody>
      </p:sp>
      <p:grpSp>
        <p:nvGrpSpPr>
          <p:cNvPr id="4" name="Group 16"/>
          <p:cNvGrpSpPr/>
          <p:nvPr/>
        </p:nvGrpSpPr>
        <p:grpSpPr>
          <a:xfrm>
            <a:off x="8815882" y="3573462"/>
            <a:ext cx="1917074" cy="2134167"/>
            <a:chOff x="8783949" y="3860123"/>
            <a:chExt cx="939289" cy="1194665"/>
          </a:xfrm>
        </p:grpSpPr>
        <p:sp>
          <p:nvSpPr>
            <p:cNvPr id="6" name="Rounded Rectangle 5"/>
            <p:cNvSpPr/>
            <p:nvPr/>
          </p:nvSpPr>
          <p:spPr>
            <a:xfrm>
              <a:off x="8783949" y="3860123"/>
              <a:ext cx="939289" cy="1194665"/>
            </a:xfrm>
            <a:prstGeom prst="roundRect">
              <a:avLst/>
            </a:prstGeom>
            <a:solidFill>
              <a:srgbClr val="777777"/>
            </a:solidFill>
            <a:ln w="38100" cap="flat" cmpd="sng" algn="ctr">
              <a:solidFill>
                <a:srgbClr val="FFFFFF"/>
              </a:solidFill>
              <a:prstDash val="solid"/>
            </a:ln>
            <a:effectLst>
              <a:outerShdw blurRad="40000" dist="20000" dir="5400000" rotWithShape="0">
                <a:srgbClr val="000000">
                  <a:alpha val="38000"/>
                </a:srgbClr>
              </a:outerShdw>
            </a:effectLst>
          </p:spPr>
          <p:txBody>
            <a:bodyPr lIns="0" rIns="0"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rgbClr val="000000"/>
                  </a:solidFill>
                  <a:effectLst/>
                  <a:uLnTx/>
                  <a:uFillTx/>
                  <a:latin typeface="Segoe UI"/>
                  <a:ea typeface="+mn-ea"/>
                  <a:cs typeface="+mn-cs"/>
                </a:rPr>
                <a:t>Mobile Device</a:t>
              </a:r>
            </a:p>
          </p:txBody>
        </p:sp>
        <p:sp>
          <p:nvSpPr>
            <p:cNvPr id="7" name="Rounded Rectangle 6"/>
            <p:cNvSpPr/>
            <p:nvPr/>
          </p:nvSpPr>
          <p:spPr>
            <a:xfrm>
              <a:off x="8936354" y="3963742"/>
              <a:ext cx="660251" cy="668172"/>
            </a:xfrm>
            <a:prstGeom prst="roundRect">
              <a:avLst/>
            </a:prstGeom>
            <a:solidFill>
              <a:srgbClr val="2D86E7"/>
            </a:solidFill>
            <a:ln w="25400" cap="flat" cmpd="sng" algn="ctr">
              <a:solidFill>
                <a:srgbClr val="2D86E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Segoe UI"/>
                <a:ea typeface="+mn-ea"/>
                <a:cs typeface="+mn-cs"/>
              </a:endParaRPr>
            </a:p>
          </p:txBody>
        </p:sp>
      </p:grpSp>
      <p:sp>
        <p:nvSpPr>
          <p:cNvPr id="8" name="Cloud 7"/>
          <p:cNvSpPr/>
          <p:nvPr/>
        </p:nvSpPr>
        <p:spPr>
          <a:xfrm>
            <a:off x="4367664" y="1473958"/>
            <a:ext cx="3271642" cy="1985719"/>
          </a:xfrm>
          <a:prstGeom prst="cloud">
            <a:avLst/>
          </a:prstGeom>
          <a:gradFill rotWithShape="1">
            <a:gsLst>
              <a:gs pos="0">
                <a:srgbClr val="777777">
                  <a:tint val="50000"/>
                  <a:satMod val="300000"/>
                </a:srgbClr>
              </a:gs>
              <a:gs pos="35000">
                <a:srgbClr val="777777">
                  <a:tint val="37000"/>
                  <a:satMod val="300000"/>
                </a:srgbClr>
              </a:gs>
              <a:gs pos="100000">
                <a:srgbClr val="777777">
                  <a:tint val="15000"/>
                  <a:satMod val="350000"/>
                </a:srgbClr>
              </a:gs>
            </a:gsLst>
            <a:lin ang="16200000" scaled="1"/>
          </a:gradFill>
          <a:ln w="9525" cap="flat" cmpd="sng" algn="ctr">
            <a:solidFill>
              <a:srgbClr val="777777">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Segoe UI"/>
              <a:ea typeface="+mn-ea"/>
              <a:cs typeface="+mn-cs"/>
            </a:endParaRPr>
          </a:p>
        </p:txBody>
      </p:sp>
      <p:cxnSp>
        <p:nvCxnSpPr>
          <p:cNvPr id="9" name="Straight Connector 8"/>
          <p:cNvCxnSpPr>
            <a:stCxn id="6" idx="1"/>
            <a:endCxn id="17" idx="2"/>
          </p:cNvCxnSpPr>
          <p:nvPr/>
        </p:nvCxnSpPr>
        <p:spPr>
          <a:xfrm flipH="1" flipV="1">
            <a:off x="6028767" y="2760063"/>
            <a:ext cx="2787119" cy="1880476"/>
          </a:xfrm>
          <a:prstGeom prst="line">
            <a:avLst/>
          </a:prstGeom>
          <a:gradFill rotWithShape="1">
            <a:gsLst>
              <a:gs pos="0">
                <a:srgbClr val="DF8045">
                  <a:tint val="50000"/>
                  <a:satMod val="300000"/>
                </a:srgbClr>
              </a:gs>
              <a:gs pos="35000">
                <a:srgbClr val="DF8045">
                  <a:tint val="37000"/>
                  <a:satMod val="300000"/>
                </a:srgbClr>
              </a:gs>
              <a:gs pos="100000">
                <a:srgbClr val="DF8045">
                  <a:tint val="15000"/>
                  <a:satMod val="350000"/>
                </a:srgbClr>
              </a:gs>
            </a:gsLst>
            <a:lin ang="16200000" scaled="1"/>
          </a:gradFill>
          <a:ln w="57150" cap="flat" cmpd="sng" algn="ctr">
            <a:solidFill>
              <a:srgbClr val="8ABD5B"/>
            </a:solidFill>
            <a:prstDash val="solid"/>
            <a:headEnd type="none" w="med" len="med"/>
            <a:tailEnd type="none" w="med" len="med"/>
          </a:ln>
          <a:effectLst>
            <a:outerShdw blurRad="40000" dist="20000" dir="5400000" rotWithShape="0">
              <a:srgbClr val="000000">
                <a:alpha val="38000"/>
              </a:srgbClr>
            </a:outerShdw>
          </a:effectLst>
        </p:spPr>
      </p:cxnSp>
      <p:cxnSp>
        <p:nvCxnSpPr>
          <p:cNvPr id="10" name="Straight Connector 9"/>
          <p:cNvCxnSpPr>
            <a:stCxn id="17" idx="2"/>
            <a:endCxn id="6" idx="1"/>
          </p:cNvCxnSpPr>
          <p:nvPr/>
        </p:nvCxnSpPr>
        <p:spPr>
          <a:xfrm>
            <a:off x="6028767" y="2760063"/>
            <a:ext cx="2787119" cy="1880476"/>
          </a:xfrm>
          <a:prstGeom prst="line">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57150" cap="flat" cmpd="sng" algn="ctr">
            <a:solidFill>
              <a:srgbClr val="FFFF81"/>
            </a:solidFill>
            <a:prstDash val="dash"/>
            <a:headEnd type="none" w="med" len="med"/>
            <a:tailEnd type="oval" w="med" len="med"/>
          </a:ln>
          <a:effectLst>
            <a:outerShdw blurRad="40000" dist="20000" dir="5400000" rotWithShape="0">
              <a:srgbClr val="000000">
                <a:alpha val="38000"/>
              </a:srgbClr>
            </a:outerShdw>
          </a:effectLst>
        </p:spPr>
      </p:cxnSp>
      <p:sp>
        <p:nvSpPr>
          <p:cNvPr id="11" name="Rectangle 10"/>
          <p:cNvSpPr/>
          <p:nvPr/>
        </p:nvSpPr>
        <p:spPr>
          <a:xfrm>
            <a:off x="486852" y="1343175"/>
            <a:ext cx="3671816" cy="4829033"/>
          </a:xfrm>
          <a:prstGeom prst="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ln>
          <a:effectLst>
            <a:outerShdw blurRad="40000" dist="20000" dir="5400000" rotWithShape="0">
              <a:srgbClr val="000000">
                <a:alpha val="38000"/>
              </a:srgbClr>
            </a:outerShdw>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UI"/>
                <a:ea typeface="+mn-ea"/>
                <a:cs typeface="+mn-cs"/>
              </a:rPr>
              <a:t>Datacenter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p:txBody>
      </p:sp>
      <p:sp>
        <p:nvSpPr>
          <p:cNvPr id="12" name="Rounded Rectangle 11"/>
          <p:cNvSpPr/>
          <p:nvPr/>
        </p:nvSpPr>
        <p:spPr>
          <a:xfrm>
            <a:off x="1197872" y="4150073"/>
            <a:ext cx="2105751" cy="1593376"/>
          </a:xfrm>
          <a:prstGeom prst="roundRect">
            <a:avLst/>
          </a:prstGeom>
          <a:solidFill>
            <a:srgbClr val="2DA33B"/>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FFFF"/>
                </a:solidFill>
                <a:effectLst/>
                <a:uLnTx/>
                <a:uFillTx/>
                <a:latin typeface="Segoe UI"/>
                <a:ea typeface="+mn-ea"/>
                <a:cs typeface="+mn-cs"/>
              </a:rPr>
              <a:t>LOB web service</a:t>
            </a:r>
            <a:endParaRPr kumimoji="0" lang="en-US" sz="2400" b="0" i="0" u="none" strike="noStrike" kern="0" cap="none" spc="0" normalizeH="0" baseline="0" noProof="0" dirty="0">
              <a:ln>
                <a:noFill/>
              </a:ln>
              <a:solidFill>
                <a:srgbClr val="FFFFFF"/>
              </a:solidFill>
              <a:effectLst/>
              <a:uLnTx/>
              <a:uFillTx/>
              <a:latin typeface="Segoe UI"/>
              <a:ea typeface="+mn-ea"/>
              <a:cs typeface="+mn-cs"/>
            </a:endParaRPr>
          </a:p>
        </p:txBody>
      </p:sp>
      <p:sp>
        <p:nvSpPr>
          <p:cNvPr id="13" name="Rounded Rectangle 12"/>
          <p:cNvSpPr/>
          <p:nvPr/>
        </p:nvSpPr>
        <p:spPr>
          <a:xfrm>
            <a:off x="1197874" y="2046353"/>
            <a:ext cx="2108667" cy="1593376"/>
          </a:xfrm>
          <a:prstGeom prst="roundRect">
            <a:avLst/>
          </a:prstGeom>
          <a:solidFill>
            <a:srgbClr val="2DA33B"/>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FFFF"/>
                </a:solidFill>
                <a:effectLst/>
                <a:uLnTx/>
                <a:uFillTx/>
                <a:latin typeface="Segoe UI"/>
                <a:ea typeface="+mn-ea"/>
                <a:cs typeface="+mn-cs"/>
              </a:rPr>
              <a:t>LOB app</a:t>
            </a:r>
            <a:endParaRPr kumimoji="0" lang="en-US" sz="24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14" name="Straight Arrow Connector 13"/>
          <p:cNvCxnSpPr>
            <a:stCxn id="13" idx="2"/>
            <a:endCxn id="12" idx="0"/>
          </p:cNvCxnSpPr>
          <p:nvPr/>
        </p:nvCxnSpPr>
        <p:spPr>
          <a:xfrm flipH="1">
            <a:off x="2250749" y="3639726"/>
            <a:ext cx="1457" cy="510347"/>
          </a:xfrm>
          <a:prstGeom prst="straightConnector1">
            <a:avLst/>
          </a:prstGeom>
          <a:noFill/>
          <a:ln w="38100" cap="flat" cmpd="sng" algn="ctr">
            <a:solidFill>
              <a:srgbClr val="000000"/>
            </a:solidFill>
            <a:prstDash val="solid"/>
            <a:headEnd type="triangle" w="med" len="med"/>
            <a:tailEnd type="triangle" w="med" len="med"/>
          </a:ln>
          <a:effectLst>
            <a:outerShdw blurRad="40000" dist="23000" dir="5400000" rotWithShape="0">
              <a:srgbClr val="000000">
                <a:alpha val="35000"/>
              </a:srgbClr>
            </a:outerShdw>
          </a:effectLst>
        </p:spPr>
      </p:cxnSp>
      <p:sp>
        <p:nvSpPr>
          <p:cNvPr id="15" name="Rectangle 14"/>
          <p:cNvSpPr/>
          <p:nvPr/>
        </p:nvSpPr>
        <p:spPr bwMode="auto">
          <a:xfrm rot="5400000">
            <a:off x="7761600" y="4881405"/>
            <a:ext cx="906984" cy="185844"/>
          </a:xfrm>
          <a:prstGeom prst="rect">
            <a:avLst/>
          </a:prstGeom>
          <a:solidFill>
            <a:srgbClr val="FF33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6" name="Rectangle 15"/>
          <p:cNvSpPr/>
          <p:nvPr/>
        </p:nvSpPr>
        <p:spPr bwMode="auto">
          <a:xfrm rot="5400000">
            <a:off x="3416528" y="4882970"/>
            <a:ext cx="906984" cy="185844"/>
          </a:xfrm>
          <a:prstGeom prst="rect">
            <a:avLst/>
          </a:prstGeom>
          <a:solidFill>
            <a:srgbClr val="FF33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7" name="Rounded Rectangle 16"/>
          <p:cNvSpPr/>
          <p:nvPr/>
        </p:nvSpPr>
        <p:spPr bwMode="auto">
          <a:xfrm>
            <a:off x="5114604" y="2211420"/>
            <a:ext cx="1828325" cy="548640"/>
          </a:xfrm>
          <a:prstGeom prst="roundRect">
            <a:avLst/>
          </a:prstGeom>
          <a:gradFill rotWithShape="1">
            <a:gsLst>
              <a:gs pos="0">
                <a:srgbClr val="DF8045">
                  <a:tint val="50000"/>
                  <a:satMod val="300000"/>
                </a:srgbClr>
              </a:gs>
              <a:gs pos="35000">
                <a:srgbClr val="DF8045">
                  <a:tint val="37000"/>
                  <a:satMod val="300000"/>
                </a:srgbClr>
              </a:gs>
              <a:gs pos="100000">
                <a:srgbClr val="DF8045">
                  <a:tint val="15000"/>
                  <a:satMod val="350000"/>
                </a:srgbClr>
              </a:gs>
            </a:gsLst>
            <a:lin ang="16200000" scaled="1"/>
          </a:gradFill>
          <a:ln w="9525" cap="flat" cmpd="sng" algn="ctr">
            <a:solidFill>
              <a:srgbClr val="DF8045">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36" tIns="118872"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 </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SB</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p:txBody>
      </p:sp>
      <p:sp>
        <p:nvSpPr>
          <p:cNvPr id="18" name="Round Same Side Corner Rectangle 17"/>
          <p:cNvSpPr/>
          <p:nvPr/>
        </p:nvSpPr>
        <p:spPr bwMode="auto">
          <a:xfrm>
            <a:off x="5114602" y="1942500"/>
            <a:ext cx="1828326" cy="411213"/>
          </a:xfrm>
          <a:prstGeom prst="round2Same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ACS</a:t>
            </a:r>
          </a:p>
        </p:txBody>
      </p:sp>
      <p:grpSp>
        <p:nvGrpSpPr>
          <p:cNvPr id="19" name="Group 18"/>
          <p:cNvGrpSpPr/>
          <p:nvPr/>
        </p:nvGrpSpPr>
        <p:grpSpPr>
          <a:xfrm flipH="1">
            <a:off x="3303617" y="2760063"/>
            <a:ext cx="2725146" cy="1880476"/>
            <a:chOff x="5388109" y="72229"/>
            <a:chExt cx="2436315" cy="3448094"/>
          </a:xfrm>
        </p:grpSpPr>
        <p:cxnSp>
          <p:nvCxnSpPr>
            <p:cNvPr id="20" name="Straight Connector 19"/>
            <p:cNvCxnSpPr>
              <a:stCxn id="17" idx="2"/>
            </p:cNvCxnSpPr>
            <p:nvPr/>
          </p:nvCxnSpPr>
          <p:spPr>
            <a:xfrm>
              <a:off x="5388109" y="72229"/>
              <a:ext cx="2436315" cy="3448094"/>
            </a:xfrm>
            <a:prstGeom prst="line">
              <a:avLst/>
            </a:prstGeom>
            <a:gradFill rotWithShape="1">
              <a:gsLst>
                <a:gs pos="0">
                  <a:srgbClr val="DF8045">
                    <a:tint val="50000"/>
                    <a:satMod val="300000"/>
                  </a:srgbClr>
                </a:gs>
                <a:gs pos="35000">
                  <a:srgbClr val="DF8045">
                    <a:tint val="37000"/>
                    <a:satMod val="300000"/>
                  </a:srgbClr>
                </a:gs>
                <a:gs pos="100000">
                  <a:srgbClr val="DF8045">
                    <a:tint val="15000"/>
                    <a:satMod val="350000"/>
                  </a:srgbClr>
                </a:gs>
              </a:gsLst>
              <a:lin ang="16200000" scaled="1"/>
            </a:gradFill>
            <a:ln w="57150" cap="flat" cmpd="sng" algn="ctr">
              <a:solidFill>
                <a:srgbClr val="8ABD5B"/>
              </a:solidFill>
              <a:prstDash val="solid"/>
              <a:headEnd type="oval" w="med" len="med"/>
              <a:tailEnd type="oval" w="med" len="med"/>
            </a:ln>
            <a:effectLst>
              <a:outerShdw blurRad="40000" dist="20000" dir="5400000" rotWithShape="0">
                <a:srgbClr val="000000">
                  <a:alpha val="38000"/>
                </a:srgbClr>
              </a:outerShdw>
            </a:effectLst>
          </p:spPr>
        </p:cxnSp>
        <p:cxnSp>
          <p:nvCxnSpPr>
            <p:cNvPr id="21" name="Straight Connector 20"/>
            <p:cNvCxnSpPr>
              <a:endCxn id="17" idx="2"/>
            </p:cNvCxnSpPr>
            <p:nvPr/>
          </p:nvCxnSpPr>
          <p:spPr>
            <a:xfrm flipH="1" flipV="1">
              <a:off x="5388110" y="72229"/>
              <a:ext cx="2436314" cy="3448094"/>
            </a:xfrm>
            <a:prstGeom prst="line">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57150" cap="flat" cmpd="sng" algn="ctr">
              <a:solidFill>
                <a:srgbClr val="FFFF81"/>
              </a:solidFill>
              <a:prstDash val="dash"/>
              <a:headEnd type="oval" w="med" len="med"/>
              <a:tailEnd type="oval" w="med" len="med"/>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3349566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Enabling hybrid applications</a:t>
            </a:r>
          </a:p>
        </p:txBody>
      </p:sp>
      <p:sp>
        <p:nvSpPr>
          <p:cNvPr id="3" name="Rectangle 2"/>
          <p:cNvSpPr/>
          <p:nvPr/>
        </p:nvSpPr>
        <p:spPr>
          <a:xfrm>
            <a:off x="7891175" y="1343175"/>
            <a:ext cx="3768773" cy="4829033"/>
          </a:xfrm>
          <a:prstGeom prst="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ln>
          <a:effectLst>
            <a:outerShdw blurRad="40000" dist="20000" dir="5400000" rotWithShape="0">
              <a:srgbClr val="000000">
                <a:alpha val="38000"/>
              </a:srgbClr>
            </a:outerShdw>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UI"/>
                <a:ea typeface="+mn-ea"/>
                <a:cs typeface="+mn-cs"/>
              </a:rPr>
              <a:t>Partner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smtClean="0">
              <a:ln>
                <a:noFill/>
              </a:ln>
              <a:solidFill>
                <a:srgbClr val="000000"/>
              </a:solidFill>
              <a:effectLst/>
              <a:uLnTx/>
              <a:uFillTx/>
              <a:latin typeface="Segoe UI"/>
              <a:ea typeface="+mn-ea"/>
              <a:cs typeface="+mn-cs"/>
            </a:endParaRPr>
          </a:p>
        </p:txBody>
      </p:sp>
      <p:grpSp>
        <p:nvGrpSpPr>
          <p:cNvPr id="4" name="Group 16"/>
          <p:cNvGrpSpPr/>
          <p:nvPr/>
        </p:nvGrpSpPr>
        <p:grpSpPr>
          <a:xfrm>
            <a:off x="8815882" y="3573462"/>
            <a:ext cx="1917074" cy="2134167"/>
            <a:chOff x="8783949" y="3860123"/>
            <a:chExt cx="939289" cy="1194665"/>
          </a:xfrm>
        </p:grpSpPr>
        <p:sp>
          <p:nvSpPr>
            <p:cNvPr id="6" name="Rounded Rectangle 5"/>
            <p:cNvSpPr/>
            <p:nvPr/>
          </p:nvSpPr>
          <p:spPr>
            <a:xfrm>
              <a:off x="8783949" y="3860123"/>
              <a:ext cx="939289" cy="1194665"/>
            </a:xfrm>
            <a:prstGeom prst="roundRect">
              <a:avLst/>
            </a:prstGeom>
            <a:solidFill>
              <a:srgbClr val="777777"/>
            </a:solidFill>
            <a:ln w="38100" cap="flat" cmpd="sng" algn="ctr">
              <a:solidFill>
                <a:srgbClr val="FFFFFF"/>
              </a:solidFill>
              <a:prstDash val="solid"/>
            </a:ln>
            <a:effectLst>
              <a:outerShdw blurRad="40000" dist="20000" dir="5400000" rotWithShape="0">
                <a:srgbClr val="000000">
                  <a:alpha val="38000"/>
                </a:srgbClr>
              </a:outerShdw>
            </a:effectLst>
          </p:spPr>
          <p:txBody>
            <a:bodyPr lIns="0" rIns="0"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rgbClr val="000000"/>
                  </a:solidFill>
                  <a:effectLst/>
                  <a:uLnTx/>
                  <a:uFillTx/>
                  <a:latin typeface="Segoe UI"/>
                  <a:ea typeface="+mn-ea"/>
                  <a:cs typeface="+mn-cs"/>
                </a:rPr>
                <a:t>Mobile Device</a:t>
              </a:r>
            </a:p>
          </p:txBody>
        </p:sp>
        <p:sp>
          <p:nvSpPr>
            <p:cNvPr id="7" name="Rounded Rectangle 6"/>
            <p:cNvSpPr/>
            <p:nvPr/>
          </p:nvSpPr>
          <p:spPr>
            <a:xfrm>
              <a:off x="8936354" y="3963742"/>
              <a:ext cx="660251" cy="668172"/>
            </a:xfrm>
            <a:prstGeom prst="roundRect">
              <a:avLst/>
            </a:prstGeom>
            <a:solidFill>
              <a:srgbClr val="2D86E7"/>
            </a:solidFill>
            <a:ln w="25400" cap="flat" cmpd="sng" algn="ctr">
              <a:solidFill>
                <a:srgbClr val="2D86E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Segoe UI"/>
                <a:ea typeface="+mn-ea"/>
                <a:cs typeface="+mn-cs"/>
              </a:endParaRPr>
            </a:p>
          </p:txBody>
        </p:sp>
      </p:grpSp>
      <p:sp>
        <p:nvSpPr>
          <p:cNvPr id="11" name="Rectangle 10"/>
          <p:cNvSpPr/>
          <p:nvPr/>
        </p:nvSpPr>
        <p:spPr>
          <a:xfrm>
            <a:off x="486852" y="1343175"/>
            <a:ext cx="3671816" cy="4829033"/>
          </a:xfrm>
          <a:prstGeom prst="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ln>
          <a:effectLst>
            <a:outerShdw blurRad="40000" dist="20000" dir="5400000" rotWithShape="0">
              <a:srgbClr val="000000">
                <a:alpha val="38000"/>
              </a:srgbClr>
            </a:outerShdw>
          </a:effectLst>
        </p:spPr>
        <p:txBody>
          <a:bodyPr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UI"/>
                <a:ea typeface="+mn-ea"/>
                <a:cs typeface="+mn-cs"/>
              </a:rPr>
              <a:t>Datacenter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Segoe UI"/>
              <a:ea typeface="+mn-ea"/>
              <a:cs typeface="+mn-cs"/>
            </a:endParaRPr>
          </a:p>
        </p:txBody>
      </p:sp>
      <p:sp>
        <p:nvSpPr>
          <p:cNvPr id="12" name="Rounded Rectangle 11"/>
          <p:cNvSpPr/>
          <p:nvPr/>
        </p:nvSpPr>
        <p:spPr>
          <a:xfrm>
            <a:off x="1197872" y="4150073"/>
            <a:ext cx="2105751" cy="1593376"/>
          </a:xfrm>
          <a:prstGeom prst="roundRect">
            <a:avLst/>
          </a:prstGeom>
          <a:solidFill>
            <a:srgbClr val="2DA33B"/>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FFFF"/>
                </a:solidFill>
                <a:effectLst/>
                <a:uLnTx/>
                <a:uFillTx/>
                <a:latin typeface="Segoe UI"/>
                <a:ea typeface="+mn-ea"/>
                <a:cs typeface="+mn-cs"/>
              </a:rPr>
              <a:t>LOB web service</a:t>
            </a:r>
            <a:endParaRPr kumimoji="0" lang="en-US" sz="2400" b="0" i="0" u="none" strike="noStrike" kern="0" cap="none" spc="0" normalizeH="0" baseline="0" noProof="0" dirty="0">
              <a:ln>
                <a:noFill/>
              </a:ln>
              <a:solidFill>
                <a:srgbClr val="FFFFFF"/>
              </a:solidFill>
              <a:effectLst/>
              <a:uLnTx/>
              <a:uFillTx/>
              <a:latin typeface="Segoe UI"/>
              <a:ea typeface="+mn-ea"/>
              <a:cs typeface="+mn-cs"/>
            </a:endParaRPr>
          </a:p>
        </p:txBody>
      </p:sp>
      <p:sp>
        <p:nvSpPr>
          <p:cNvPr id="13" name="Rounded Rectangle 12"/>
          <p:cNvSpPr/>
          <p:nvPr/>
        </p:nvSpPr>
        <p:spPr>
          <a:xfrm>
            <a:off x="1197874" y="2046353"/>
            <a:ext cx="2108667" cy="1593376"/>
          </a:xfrm>
          <a:prstGeom prst="roundRect">
            <a:avLst/>
          </a:prstGeom>
          <a:solidFill>
            <a:srgbClr val="2DA33B"/>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FFFF"/>
                </a:solidFill>
                <a:effectLst/>
                <a:uLnTx/>
                <a:uFillTx/>
                <a:latin typeface="Segoe UI"/>
                <a:ea typeface="+mn-ea"/>
                <a:cs typeface="+mn-cs"/>
              </a:rPr>
              <a:t>LOB app</a:t>
            </a:r>
            <a:endParaRPr kumimoji="0" lang="en-US" sz="24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14" name="Straight Arrow Connector 13"/>
          <p:cNvCxnSpPr>
            <a:stCxn id="13" idx="2"/>
            <a:endCxn id="12" idx="0"/>
          </p:cNvCxnSpPr>
          <p:nvPr/>
        </p:nvCxnSpPr>
        <p:spPr>
          <a:xfrm flipH="1">
            <a:off x="2250749" y="3639726"/>
            <a:ext cx="1457" cy="510347"/>
          </a:xfrm>
          <a:prstGeom prst="straightConnector1">
            <a:avLst/>
          </a:prstGeom>
          <a:noFill/>
          <a:ln w="38100" cap="flat" cmpd="sng" algn="ctr">
            <a:solidFill>
              <a:srgbClr val="000000"/>
            </a:solidFill>
            <a:prstDash val="solid"/>
            <a:headEnd type="triangle" w="med" len="med"/>
            <a:tailEnd type="triangle" w="med" len="med"/>
          </a:ln>
          <a:effectLst>
            <a:outerShdw blurRad="40000" dist="23000" dir="5400000" rotWithShape="0">
              <a:srgbClr val="000000">
                <a:alpha val="35000"/>
              </a:srgbClr>
            </a:outerShdw>
          </a:effectLst>
        </p:spPr>
      </p:cxnSp>
      <p:sp>
        <p:nvSpPr>
          <p:cNvPr id="15" name="Rectangle 14"/>
          <p:cNvSpPr/>
          <p:nvPr/>
        </p:nvSpPr>
        <p:spPr bwMode="auto">
          <a:xfrm rot="5400000">
            <a:off x="7761600" y="4881405"/>
            <a:ext cx="906984" cy="185844"/>
          </a:xfrm>
          <a:prstGeom prst="rect">
            <a:avLst/>
          </a:prstGeom>
          <a:solidFill>
            <a:srgbClr val="FF33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6" name="Rectangle 15"/>
          <p:cNvSpPr/>
          <p:nvPr/>
        </p:nvSpPr>
        <p:spPr bwMode="auto">
          <a:xfrm rot="5400000">
            <a:off x="3416528" y="4882970"/>
            <a:ext cx="906984" cy="185844"/>
          </a:xfrm>
          <a:prstGeom prst="rect">
            <a:avLst/>
          </a:prstGeom>
          <a:solidFill>
            <a:srgbClr val="FF3300"/>
          </a:solidFill>
          <a:ln>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Segoe UI"/>
              <a:ea typeface="+mn-ea"/>
              <a:cs typeface="+mn-cs"/>
            </a:endParaRPr>
          </a:p>
        </p:txBody>
      </p:sp>
      <p:cxnSp>
        <p:nvCxnSpPr>
          <p:cNvPr id="9" name="Straight Connector 8"/>
          <p:cNvCxnSpPr>
            <a:stCxn id="6" idx="1"/>
          </p:cNvCxnSpPr>
          <p:nvPr/>
        </p:nvCxnSpPr>
        <p:spPr>
          <a:xfrm flipH="1" flipV="1">
            <a:off x="3306541" y="4640539"/>
            <a:ext cx="5509341" cy="7"/>
          </a:xfrm>
          <a:prstGeom prst="line">
            <a:avLst/>
          </a:prstGeom>
          <a:gradFill rotWithShape="1">
            <a:gsLst>
              <a:gs pos="0">
                <a:srgbClr val="DF8045">
                  <a:tint val="50000"/>
                  <a:satMod val="300000"/>
                </a:srgbClr>
              </a:gs>
              <a:gs pos="35000">
                <a:srgbClr val="DF8045">
                  <a:tint val="37000"/>
                  <a:satMod val="300000"/>
                </a:srgbClr>
              </a:gs>
              <a:gs pos="100000">
                <a:srgbClr val="DF8045">
                  <a:tint val="15000"/>
                  <a:satMod val="350000"/>
                </a:srgbClr>
              </a:gs>
            </a:gsLst>
            <a:lin ang="16200000" scaled="1"/>
          </a:gradFill>
          <a:ln w="57150" cap="flat" cmpd="sng" algn="ctr">
            <a:solidFill>
              <a:srgbClr val="8ABD5B"/>
            </a:solidFill>
            <a:prstDash val="solid"/>
            <a:headEnd type="none" w="med" len="med"/>
            <a:tailEnd type="none" w="med" len="med"/>
          </a:ln>
          <a:effectLst>
            <a:outerShdw blurRad="40000" dist="20000" dir="5400000" rotWithShape="0">
              <a:srgbClr val="000000">
                <a:alpha val="38000"/>
              </a:srgbClr>
            </a:outerShdw>
          </a:effectLst>
        </p:spPr>
      </p:cxnSp>
      <p:cxnSp>
        <p:nvCxnSpPr>
          <p:cNvPr id="10" name="Straight Connector 9"/>
          <p:cNvCxnSpPr>
            <a:endCxn id="6" idx="1"/>
          </p:cNvCxnSpPr>
          <p:nvPr/>
        </p:nvCxnSpPr>
        <p:spPr>
          <a:xfrm>
            <a:off x="3306541" y="4640545"/>
            <a:ext cx="5509341" cy="1"/>
          </a:xfrm>
          <a:prstGeom prst="line">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57150" cap="flat" cmpd="sng" algn="ctr">
            <a:solidFill>
              <a:srgbClr val="FFFF81"/>
            </a:solidFill>
            <a:prstDash val="dash"/>
            <a:headEnd type="oval" w="med" len="med"/>
            <a:tailEnd type="oval" w="med" len="med"/>
          </a:ln>
          <a:effectLst>
            <a:outerShdw blurRad="40000" dist="20000" dir="5400000" rotWithShape="0">
              <a:srgbClr val="000000">
                <a:alpha val="38000"/>
              </a:srgbClr>
            </a:outerShdw>
          </a:effectLst>
        </p:spPr>
      </p:cxnSp>
      <p:sp>
        <p:nvSpPr>
          <p:cNvPr id="33" name="Cloud 32"/>
          <p:cNvSpPr/>
          <p:nvPr/>
        </p:nvSpPr>
        <p:spPr>
          <a:xfrm>
            <a:off x="4367664" y="1473958"/>
            <a:ext cx="3271642" cy="1985719"/>
          </a:xfrm>
          <a:prstGeom prst="cloud">
            <a:avLst/>
          </a:prstGeom>
          <a:gradFill rotWithShape="1">
            <a:gsLst>
              <a:gs pos="0">
                <a:srgbClr val="777777">
                  <a:tint val="50000"/>
                  <a:satMod val="300000"/>
                </a:srgbClr>
              </a:gs>
              <a:gs pos="35000">
                <a:srgbClr val="777777">
                  <a:tint val="37000"/>
                  <a:satMod val="300000"/>
                </a:srgbClr>
              </a:gs>
              <a:gs pos="100000">
                <a:srgbClr val="777777">
                  <a:tint val="15000"/>
                  <a:satMod val="350000"/>
                </a:srgbClr>
              </a:gs>
            </a:gsLst>
            <a:lin ang="16200000" scaled="1"/>
          </a:gradFill>
          <a:ln w="9525" cap="flat" cmpd="sng" algn="ctr">
            <a:solidFill>
              <a:srgbClr val="777777">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Segoe UI"/>
              <a:ea typeface="+mn-ea"/>
              <a:cs typeface="+mn-cs"/>
            </a:endParaRPr>
          </a:p>
        </p:txBody>
      </p:sp>
      <p:sp>
        <p:nvSpPr>
          <p:cNvPr id="34" name="Rounded Rectangle 33"/>
          <p:cNvSpPr/>
          <p:nvPr/>
        </p:nvSpPr>
        <p:spPr bwMode="auto">
          <a:xfrm>
            <a:off x="5114604" y="2211420"/>
            <a:ext cx="1828325" cy="548640"/>
          </a:xfrm>
          <a:prstGeom prst="roundRect">
            <a:avLst/>
          </a:prstGeom>
          <a:gradFill rotWithShape="1">
            <a:gsLst>
              <a:gs pos="0">
                <a:srgbClr val="DF8045">
                  <a:tint val="50000"/>
                  <a:satMod val="300000"/>
                </a:srgbClr>
              </a:gs>
              <a:gs pos="35000">
                <a:srgbClr val="DF8045">
                  <a:tint val="37000"/>
                  <a:satMod val="300000"/>
                </a:srgbClr>
              </a:gs>
              <a:gs pos="100000">
                <a:srgbClr val="DF8045">
                  <a:tint val="15000"/>
                  <a:satMod val="350000"/>
                </a:srgbClr>
              </a:gs>
            </a:gsLst>
            <a:lin ang="16200000" scaled="1"/>
          </a:gradFill>
          <a:ln w="9525" cap="flat" cmpd="sng" algn="ctr">
            <a:solidFill>
              <a:srgbClr val="DF8045">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36" tIns="118872"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 </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SB</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Segoe UI"/>
              <a:ea typeface="+mn-ea"/>
              <a:cs typeface="+mn-cs"/>
            </a:endParaRPr>
          </a:p>
        </p:txBody>
      </p:sp>
      <p:sp>
        <p:nvSpPr>
          <p:cNvPr id="35" name="Round Same Side Corner Rectangle 34"/>
          <p:cNvSpPr/>
          <p:nvPr/>
        </p:nvSpPr>
        <p:spPr bwMode="auto">
          <a:xfrm>
            <a:off x="5114602" y="1942500"/>
            <a:ext cx="1828326" cy="411213"/>
          </a:xfrm>
          <a:prstGeom prst="round2SameRect">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9525" cap="flat" cmpd="sng" algn="ctr">
            <a:solidFill>
              <a:srgbClr val="2D86E7">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Segoe UI"/>
                <a:ea typeface="+mn-ea"/>
                <a:cs typeface="+mn-cs"/>
              </a:rPr>
              <a:t>ACS</a:t>
            </a:r>
          </a:p>
        </p:txBody>
      </p:sp>
      <p:grpSp>
        <p:nvGrpSpPr>
          <p:cNvPr id="32" name="Group 31"/>
          <p:cNvGrpSpPr/>
          <p:nvPr/>
        </p:nvGrpSpPr>
        <p:grpSpPr>
          <a:xfrm>
            <a:off x="3303617" y="2760063"/>
            <a:ext cx="5512269" cy="1880476"/>
            <a:chOff x="3303617" y="2760063"/>
            <a:chExt cx="5512269" cy="1880476"/>
          </a:xfrm>
        </p:grpSpPr>
        <p:grpSp>
          <p:nvGrpSpPr>
            <p:cNvPr id="31" name="Group 30"/>
            <p:cNvGrpSpPr/>
            <p:nvPr/>
          </p:nvGrpSpPr>
          <p:grpSpPr>
            <a:xfrm>
              <a:off x="6028767" y="2760063"/>
              <a:ext cx="2787119" cy="1880476"/>
              <a:chOff x="6028767" y="2760063"/>
              <a:chExt cx="2787119" cy="1880476"/>
            </a:xfrm>
          </p:grpSpPr>
          <p:cxnSp>
            <p:nvCxnSpPr>
              <p:cNvPr id="25" name="Straight Connector 24"/>
              <p:cNvCxnSpPr/>
              <p:nvPr/>
            </p:nvCxnSpPr>
            <p:spPr>
              <a:xfrm flipH="1" flipV="1">
                <a:off x="6028767" y="2760063"/>
                <a:ext cx="2787119" cy="1880476"/>
              </a:xfrm>
              <a:prstGeom prst="line">
                <a:avLst/>
              </a:prstGeom>
              <a:gradFill rotWithShape="1">
                <a:gsLst>
                  <a:gs pos="0">
                    <a:srgbClr val="DF8045">
                      <a:tint val="50000"/>
                      <a:satMod val="300000"/>
                    </a:srgbClr>
                  </a:gs>
                  <a:gs pos="35000">
                    <a:srgbClr val="DF8045">
                      <a:tint val="37000"/>
                      <a:satMod val="300000"/>
                    </a:srgbClr>
                  </a:gs>
                  <a:gs pos="100000">
                    <a:srgbClr val="DF8045">
                      <a:tint val="15000"/>
                      <a:satMod val="350000"/>
                    </a:srgbClr>
                  </a:gs>
                </a:gsLst>
                <a:lin ang="16200000" scaled="1"/>
              </a:gradFill>
              <a:ln w="57150" cap="flat" cmpd="sng" algn="ctr">
                <a:solidFill>
                  <a:srgbClr val="8ABD5B"/>
                </a:solidFill>
                <a:prstDash val="solid"/>
                <a:headEnd type="none" w="med" len="med"/>
                <a:tailEnd type="none" w="med" len="med"/>
              </a:ln>
              <a:effectLst>
                <a:outerShdw blurRad="40000" dist="20000" dir="5400000" rotWithShape="0">
                  <a:srgbClr val="000000">
                    <a:alpha val="38000"/>
                  </a:srgbClr>
                </a:outerShdw>
              </a:effectLst>
            </p:spPr>
          </p:cxnSp>
          <p:cxnSp>
            <p:nvCxnSpPr>
              <p:cNvPr id="26" name="Straight Connector 25"/>
              <p:cNvCxnSpPr/>
              <p:nvPr/>
            </p:nvCxnSpPr>
            <p:spPr>
              <a:xfrm>
                <a:off x="6028767" y="2760063"/>
                <a:ext cx="2787119" cy="1880476"/>
              </a:xfrm>
              <a:prstGeom prst="line">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57150" cap="flat" cmpd="sng" algn="ctr">
                <a:solidFill>
                  <a:srgbClr val="FFFF81"/>
                </a:solidFill>
                <a:prstDash val="dash"/>
                <a:headEnd type="none" w="med" len="med"/>
                <a:tailEnd type="oval" w="med" len="med"/>
              </a:ln>
              <a:effectLst>
                <a:outerShdw blurRad="40000" dist="20000" dir="5400000" rotWithShape="0">
                  <a:srgbClr val="000000">
                    <a:alpha val="38000"/>
                  </a:srgbClr>
                </a:outerShdw>
              </a:effectLst>
            </p:spPr>
          </p:cxnSp>
        </p:grpSp>
        <p:grpSp>
          <p:nvGrpSpPr>
            <p:cNvPr id="28" name="Group 27"/>
            <p:cNvGrpSpPr/>
            <p:nvPr/>
          </p:nvGrpSpPr>
          <p:grpSpPr>
            <a:xfrm flipH="1">
              <a:off x="3303617" y="2760063"/>
              <a:ext cx="2725146" cy="1880476"/>
              <a:chOff x="5388109" y="72229"/>
              <a:chExt cx="2436315" cy="3448094"/>
            </a:xfrm>
          </p:grpSpPr>
          <p:cxnSp>
            <p:nvCxnSpPr>
              <p:cNvPr id="29" name="Straight Connector 28"/>
              <p:cNvCxnSpPr/>
              <p:nvPr/>
            </p:nvCxnSpPr>
            <p:spPr>
              <a:xfrm>
                <a:off x="5388109" y="72229"/>
                <a:ext cx="2436315" cy="3448094"/>
              </a:xfrm>
              <a:prstGeom prst="line">
                <a:avLst/>
              </a:prstGeom>
              <a:gradFill rotWithShape="1">
                <a:gsLst>
                  <a:gs pos="0">
                    <a:srgbClr val="DF8045">
                      <a:tint val="50000"/>
                      <a:satMod val="300000"/>
                    </a:srgbClr>
                  </a:gs>
                  <a:gs pos="35000">
                    <a:srgbClr val="DF8045">
                      <a:tint val="37000"/>
                      <a:satMod val="300000"/>
                    </a:srgbClr>
                  </a:gs>
                  <a:gs pos="100000">
                    <a:srgbClr val="DF8045">
                      <a:tint val="15000"/>
                      <a:satMod val="350000"/>
                    </a:srgbClr>
                  </a:gs>
                </a:gsLst>
                <a:lin ang="16200000" scaled="1"/>
              </a:gradFill>
              <a:ln w="57150" cap="flat" cmpd="sng" algn="ctr">
                <a:solidFill>
                  <a:srgbClr val="8ABD5B"/>
                </a:solidFill>
                <a:prstDash val="solid"/>
                <a:headEnd type="oval" w="med" len="med"/>
                <a:tailEnd type="oval" w="med" len="med"/>
              </a:ln>
              <a:effectLst>
                <a:outerShdw blurRad="40000" dist="20000" dir="5400000" rotWithShape="0">
                  <a:srgbClr val="000000">
                    <a:alpha val="38000"/>
                  </a:srgbClr>
                </a:outerShdw>
              </a:effectLst>
            </p:spPr>
          </p:cxnSp>
          <p:cxnSp>
            <p:nvCxnSpPr>
              <p:cNvPr id="30" name="Straight Connector 29"/>
              <p:cNvCxnSpPr/>
              <p:nvPr/>
            </p:nvCxnSpPr>
            <p:spPr>
              <a:xfrm flipH="1" flipV="1">
                <a:off x="5388110" y="72229"/>
                <a:ext cx="2436314" cy="3448094"/>
              </a:xfrm>
              <a:prstGeom prst="line">
                <a:avLst/>
              </a:prstGeom>
              <a:gradFill rotWithShape="1">
                <a:gsLst>
                  <a:gs pos="0">
                    <a:srgbClr val="2D86E7">
                      <a:tint val="50000"/>
                      <a:satMod val="300000"/>
                    </a:srgbClr>
                  </a:gs>
                  <a:gs pos="35000">
                    <a:srgbClr val="2D86E7">
                      <a:tint val="37000"/>
                      <a:satMod val="300000"/>
                    </a:srgbClr>
                  </a:gs>
                  <a:gs pos="100000">
                    <a:srgbClr val="2D86E7">
                      <a:tint val="15000"/>
                      <a:satMod val="350000"/>
                    </a:srgbClr>
                  </a:gs>
                </a:gsLst>
                <a:lin ang="16200000" scaled="1"/>
              </a:gradFill>
              <a:ln w="57150" cap="flat" cmpd="sng" algn="ctr">
                <a:solidFill>
                  <a:srgbClr val="FFFF81"/>
                </a:solidFill>
                <a:prstDash val="dash"/>
                <a:headEnd type="oval" w="med" len="med"/>
                <a:tailEnd type="oval" w="med" len="med"/>
              </a:ln>
              <a:effectLst>
                <a:outerShdw blurRad="40000" dist="20000" dir="5400000" rotWithShape="0">
                  <a:srgbClr val="000000">
                    <a:alpha val="38000"/>
                  </a:srgbClr>
                </a:outerShdw>
              </a:effectLst>
            </p:spPr>
          </p:cxnSp>
        </p:grpSp>
      </p:grpSp>
    </p:spTree>
    <p:extLst>
      <p:ext uri="{BB962C8B-B14F-4D97-AF65-F5344CB8AC3E}">
        <p14:creationId xmlns:p14="http://schemas.microsoft.com/office/powerpoint/2010/main" val="1473336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2" presetClass="exit" presetSubtype="1" fill="hold" nodeType="afterEffect">
                                  <p:stCondLst>
                                    <p:cond delay="0"/>
                                  </p:stCondLst>
                                  <p:childTnLst>
                                    <p:animEffect transition="out" filter="wipe(up)">
                                      <p:cBhvr>
                                        <p:cTn id="13" dur="500"/>
                                        <p:tgtEl>
                                          <p:spTgt spid="32"/>
                                        </p:tgtEl>
                                      </p:cBhvr>
                                    </p:animEffect>
                                    <p:set>
                                      <p:cBhvr>
                                        <p:cTn id="14"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8543" y="2794000"/>
            <a:ext cx="11250281" cy="1295400"/>
          </a:xfrm>
        </p:spPr>
        <p:txBody>
          <a:bodyPr/>
          <a:lstStyle/>
          <a:p>
            <a:r>
              <a:rPr lang="en-US" sz="6000" dirty="0" smtClean="0"/>
              <a:t>Using the Service Bus</a:t>
            </a:r>
            <a:endParaRPr lang="en-US" sz="6000" dirty="0"/>
          </a:p>
        </p:txBody>
      </p:sp>
      <p:sp>
        <p:nvSpPr>
          <p:cNvPr id="5" name="Subtitle 4"/>
          <p:cNvSpPr>
            <a:spLocks noGrp="1"/>
          </p:cNvSpPr>
          <p:nvPr>
            <p:ph type="subTitle" idx="1"/>
          </p:nvPr>
        </p:nvSpPr>
        <p:spPr>
          <a:xfrm>
            <a:off x="938539" y="4845344"/>
            <a:ext cx="9042073" cy="920456"/>
          </a:xfrm>
        </p:spPr>
        <p:txBody>
          <a:bodyPr/>
          <a:lstStyle/>
          <a:p>
            <a:r>
              <a:rPr lang="en-US" dirty="0"/>
              <a:t>Name</a:t>
            </a:r>
          </a:p>
          <a:p>
            <a:r>
              <a:rPr lang="en-US" dirty="0"/>
              <a:t>Title</a:t>
            </a:r>
          </a:p>
          <a:p>
            <a:r>
              <a:rPr lang="en-US"/>
              <a:t>Microsoft Corporation</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31073884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21" name="Cloud 20"/>
          <p:cNvSpPr/>
          <p:nvPr/>
        </p:nvSpPr>
        <p:spPr>
          <a:xfrm>
            <a:off x="3897445" y="1034571"/>
            <a:ext cx="4393935" cy="2739042"/>
          </a:xfrm>
          <a:prstGeom prst="cloud">
            <a:avLst/>
          </a:prstGeom>
          <a:gradFill rotWithShape="1">
            <a:gsLst>
              <a:gs pos="0">
                <a:srgbClr val="777777">
                  <a:tint val="50000"/>
                  <a:satMod val="300000"/>
                </a:srgbClr>
              </a:gs>
              <a:gs pos="35000">
                <a:srgbClr val="777777">
                  <a:tint val="37000"/>
                  <a:satMod val="300000"/>
                </a:srgbClr>
              </a:gs>
              <a:gs pos="100000">
                <a:srgbClr val="777777">
                  <a:tint val="15000"/>
                  <a:satMod val="350000"/>
                </a:srgbClr>
              </a:gs>
            </a:gsLst>
            <a:lin ang="16200000" scaled="1"/>
          </a:gradFill>
          <a:ln w="9525" cap="flat" cmpd="sng" algn="ctr">
            <a:solidFill>
              <a:srgbClr val="777777">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Segoe UI"/>
              <a:ea typeface="+mn-ea"/>
              <a:cs typeface="+mn-cs"/>
            </a:endParaRPr>
          </a:p>
        </p:txBody>
      </p:sp>
      <p:cxnSp>
        <p:nvCxnSpPr>
          <p:cNvPr id="22" name="Straight Arrow Connector 21"/>
          <p:cNvCxnSpPr/>
          <p:nvPr/>
        </p:nvCxnSpPr>
        <p:spPr>
          <a:xfrm flipV="1">
            <a:off x="5440746" y="1834421"/>
            <a:ext cx="0" cy="543761"/>
          </a:xfrm>
          <a:prstGeom prst="straightConnector1">
            <a:avLst/>
          </a:prstGeom>
          <a:noFill/>
          <a:ln w="38100" cap="flat" cmpd="sng" algn="ctr">
            <a:solidFill>
              <a:srgbClr val="FFC000"/>
            </a:solidFill>
            <a:prstDash val="solid"/>
            <a:tailEnd type="oval" w="lg" len="lg"/>
          </a:ln>
          <a:effectLst>
            <a:outerShdw blurRad="40000" dist="23000" dir="5400000" rotWithShape="0">
              <a:srgbClr val="000000">
                <a:alpha val="35000"/>
              </a:srgbClr>
            </a:outerShdw>
          </a:effectLst>
        </p:spPr>
      </p:cxnSp>
      <p:cxnSp>
        <p:nvCxnSpPr>
          <p:cNvPr id="23" name="Straight Arrow Connector 22"/>
          <p:cNvCxnSpPr/>
          <p:nvPr/>
        </p:nvCxnSpPr>
        <p:spPr>
          <a:xfrm flipV="1">
            <a:off x="6741556" y="1834422"/>
            <a:ext cx="0" cy="626838"/>
          </a:xfrm>
          <a:prstGeom prst="straightConnector1">
            <a:avLst/>
          </a:prstGeom>
          <a:noFill/>
          <a:ln w="38100" cap="flat" cmpd="sng" algn="ctr">
            <a:solidFill>
              <a:srgbClr val="FFC000"/>
            </a:solidFill>
            <a:prstDash val="solid"/>
            <a:tailEnd type="oval" w="lg" len="lg"/>
          </a:ln>
          <a:effectLst>
            <a:outerShdw blurRad="40000" dist="23000" dir="5400000" rotWithShape="0">
              <a:srgbClr val="000000">
                <a:alpha val="35000"/>
              </a:srgbClr>
            </a:outerShdw>
          </a:effectLst>
        </p:spPr>
      </p:cxnSp>
      <p:cxnSp>
        <p:nvCxnSpPr>
          <p:cNvPr id="24" name="Straight Arrow Connector 23"/>
          <p:cNvCxnSpPr/>
          <p:nvPr/>
        </p:nvCxnSpPr>
        <p:spPr>
          <a:xfrm flipH="1">
            <a:off x="8641724" y="5460540"/>
            <a:ext cx="461059" cy="1"/>
          </a:xfrm>
          <a:prstGeom prst="straightConnector1">
            <a:avLst/>
          </a:prstGeom>
          <a:noFill/>
          <a:ln w="38100" cap="flat" cmpd="sng" algn="ctr">
            <a:solidFill>
              <a:srgbClr val="FFFFFF"/>
            </a:solidFill>
            <a:prstDash val="solid"/>
            <a:tailEnd type="oval" w="lg" len="lg"/>
          </a:ln>
          <a:effectLst>
            <a:outerShdw blurRad="40000" dist="23000" dir="5400000" rotWithShape="0">
              <a:srgbClr val="000000">
                <a:alpha val="35000"/>
              </a:srgbClr>
            </a:outerShdw>
          </a:effectLst>
        </p:spPr>
      </p:cxnSp>
      <p:cxnSp>
        <p:nvCxnSpPr>
          <p:cNvPr id="25" name="Straight Arrow Connector 24"/>
          <p:cNvCxnSpPr>
            <a:stCxn id="37" idx="0"/>
          </p:cNvCxnSpPr>
          <p:nvPr/>
        </p:nvCxnSpPr>
        <p:spPr>
          <a:xfrm flipH="1" flipV="1">
            <a:off x="6882493" y="1934936"/>
            <a:ext cx="3084265" cy="3385209"/>
          </a:xfrm>
          <a:prstGeom prst="straightConnector1">
            <a:avLst/>
          </a:prstGeom>
          <a:noFill/>
          <a:ln w="25400" cap="flat" cmpd="sng" algn="ctr">
            <a:solidFill>
              <a:srgbClr val="000000"/>
            </a:solidFill>
            <a:prstDash val="solid"/>
            <a:headEnd type="none" w="med" len="med"/>
            <a:tailEnd type="triangle" w="med" len="med"/>
          </a:ln>
          <a:effectLst>
            <a:outerShdw blurRad="40000" dist="20000" dir="5400000" rotWithShape="0">
              <a:srgbClr val="000000">
                <a:alpha val="38000"/>
              </a:srgbClr>
            </a:outerShdw>
          </a:effectLst>
        </p:spPr>
      </p:cxnSp>
      <p:cxnSp>
        <p:nvCxnSpPr>
          <p:cNvPr id="26" name="Straight Arrow Connector 25"/>
          <p:cNvCxnSpPr/>
          <p:nvPr/>
        </p:nvCxnSpPr>
        <p:spPr>
          <a:xfrm flipV="1">
            <a:off x="2183459" y="1962369"/>
            <a:ext cx="3141869" cy="3385208"/>
          </a:xfrm>
          <a:prstGeom prst="straightConnector1">
            <a:avLst/>
          </a:prstGeom>
          <a:noFill/>
          <a:ln w="25400" cap="flat" cmpd="sng" algn="ctr">
            <a:solidFill>
              <a:srgbClr val="000000"/>
            </a:solidFill>
            <a:prstDash val="solid"/>
            <a:headEnd type="none" w="med" len="med"/>
            <a:tailEnd type="triangle" w="med" len="med"/>
          </a:ln>
          <a:effectLst>
            <a:outerShdw blurRad="40000" dist="20000" dir="5400000" rotWithShape="0">
              <a:srgbClr val="000000">
                <a:alpha val="38000"/>
              </a:srgbClr>
            </a:outerShdw>
          </a:effectLst>
        </p:spPr>
      </p:cxnSp>
      <p:cxnSp>
        <p:nvCxnSpPr>
          <p:cNvPr id="27" name="Straight Arrow Connector 26"/>
          <p:cNvCxnSpPr/>
          <p:nvPr/>
        </p:nvCxnSpPr>
        <p:spPr>
          <a:xfrm flipH="1" flipV="1">
            <a:off x="6332220" y="2964180"/>
            <a:ext cx="2210272" cy="2417446"/>
          </a:xfrm>
          <a:prstGeom prst="straightConnector1">
            <a:avLst/>
          </a:prstGeom>
          <a:noFill/>
          <a:ln w="25400" cap="flat" cmpd="sng" algn="ctr">
            <a:solidFill>
              <a:srgbClr val="000000"/>
            </a:solidFill>
            <a:prstDash val="solid"/>
            <a:headEnd type="triangle" w="med" len="med"/>
            <a:tailEnd type="none" w="med" len="med"/>
          </a:ln>
          <a:effectLst>
            <a:outerShdw blurRad="40000" dist="20000" dir="5400000" rotWithShape="0">
              <a:srgbClr val="000000">
                <a:alpha val="38000"/>
              </a:srgbClr>
            </a:outerShdw>
          </a:effectLst>
        </p:spPr>
      </p:cxnSp>
      <p:sp>
        <p:nvSpPr>
          <p:cNvPr id="28" name="Rectangle 27"/>
          <p:cNvSpPr/>
          <p:nvPr/>
        </p:nvSpPr>
        <p:spPr>
          <a:xfrm>
            <a:off x="5220841" y="2378182"/>
            <a:ext cx="1747142" cy="660802"/>
          </a:xfrm>
          <a:prstGeom prst="rect">
            <a:avLst/>
          </a:prstGeom>
          <a:solidFill>
            <a:srgbClr val="FFC000"/>
          </a:solidFill>
          <a:ln w="25400" cap="flat" cmpd="sng" algn="ctr">
            <a:solidFill>
              <a:srgbClr val="FFC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Service Bus</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29" name="Rectangle 28"/>
          <p:cNvSpPr/>
          <p:nvPr/>
        </p:nvSpPr>
        <p:spPr>
          <a:xfrm>
            <a:off x="1348496" y="5320145"/>
            <a:ext cx="1747142" cy="660802"/>
          </a:xfrm>
          <a:prstGeom prst="rect">
            <a:avLst/>
          </a:prstGeom>
          <a:solidFill>
            <a:srgbClr val="777777"/>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Segoe UI"/>
                <a:ea typeface="+mn-ea"/>
                <a:cs typeface="+mn-cs"/>
              </a:rPr>
              <a:t>Client</a:t>
            </a:r>
            <a:endParaRPr kumimoji="0" lang="en-US" sz="2000" b="0" i="0" u="none" strike="noStrike" kern="0" cap="none" spc="0" normalizeH="0" baseline="0" noProof="0" dirty="0">
              <a:ln>
                <a:noFill/>
              </a:ln>
              <a:solidFill>
                <a:srgbClr val="FFFFFF"/>
              </a:solidFill>
              <a:effectLst/>
              <a:uLnTx/>
              <a:uFillTx/>
              <a:latin typeface="Segoe UI"/>
              <a:ea typeface="+mn-ea"/>
              <a:cs typeface="+mn-cs"/>
            </a:endParaRPr>
          </a:p>
        </p:txBody>
      </p:sp>
      <p:grpSp>
        <p:nvGrpSpPr>
          <p:cNvPr id="30" name="Group 29"/>
          <p:cNvGrpSpPr/>
          <p:nvPr/>
        </p:nvGrpSpPr>
        <p:grpSpPr>
          <a:xfrm>
            <a:off x="6838443" y="3982403"/>
            <a:ext cx="2811780" cy="533400"/>
            <a:chOff x="6838443" y="3982403"/>
            <a:chExt cx="2811780" cy="533400"/>
          </a:xfrm>
        </p:grpSpPr>
        <p:sp>
          <p:nvSpPr>
            <p:cNvPr id="31" name="Rectangle 30"/>
            <p:cNvSpPr/>
            <p:nvPr/>
          </p:nvSpPr>
          <p:spPr bwMode="auto">
            <a:xfrm rot="19056933">
              <a:off x="6838443" y="3982403"/>
              <a:ext cx="2354580" cy="76200"/>
            </a:xfrm>
            <a:prstGeom prst="rect">
              <a:avLst/>
            </a:prstGeom>
            <a:solidFill>
              <a:srgbClr val="FF0000"/>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Light" pitchFamily="34" charset="0"/>
                <a:ea typeface="+mn-ea"/>
                <a:cs typeface="+mn-cs"/>
              </a:endParaRPr>
            </a:p>
          </p:txBody>
        </p:sp>
        <p:sp>
          <p:nvSpPr>
            <p:cNvPr id="32" name="Rectangle 31"/>
            <p:cNvSpPr/>
            <p:nvPr/>
          </p:nvSpPr>
          <p:spPr bwMode="auto">
            <a:xfrm rot="19056933">
              <a:off x="6990843" y="4134803"/>
              <a:ext cx="2354580" cy="76200"/>
            </a:xfrm>
            <a:prstGeom prst="rect">
              <a:avLst/>
            </a:prstGeom>
            <a:solidFill>
              <a:srgbClr val="FF0000"/>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Light" pitchFamily="34" charset="0"/>
                <a:ea typeface="+mn-ea"/>
                <a:cs typeface="+mn-cs"/>
              </a:endParaRPr>
            </a:p>
          </p:txBody>
        </p:sp>
        <p:sp>
          <p:nvSpPr>
            <p:cNvPr id="33" name="Rectangle 32"/>
            <p:cNvSpPr/>
            <p:nvPr/>
          </p:nvSpPr>
          <p:spPr bwMode="auto">
            <a:xfrm rot="19056933">
              <a:off x="7143243" y="4287203"/>
              <a:ext cx="2354580" cy="76200"/>
            </a:xfrm>
            <a:prstGeom prst="rect">
              <a:avLst/>
            </a:prstGeom>
            <a:solidFill>
              <a:srgbClr val="FF0000"/>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Light" pitchFamily="34" charset="0"/>
                <a:ea typeface="+mn-ea"/>
                <a:cs typeface="+mn-cs"/>
              </a:endParaRPr>
            </a:p>
          </p:txBody>
        </p:sp>
        <p:sp>
          <p:nvSpPr>
            <p:cNvPr id="34" name="Rectangle 33"/>
            <p:cNvSpPr/>
            <p:nvPr/>
          </p:nvSpPr>
          <p:spPr bwMode="auto">
            <a:xfrm rot="19056933">
              <a:off x="7295643" y="4439603"/>
              <a:ext cx="2354580" cy="76200"/>
            </a:xfrm>
            <a:prstGeom prst="rect">
              <a:avLst/>
            </a:prstGeom>
            <a:solidFill>
              <a:srgbClr val="FF0000"/>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Light" pitchFamily="34" charset="0"/>
                <a:ea typeface="+mn-ea"/>
                <a:cs typeface="+mn-cs"/>
              </a:endParaRPr>
            </a:p>
          </p:txBody>
        </p:sp>
      </p:grpSp>
      <p:sp>
        <p:nvSpPr>
          <p:cNvPr id="35" name="TextBox 34"/>
          <p:cNvSpPr txBox="1"/>
          <p:nvPr/>
        </p:nvSpPr>
        <p:spPr>
          <a:xfrm>
            <a:off x="8415279" y="2431546"/>
            <a:ext cx="1765300" cy="646331"/>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1. Outbound, bi-directional TCP socket connection</a:t>
            </a:r>
          </a:p>
        </p:txBody>
      </p:sp>
      <p:sp>
        <p:nvSpPr>
          <p:cNvPr id="36" name="TextBox 35"/>
          <p:cNvSpPr txBox="1"/>
          <p:nvPr/>
        </p:nvSpPr>
        <p:spPr>
          <a:xfrm>
            <a:off x="1989093" y="3331807"/>
            <a:ext cx="1765300" cy="646331"/>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2. Outbound, bi-directional TCP socket connection</a:t>
            </a:r>
          </a:p>
        </p:txBody>
      </p:sp>
      <p:sp>
        <p:nvSpPr>
          <p:cNvPr id="37" name="Rectangle 36"/>
          <p:cNvSpPr/>
          <p:nvPr/>
        </p:nvSpPr>
        <p:spPr>
          <a:xfrm>
            <a:off x="9093187" y="5320145"/>
            <a:ext cx="1747142" cy="660802"/>
          </a:xfrm>
          <a:prstGeom prst="rect">
            <a:avLst/>
          </a:prstGeom>
          <a:solidFill>
            <a:srgbClr val="777777"/>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Segoe UI"/>
                <a:ea typeface="+mn-ea"/>
                <a:cs typeface="+mn-cs"/>
              </a:rPr>
              <a:t>Service</a:t>
            </a:r>
            <a:endParaRPr kumimoji="0" lang="en-US" sz="2000" b="0" i="0" u="none" strike="noStrike" kern="0" cap="none" spc="0" normalizeH="0" baseline="0" noProof="0" dirty="0">
              <a:ln>
                <a:noFill/>
              </a:ln>
              <a:solidFill>
                <a:srgbClr val="FFFFFF"/>
              </a:solidFill>
              <a:effectLst/>
              <a:uLnTx/>
              <a:uFillTx/>
              <a:latin typeface="Segoe UI"/>
              <a:ea typeface="+mn-ea"/>
              <a:cs typeface="+mn-cs"/>
            </a:endParaRPr>
          </a:p>
        </p:txBody>
      </p:sp>
      <p:sp>
        <p:nvSpPr>
          <p:cNvPr id="38" name="TextBox 37"/>
          <p:cNvSpPr txBox="1"/>
          <p:nvPr/>
        </p:nvSpPr>
        <p:spPr>
          <a:xfrm>
            <a:off x="5449570" y="3975856"/>
            <a:ext cx="1765300" cy="646331"/>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gradFill>
                  <a:gsLst>
                    <a:gs pos="0">
                      <a:srgbClr val="FFFFFF"/>
                    </a:gs>
                    <a:gs pos="86000">
                      <a:srgbClr val="FFFFFF"/>
                    </a:gs>
                  </a:gsLst>
                  <a:lin ang="5400000" scaled="0"/>
                </a:gradFill>
                <a:effectLst/>
                <a:uLnTx/>
                <a:uFillTx/>
                <a:latin typeface="Segoe Light" pitchFamily="34" charset="0"/>
              </a:rPr>
              <a:t>3. Route and relay the message, and send it to the service.</a:t>
            </a:r>
          </a:p>
        </p:txBody>
      </p:sp>
    </p:spTree>
    <p:extLst>
      <p:ext uri="{BB962C8B-B14F-4D97-AF65-F5344CB8AC3E}">
        <p14:creationId xmlns:p14="http://schemas.microsoft.com/office/powerpoint/2010/main" val="18872255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29" grpId="0" animBg="1"/>
      <p:bldP spid="35" grpId="0"/>
      <p:bldP spid="36" grpId="0"/>
      <p:bldP spid="37" grpId="0" animBg="1"/>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 Bus</a:t>
            </a:r>
            <a:endParaRPr lang="en-US" dirty="0"/>
          </a:p>
        </p:txBody>
      </p:sp>
      <p:sp>
        <p:nvSpPr>
          <p:cNvPr id="4" name="Content Placeholder 3"/>
          <p:cNvSpPr>
            <a:spLocks noGrp="1"/>
          </p:cNvSpPr>
          <p:nvPr>
            <p:ph idx="1"/>
          </p:nvPr>
        </p:nvSpPr>
        <p:spPr>
          <a:xfrm>
            <a:off x="519113" y="1499616"/>
            <a:ext cx="11149013" cy="2609945"/>
          </a:xfrm>
        </p:spPr>
        <p:txBody>
          <a:bodyPr/>
          <a:lstStyle/>
          <a:p>
            <a:r>
              <a:rPr lang="en-US" dirty="0"/>
              <a:t>Exchange messages between loosely coupled applications</a:t>
            </a:r>
          </a:p>
          <a:p>
            <a:r>
              <a:rPr lang="en-US" dirty="0"/>
              <a:t>Network send/receive from any internet connected device</a:t>
            </a:r>
          </a:p>
          <a:p>
            <a:r>
              <a:rPr lang="en-US" dirty="0"/>
              <a:t>Traverse NAT/Firewall</a:t>
            </a:r>
          </a:p>
          <a:p>
            <a:r>
              <a:rPr lang="en-US" dirty="0"/>
              <a:t>Message buffering for loosely connected applications</a:t>
            </a:r>
          </a:p>
          <a:p>
            <a:r>
              <a:rPr lang="en-US" dirty="0"/>
              <a:t>Facilitate direct peer-to-peer </a:t>
            </a:r>
            <a:r>
              <a:rPr lang="en-US" dirty="0" smtClean="0"/>
              <a:t>connection</a:t>
            </a:r>
            <a:endParaRPr lang="en-US" dirty="0"/>
          </a:p>
        </p:txBody>
      </p:sp>
    </p:spTree>
    <p:extLst>
      <p:ext uri="{BB962C8B-B14F-4D97-AF65-F5344CB8AC3E}">
        <p14:creationId xmlns:p14="http://schemas.microsoft.com/office/powerpoint/2010/main" val="3684960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Notes (hidden)</a:t>
            </a:r>
            <a:endParaRPr lang="en-US" dirty="0"/>
          </a:p>
        </p:txBody>
      </p:sp>
      <p:sp>
        <p:nvSpPr>
          <p:cNvPr id="5" name="Content Placeholder 4"/>
          <p:cNvSpPr>
            <a:spLocks noGrp="1"/>
          </p:cNvSpPr>
          <p:nvPr>
            <p:ph idx="1"/>
          </p:nvPr>
        </p:nvSpPr>
        <p:spPr>
          <a:xfrm>
            <a:off x="519113" y="1682496"/>
            <a:ext cx="11149013" cy="1918987"/>
          </a:xfrm>
        </p:spPr>
        <p:txBody>
          <a:bodyPr/>
          <a:lstStyle/>
          <a:p>
            <a:r>
              <a:rPr lang="en-US" dirty="0" smtClean="0"/>
              <a:t>Some speakers at Microsoft like to use this slide for hidden “notes slides”.</a:t>
            </a:r>
          </a:p>
          <a:p>
            <a:r>
              <a:rPr lang="en-US" dirty="0" smtClean="0"/>
              <a:t>Delete it if you don’t want to use it.</a:t>
            </a:r>
            <a:endParaRPr lang="en-US" dirty="0"/>
          </a:p>
        </p:txBody>
      </p:sp>
    </p:spTree>
    <p:extLst>
      <p:ext uri="{BB962C8B-B14F-4D97-AF65-F5344CB8AC3E}">
        <p14:creationId xmlns:p14="http://schemas.microsoft.com/office/powerpoint/2010/main" val="228998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Roadmap</a:t>
            </a:r>
            <a:endParaRPr lang="en-US" dirty="0"/>
          </a:p>
        </p:txBody>
      </p:sp>
      <p:grpSp>
        <p:nvGrpSpPr>
          <p:cNvPr id="5" name="Group 4"/>
          <p:cNvGrpSpPr/>
          <p:nvPr/>
        </p:nvGrpSpPr>
        <p:grpSpPr>
          <a:xfrm>
            <a:off x="3572696" y="3701534"/>
            <a:ext cx="1524958" cy="553998"/>
            <a:chOff x="3572696" y="3657600"/>
            <a:chExt cx="1524958" cy="553998"/>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696" y="3657600"/>
              <a:ext cx="521208" cy="52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256077" y="3657600"/>
              <a:ext cx="841577" cy="553998"/>
            </a:xfrm>
            <a:prstGeom prst="rect">
              <a:avLst/>
            </a:prstGeom>
          </p:spPr>
          <p:txBody>
            <a:bodyPr wrap="non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rgbClr val="FFFFFF"/>
                  </a:solidFill>
                  <a:effectLst/>
                  <a:uLnTx/>
                  <a:uFillTx/>
                  <a:latin typeface="Segoe UI Light" pitchFamily="34" charset="0"/>
                  <a:ea typeface="+mn-ea"/>
                  <a:cs typeface="+mn-cs"/>
                </a:rPr>
                <a:t>CTP </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rgbClr val="FFFFFF"/>
                  </a:solidFill>
                  <a:effectLst/>
                  <a:uLnTx/>
                  <a:uFillTx/>
                  <a:latin typeface="Segoe UI Semibold" pitchFamily="34" charset="0"/>
                  <a:ea typeface="+mn-ea"/>
                  <a:cs typeface="+mn-cs"/>
                </a:rPr>
                <a:t>Caching</a:t>
              </a:r>
              <a:endParaRPr kumimoji="0" lang="en-US" sz="1800" b="0" i="0" u="none" strike="noStrike" kern="1200" cap="none" spc="0" normalizeH="0" baseline="0" noProof="0" dirty="0" smtClean="0">
                <a:ln>
                  <a:noFill/>
                </a:ln>
                <a:solidFill>
                  <a:srgbClr val="FFC000"/>
                </a:solidFill>
                <a:effectLst/>
                <a:uLnTx/>
                <a:uFillTx/>
                <a:latin typeface="Segoe UI Semibold" pitchFamily="34" charset="0"/>
                <a:ea typeface="+mn-ea"/>
                <a:cs typeface="+mn-cs"/>
              </a:endParaRPr>
            </a:p>
          </p:txBody>
        </p:sp>
      </p:grpSp>
      <p:sp>
        <p:nvSpPr>
          <p:cNvPr id="8" name="Rounded Rectangle 7"/>
          <p:cNvSpPr/>
          <p:nvPr/>
        </p:nvSpPr>
        <p:spPr bwMode="auto">
          <a:xfrm>
            <a:off x="531813" y="2319195"/>
            <a:ext cx="11277600" cy="86025"/>
          </a:xfrm>
          <a:prstGeom prst="roundRect">
            <a:avLst>
              <a:gd name="adj" fmla="val 50000"/>
            </a:avLst>
          </a:prstGeom>
          <a:solidFill>
            <a:srgbClr val="92D05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2DA33B">
                <a:shade val="25000"/>
                <a:satMod val="15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9" name="Rounded Rectangle 8"/>
          <p:cNvSpPr/>
          <p:nvPr/>
        </p:nvSpPr>
        <p:spPr bwMode="auto">
          <a:xfrm>
            <a:off x="3822421" y="2319195"/>
            <a:ext cx="82296" cy="86025"/>
          </a:xfrm>
          <a:prstGeom prst="roundRect">
            <a:avLst>
              <a:gd name="adj" fmla="val 50000"/>
            </a:avLst>
          </a:prstGeom>
          <a:solidFill>
            <a:srgbClr val="FFFFFF"/>
          </a:soli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 name="Content Placeholder 2"/>
          <p:cNvSpPr txBox="1">
            <a:spLocks/>
          </p:cNvSpPr>
          <p:nvPr/>
        </p:nvSpPr>
        <p:spPr>
          <a:xfrm>
            <a:off x="3362951" y="1676407"/>
            <a:ext cx="1026884" cy="461665"/>
          </a:xfrm>
          <a:prstGeom prst="rect">
            <a:avLst/>
          </a:prstGeom>
        </p:spPr>
        <p:txBody>
          <a:bodyPr wrap="none" l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FFFFFF"/>
                </a:solidFill>
                <a:effectLst/>
                <a:uLnTx/>
                <a:uFillTx/>
                <a:latin typeface="Segoe UI Semibold" pitchFamily="34" charset="0"/>
                <a:ea typeface="+mn-ea"/>
                <a:cs typeface="+mn-cs"/>
              </a:rPr>
              <a:t>PDC</a:t>
            </a:r>
            <a:r>
              <a:rPr kumimoji="0" lang="en-US" sz="2400" b="0" i="0" u="none" strike="noStrike" kern="1200" cap="none" spc="0" normalizeH="0" baseline="0" noProof="0" dirty="0" smtClean="0">
                <a:ln>
                  <a:noFill/>
                </a:ln>
                <a:gradFill>
                  <a:gsLst>
                    <a:gs pos="50000">
                      <a:srgbClr val="92D050"/>
                    </a:gs>
                    <a:gs pos="100000">
                      <a:srgbClr val="92D050"/>
                    </a:gs>
                  </a:gsLst>
                  <a:lin ang="5400000" scaled="0"/>
                </a:gradFill>
                <a:effectLst/>
                <a:uLnTx/>
                <a:uFillTx/>
                <a:latin typeface="Segoe UI Semibold" pitchFamily="34" charset="0"/>
                <a:ea typeface="+mn-ea"/>
                <a:cs typeface="+mn-cs"/>
              </a:rPr>
              <a:t>10</a:t>
            </a:r>
            <a:endParaRPr kumimoji="0" lang="en-US" sz="1600" b="0" i="0" u="none" strike="noStrike" kern="1200" cap="none" spc="0" normalizeH="0" baseline="0" noProof="0" dirty="0">
              <a:ln>
                <a:noFill/>
              </a:ln>
              <a:solidFill>
                <a:srgbClr val="00B050"/>
              </a:solidFill>
              <a:effectLst/>
              <a:uLnTx/>
              <a:uFillTx/>
              <a:latin typeface="Segoe UI Semibold" pitchFamily="34" charset="0"/>
              <a:ea typeface="+mn-ea"/>
              <a:cs typeface="+mn-cs"/>
            </a:endParaRPr>
          </a:p>
        </p:txBody>
      </p:sp>
      <p:sp>
        <p:nvSpPr>
          <p:cNvPr id="11" name="Rounded Rectangle 10"/>
          <p:cNvSpPr/>
          <p:nvPr/>
        </p:nvSpPr>
        <p:spPr bwMode="auto">
          <a:xfrm>
            <a:off x="531813" y="2319195"/>
            <a:ext cx="82296" cy="86025"/>
          </a:xfrm>
          <a:prstGeom prst="roundRect">
            <a:avLst>
              <a:gd name="adj" fmla="val 50000"/>
            </a:avLst>
          </a:prstGeom>
          <a:solidFill>
            <a:srgbClr val="FFFFFF"/>
          </a:soli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Content Placeholder 2"/>
          <p:cNvSpPr txBox="1">
            <a:spLocks/>
          </p:cNvSpPr>
          <p:nvPr/>
        </p:nvSpPr>
        <p:spPr>
          <a:xfrm>
            <a:off x="252365" y="1676407"/>
            <a:ext cx="641201" cy="461665"/>
          </a:xfrm>
          <a:prstGeom prst="rect">
            <a:avLst/>
          </a:prstGeom>
        </p:spPr>
        <p:txBody>
          <a:bodyPr wrap="none" lIns="0" r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FFFFFF">
                    <a:lumMod val="95000"/>
                  </a:srgbClr>
                </a:solidFill>
                <a:effectLst/>
                <a:uLnTx/>
                <a:uFillTx/>
                <a:latin typeface="Segoe UI Semibold" pitchFamily="34" charset="0"/>
                <a:ea typeface="+mn-ea"/>
                <a:cs typeface="+mn-cs"/>
              </a:rPr>
              <a:t>9/16</a:t>
            </a:r>
            <a:endParaRPr kumimoji="0" lang="en-US" sz="2400" b="0" i="0" u="none" strike="noStrike" kern="1200" cap="none" spc="0" normalizeH="0" baseline="0" noProof="0" dirty="0">
              <a:ln>
                <a:noFill/>
              </a:ln>
              <a:solidFill>
                <a:srgbClr val="FFFFFF">
                  <a:lumMod val="95000"/>
                </a:srgbClr>
              </a:solidFill>
              <a:effectLst/>
              <a:uLnTx/>
              <a:uFillTx/>
              <a:latin typeface="Segoe UI Semibold" pitchFamily="34" charset="0"/>
              <a:ea typeface="+mn-ea"/>
              <a:cs typeface="+mn-cs"/>
            </a:endParaRPr>
          </a:p>
        </p:txBody>
      </p:sp>
      <p:sp>
        <p:nvSpPr>
          <p:cNvPr id="13" name="Rounded Rectangle 12"/>
          <p:cNvSpPr/>
          <p:nvPr/>
        </p:nvSpPr>
        <p:spPr bwMode="auto">
          <a:xfrm>
            <a:off x="5408612" y="2319195"/>
            <a:ext cx="6400802" cy="86025"/>
          </a:xfrm>
          <a:prstGeom prst="roundRect">
            <a:avLst>
              <a:gd name="adj" fmla="val 50000"/>
            </a:avLst>
          </a:prstGeom>
          <a:solidFill>
            <a:srgbClr val="FFC000">
              <a:lumMod val="40000"/>
              <a:lumOff val="6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4" name="Group 13"/>
          <p:cNvGrpSpPr/>
          <p:nvPr/>
        </p:nvGrpSpPr>
        <p:grpSpPr>
          <a:xfrm>
            <a:off x="312359" y="2743200"/>
            <a:ext cx="3295515" cy="553998"/>
            <a:chOff x="312355" y="2743200"/>
            <a:chExt cx="3295515" cy="553998"/>
          </a:xfrm>
        </p:grpSpPr>
        <p:pic>
          <p:nvPicPr>
            <p:cNvPr id="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55" y="2743200"/>
              <a:ext cx="521208" cy="52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Content Placeholder 2"/>
            <p:cNvSpPr txBox="1">
              <a:spLocks/>
            </p:cNvSpPr>
            <p:nvPr/>
          </p:nvSpPr>
          <p:spPr>
            <a:xfrm>
              <a:off x="989012" y="2743200"/>
              <a:ext cx="2618858" cy="553998"/>
            </a:xfrm>
            <a:prstGeom prst="rect">
              <a:avLst/>
            </a:prstGeom>
          </p:spPr>
          <p:txBody>
            <a:bodyPr wrap="non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800" dirty="0" smtClean="0">
                  <a:latin typeface="Segoe UI Light" pitchFamily="34" charset="0"/>
                </a:rPr>
                <a:t>CTP</a:t>
              </a:r>
            </a:p>
            <a:p>
              <a:pPr marL="0" indent="0">
                <a:spcBef>
                  <a:spcPts val="0"/>
                </a:spcBef>
                <a:buFont typeface="Arial" pitchFamily="34" charset="0"/>
                <a:buNone/>
              </a:pPr>
              <a:r>
                <a:rPr lang="en-US" sz="1800" dirty="0" smtClean="0">
                  <a:latin typeface="Segoe UI Semibold" pitchFamily="34" charset="0"/>
                </a:rPr>
                <a:t>Access Control </a:t>
              </a:r>
              <a:r>
                <a:rPr lang="en-US" sz="1200" dirty="0" smtClean="0">
                  <a:latin typeface="Segoe UI Semibold" pitchFamily="34" charset="0"/>
                </a:rPr>
                <a:t>en</a:t>
              </a:r>
              <a:r>
                <a:rPr lang="en-US" sz="1200" dirty="0">
                  <a:latin typeface="Segoe UI Semibold" pitchFamily="34" charset="0"/>
                </a:rPr>
                <a:t>ha</a:t>
              </a:r>
              <a:r>
                <a:rPr lang="en-US" sz="1200" dirty="0" smtClean="0">
                  <a:latin typeface="Segoe UI Semibold" pitchFamily="34" charset="0"/>
                </a:rPr>
                <a:t>ncements</a:t>
              </a:r>
              <a:endParaRPr lang="en-US" sz="1200" dirty="0">
                <a:latin typeface="Segoe UI Semibold" pitchFamily="34" charset="0"/>
              </a:endParaRPr>
            </a:p>
          </p:txBody>
        </p:sp>
      </p:grpSp>
      <p:sp>
        <p:nvSpPr>
          <p:cNvPr id="17" name="Rounded Rectangle 16"/>
          <p:cNvSpPr/>
          <p:nvPr/>
        </p:nvSpPr>
        <p:spPr bwMode="auto">
          <a:xfrm>
            <a:off x="8577885" y="2319195"/>
            <a:ext cx="82296" cy="86025"/>
          </a:xfrm>
          <a:prstGeom prst="roundRect">
            <a:avLst>
              <a:gd name="adj" fmla="val 50000"/>
            </a:avLst>
          </a:prstGeom>
          <a:solidFill>
            <a:srgbClr val="FFFFFF"/>
          </a:soli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8" name="Content Placeholder 2"/>
          <p:cNvSpPr txBox="1">
            <a:spLocks/>
          </p:cNvSpPr>
          <p:nvPr/>
        </p:nvSpPr>
        <p:spPr>
          <a:xfrm>
            <a:off x="8034738" y="1676407"/>
            <a:ext cx="1168590" cy="461665"/>
          </a:xfrm>
          <a:prstGeom prst="rect">
            <a:avLst/>
          </a:prstGeom>
        </p:spPr>
        <p:txBody>
          <a:bodyPr wrap="none" lIns="0" r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FFFFFF">
                    <a:lumMod val="95000"/>
                  </a:srgbClr>
                </a:solidFill>
                <a:effectLst/>
                <a:uLnTx/>
                <a:uFillTx/>
                <a:latin typeface="Segoe UI Semibold" pitchFamily="34" charset="0"/>
                <a:ea typeface="+mn-ea"/>
                <a:cs typeface="+mn-cs"/>
              </a:rPr>
              <a:t>H1 2011</a:t>
            </a:r>
            <a:endParaRPr kumimoji="0" lang="en-US" sz="2400" b="0" i="0" u="none" strike="noStrike" kern="1200" cap="none" spc="0" normalizeH="0" baseline="0" noProof="0" dirty="0">
              <a:ln>
                <a:noFill/>
              </a:ln>
              <a:solidFill>
                <a:srgbClr val="FFFFFF">
                  <a:lumMod val="95000"/>
                </a:srgbClr>
              </a:solidFill>
              <a:effectLst/>
              <a:uLnTx/>
              <a:uFillTx/>
              <a:latin typeface="Segoe UI Semibold" pitchFamily="34" charset="0"/>
              <a:ea typeface="+mn-ea"/>
              <a:cs typeface="+mn-cs"/>
            </a:endParaRPr>
          </a:p>
        </p:txBody>
      </p:sp>
      <p:grpSp>
        <p:nvGrpSpPr>
          <p:cNvPr id="19" name="Group 18"/>
          <p:cNvGrpSpPr/>
          <p:nvPr/>
        </p:nvGrpSpPr>
        <p:grpSpPr>
          <a:xfrm>
            <a:off x="8359029" y="3701534"/>
            <a:ext cx="2509778" cy="553998"/>
            <a:chOff x="8359028" y="3657600"/>
            <a:chExt cx="2509778" cy="553998"/>
          </a:xfrm>
        </p:grpSpPr>
        <p:pic>
          <p:nvPicPr>
            <p:cNvPr id="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028" y="3657600"/>
              <a:ext cx="521208" cy="52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Content Placeholder 2"/>
            <p:cNvSpPr txBox="1">
              <a:spLocks/>
            </p:cNvSpPr>
            <p:nvPr/>
          </p:nvSpPr>
          <p:spPr>
            <a:xfrm>
              <a:off x="9042409" y="3657600"/>
              <a:ext cx="1826397" cy="553998"/>
            </a:xfrm>
            <a:prstGeom prst="rect">
              <a:avLst/>
            </a:prstGeom>
          </p:spPr>
          <p:txBody>
            <a:bodyPr wrap="non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FFFFFF"/>
                  </a:solidFill>
                  <a:effectLst/>
                  <a:uLnTx/>
                  <a:uFillTx/>
                  <a:latin typeface="Segoe UI Light" pitchFamily="34" charset="0"/>
                  <a:ea typeface="+mn-ea"/>
                  <a:cs typeface="+mn-cs"/>
                </a:rPr>
                <a:t>General Availability</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rgbClr val="FFFFFF"/>
                  </a:solidFill>
                  <a:effectLst/>
                  <a:uLnTx/>
                  <a:uFillTx/>
                  <a:latin typeface="Segoe UI Semibold" pitchFamily="34" charset="0"/>
                  <a:ea typeface="+mn-ea"/>
                  <a:cs typeface="+mn-cs"/>
                </a:rPr>
                <a:t>Caching</a:t>
              </a:r>
              <a:endParaRPr kumimoji="0" lang="en-US" sz="1800" b="0" i="0" u="none" strike="noStrike" kern="1200" cap="none" spc="0" normalizeH="0" baseline="0" noProof="0" dirty="0" smtClean="0">
                <a:ln>
                  <a:noFill/>
                </a:ln>
                <a:solidFill>
                  <a:srgbClr val="FFC000"/>
                </a:solidFill>
                <a:effectLst/>
                <a:uLnTx/>
                <a:uFillTx/>
                <a:latin typeface="Segoe UI Semibold" pitchFamily="34" charset="0"/>
                <a:ea typeface="+mn-ea"/>
                <a:cs typeface="+mn-cs"/>
              </a:endParaRPr>
            </a:p>
          </p:txBody>
        </p:sp>
      </p:grpSp>
      <p:grpSp>
        <p:nvGrpSpPr>
          <p:cNvPr id="22" name="Group 21"/>
          <p:cNvGrpSpPr/>
          <p:nvPr/>
        </p:nvGrpSpPr>
        <p:grpSpPr>
          <a:xfrm>
            <a:off x="8366911" y="5618202"/>
            <a:ext cx="2302817" cy="553998"/>
            <a:chOff x="8366897" y="5618202"/>
            <a:chExt cx="2302818" cy="553998"/>
          </a:xfrm>
        </p:grpSpPr>
        <p:pic>
          <p:nvPicPr>
            <p:cNvPr id="2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897" y="5618202"/>
              <a:ext cx="521208" cy="52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Content Placeholder 2"/>
            <p:cNvSpPr txBox="1">
              <a:spLocks/>
            </p:cNvSpPr>
            <p:nvPr/>
          </p:nvSpPr>
          <p:spPr>
            <a:xfrm>
              <a:off x="9042409" y="5618202"/>
              <a:ext cx="1627306" cy="553998"/>
            </a:xfrm>
            <a:prstGeom prst="rect">
              <a:avLst/>
            </a:prstGeom>
          </p:spPr>
          <p:txBody>
            <a:bodyPr wrap="non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rgbClr val="FFFFFF"/>
                  </a:solidFill>
                  <a:effectLst/>
                  <a:uLnTx/>
                  <a:uFillTx/>
                  <a:latin typeface="Segoe UI Light" pitchFamily="34" charset="0"/>
                  <a:ea typeface="+mn-ea"/>
                  <a:cs typeface="+mn-cs"/>
                </a:rPr>
                <a:t>CTP</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rgbClr val="FFFFFF"/>
                  </a:solidFill>
                  <a:effectLst/>
                  <a:uLnTx/>
                  <a:uFillTx/>
                  <a:latin typeface="Segoe UI Semibold" pitchFamily="34" charset="0"/>
                  <a:ea typeface="+mn-ea"/>
                  <a:cs typeface="+mn-cs"/>
                </a:rPr>
                <a:t>Composite App</a:t>
              </a:r>
              <a:endParaRPr kumimoji="0" lang="en-US" sz="1800" b="0" i="0" u="none" strike="noStrike" kern="1200" cap="none" spc="0" normalizeH="0" baseline="0" noProof="0" dirty="0" smtClean="0">
                <a:ln>
                  <a:noFill/>
                </a:ln>
                <a:solidFill>
                  <a:srgbClr val="FFC000"/>
                </a:solidFill>
                <a:effectLst/>
                <a:uLnTx/>
                <a:uFillTx/>
                <a:latin typeface="Segoe UI Semibold" pitchFamily="34" charset="0"/>
                <a:ea typeface="+mn-ea"/>
                <a:cs typeface="+mn-cs"/>
              </a:endParaRPr>
            </a:p>
          </p:txBody>
        </p:sp>
      </p:grpSp>
      <p:grpSp>
        <p:nvGrpSpPr>
          <p:cNvPr id="25" name="Group 24"/>
          <p:cNvGrpSpPr/>
          <p:nvPr/>
        </p:nvGrpSpPr>
        <p:grpSpPr>
          <a:xfrm>
            <a:off x="8349284" y="2743200"/>
            <a:ext cx="2519520" cy="553998"/>
            <a:chOff x="8349286" y="2743200"/>
            <a:chExt cx="2519520" cy="553998"/>
          </a:xfrm>
        </p:grpSpPr>
        <p:sp>
          <p:nvSpPr>
            <p:cNvPr id="26" name="Content Placeholder 2"/>
            <p:cNvSpPr txBox="1">
              <a:spLocks/>
            </p:cNvSpPr>
            <p:nvPr/>
          </p:nvSpPr>
          <p:spPr>
            <a:xfrm>
              <a:off x="9042409" y="2743200"/>
              <a:ext cx="1826397" cy="553998"/>
            </a:xfrm>
            <a:prstGeom prst="rect">
              <a:avLst/>
            </a:prstGeom>
          </p:spPr>
          <p:txBody>
            <a:bodyPr wrap="non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rgbClr val="FFFFFF"/>
                  </a:solidFill>
                  <a:effectLst/>
                  <a:uLnTx/>
                  <a:uFillTx/>
                  <a:latin typeface="Segoe UI Light" pitchFamily="34" charset="0"/>
                  <a:ea typeface="+mn-ea"/>
                  <a:cs typeface="+mn-cs"/>
                </a:rPr>
                <a:t>General Availability</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rgbClr val="FFFFFF"/>
                  </a:solidFill>
                  <a:effectLst/>
                  <a:uLnTx/>
                  <a:uFillTx/>
                  <a:latin typeface="Segoe UI Semibold" pitchFamily="34" charset="0"/>
                  <a:ea typeface="+mn-ea"/>
                  <a:cs typeface="+mn-cs"/>
                </a:rPr>
                <a:t>Access Control</a:t>
              </a:r>
              <a:endParaRPr kumimoji="0" lang="en-US" sz="1800" b="0" i="0" u="none" strike="noStrike" kern="1200" cap="none" spc="0" normalizeH="0" baseline="0" noProof="0" dirty="0" smtClean="0">
                <a:ln>
                  <a:noFill/>
                </a:ln>
                <a:solidFill>
                  <a:srgbClr val="FFC000"/>
                </a:solidFill>
                <a:effectLst/>
                <a:uLnTx/>
                <a:uFillTx/>
                <a:latin typeface="Segoe UI Semibold" pitchFamily="34" charset="0"/>
                <a:ea typeface="+mn-ea"/>
                <a:cs typeface="+mn-cs"/>
              </a:endParaRPr>
            </a:p>
          </p:txBody>
        </p:sp>
        <p:pic>
          <p:nvPicPr>
            <p:cNvPr id="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9286" y="2743200"/>
              <a:ext cx="521208" cy="52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Group 27"/>
          <p:cNvGrpSpPr/>
          <p:nvPr/>
        </p:nvGrpSpPr>
        <p:grpSpPr>
          <a:xfrm>
            <a:off x="3654993" y="4659865"/>
            <a:ext cx="2870552" cy="553998"/>
            <a:chOff x="3654992" y="4572000"/>
            <a:chExt cx="2870551" cy="553998"/>
          </a:xfrm>
        </p:grpSpPr>
        <p:sp>
          <p:nvSpPr>
            <p:cNvPr id="29" name="Content Placeholder 2"/>
            <p:cNvSpPr txBox="1">
              <a:spLocks/>
            </p:cNvSpPr>
            <p:nvPr/>
          </p:nvSpPr>
          <p:spPr>
            <a:xfrm>
              <a:off x="4256077" y="4572000"/>
              <a:ext cx="2269466" cy="553998"/>
            </a:xfrm>
            <a:prstGeom prst="rect">
              <a:avLst/>
            </a:prstGeom>
          </p:spPr>
          <p:txBody>
            <a:bodyPr wrap="non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800" dirty="0" smtClean="0">
                  <a:latin typeface="Segoe UI Light" pitchFamily="34" charset="0"/>
                </a:rPr>
                <a:t>CTP </a:t>
              </a:r>
            </a:p>
            <a:p>
              <a:pPr marL="0" indent="0">
                <a:spcBef>
                  <a:spcPts val="0"/>
                </a:spcBef>
                <a:buNone/>
              </a:pPr>
              <a:r>
                <a:rPr lang="en-US" sz="1800" dirty="0" smtClean="0">
                  <a:latin typeface="Segoe UI Semibold" pitchFamily="34" charset="0"/>
                </a:rPr>
                <a:t>Service Bus </a:t>
              </a:r>
              <a:r>
                <a:rPr lang="en-US" sz="1200" dirty="0">
                  <a:latin typeface="Segoe UI Semibold" pitchFamily="34" charset="0"/>
                </a:rPr>
                <a:t>enhancements</a:t>
              </a:r>
            </a:p>
          </p:txBody>
        </p:sp>
        <p:pic>
          <p:nvPicPr>
            <p:cNvPr id="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4992" y="4670691"/>
              <a:ext cx="356616"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Group 30"/>
          <p:cNvGrpSpPr/>
          <p:nvPr/>
        </p:nvGrpSpPr>
        <p:grpSpPr>
          <a:xfrm>
            <a:off x="8441327" y="4659865"/>
            <a:ext cx="2893901" cy="553998"/>
            <a:chOff x="8441324" y="4572000"/>
            <a:chExt cx="2893901" cy="553998"/>
          </a:xfrm>
        </p:grpSpPr>
        <p:sp>
          <p:nvSpPr>
            <p:cNvPr id="32" name="Content Placeholder 2"/>
            <p:cNvSpPr txBox="1">
              <a:spLocks/>
            </p:cNvSpPr>
            <p:nvPr/>
          </p:nvSpPr>
          <p:spPr>
            <a:xfrm>
              <a:off x="9065758" y="4572000"/>
              <a:ext cx="2269467" cy="553998"/>
            </a:xfrm>
            <a:prstGeom prst="rect">
              <a:avLst/>
            </a:prstGeom>
          </p:spPr>
          <p:txBody>
            <a:bodyPr wrap="non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800" dirty="0" smtClean="0">
                  <a:latin typeface="Segoe UI Light" pitchFamily="34" charset="0"/>
                </a:rPr>
                <a:t>Release</a:t>
              </a:r>
            </a:p>
            <a:p>
              <a:pPr marL="0" indent="0">
                <a:spcBef>
                  <a:spcPts val="0"/>
                </a:spcBef>
                <a:buFont typeface="Arial" pitchFamily="34" charset="0"/>
                <a:buNone/>
              </a:pPr>
              <a:r>
                <a:rPr lang="en-US" sz="1800" dirty="0" smtClean="0">
                  <a:latin typeface="Segoe UI Semibold" pitchFamily="34" charset="0"/>
                </a:rPr>
                <a:t>Service Bus </a:t>
              </a:r>
              <a:r>
                <a:rPr lang="en-US" sz="1200" dirty="0" smtClean="0">
                  <a:latin typeface="Segoe UI Semibold" pitchFamily="34" charset="0"/>
                </a:rPr>
                <a:t>enhancements</a:t>
              </a:r>
              <a:endParaRPr lang="en-US" sz="1200" dirty="0">
                <a:latin typeface="Segoe UI Semibold" pitchFamily="34" charset="0"/>
              </a:endParaRPr>
            </a:p>
          </p:txBody>
        </p:sp>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1324" y="4670691"/>
              <a:ext cx="356616"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71955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7" grpId="0" animBg="1"/>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a:xfrm>
            <a:off x="519113" y="1682496"/>
            <a:ext cx="11149013" cy="3391698"/>
          </a:xfrm>
        </p:spPr>
        <p:txBody>
          <a:bodyPr/>
          <a:lstStyle/>
          <a:p>
            <a:r>
              <a:rPr lang="en-US" dirty="0"/>
              <a:t>Comprehensive building block services for developing, deploying, and managing applications</a:t>
            </a:r>
          </a:p>
          <a:p>
            <a:r>
              <a:rPr lang="en-US" dirty="0"/>
              <a:t>Includes</a:t>
            </a:r>
          </a:p>
          <a:p>
            <a:pPr lvl="1"/>
            <a:r>
              <a:rPr lang="en-US" dirty="0"/>
              <a:t>Caching</a:t>
            </a:r>
          </a:p>
          <a:p>
            <a:pPr lvl="1"/>
            <a:r>
              <a:rPr lang="en-US" dirty="0"/>
              <a:t>Access Control</a:t>
            </a:r>
          </a:p>
          <a:p>
            <a:pPr lvl="1"/>
            <a:r>
              <a:rPr lang="en-US" dirty="0"/>
              <a:t>Service Bus</a:t>
            </a:r>
          </a:p>
          <a:p>
            <a:r>
              <a:rPr lang="en-US" dirty="0"/>
              <a:t>Available </a:t>
            </a:r>
            <a:r>
              <a:rPr lang="en-US" dirty="0" smtClean="0"/>
              <a:t>today in Production and LABS</a:t>
            </a:r>
            <a:endParaRPr lang="en-US" dirty="0"/>
          </a:p>
        </p:txBody>
      </p:sp>
    </p:spTree>
    <p:extLst>
      <p:ext uri="{BB962C8B-B14F-4D97-AF65-F5344CB8AC3E}">
        <p14:creationId xmlns:p14="http://schemas.microsoft.com/office/powerpoint/2010/main" val="208720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blackWhite">
          <a:xfrm>
            <a:off x="507868" y="6083573"/>
            <a:ext cx="11173090" cy="697608"/>
          </a:xfrm>
          <a:prstGeom prst="rect">
            <a:avLst/>
          </a:prstGeom>
          <a:noFill/>
          <a:ln w="12700">
            <a:noFill/>
            <a:miter lim="800000"/>
            <a:headEnd type="none" w="sm" len="sm"/>
            <a:tailEnd type="none" w="sm" len="sm"/>
          </a:ln>
          <a:effectLst/>
        </p:spPr>
        <p:txBody>
          <a:bodyPr vert="horz" wrap="square" lIns="121879" tIns="60940" rIns="121879" bIns="60940" numCol="1" anchor="t" anchorCtr="0" compatLnSpc="1">
            <a:prstTxWarp prst="textNoShape">
              <a:avLst/>
            </a:prstTxWarp>
            <a:spAutoFit/>
          </a:bodyPr>
          <a:lstStyle/>
          <a:p>
            <a:pPr algn="ctr" defTabSz="1218585" eaLnBrk="0" hangingPunct="0"/>
            <a:r>
              <a:rPr lang="en-US" sz="900" dirty="0">
                <a:gradFill>
                  <a:gsLst>
                    <a:gs pos="0">
                      <a:schemeClr val="tx1"/>
                    </a:gs>
                    <a:gs pos="100000">
                      <a:schemeClr val="tx1"/>
                    </a:gs>
                  </a:gsLst>
                  <a:lin ang="5400000" scaled="0"/>
                </a:gradFill>
                <a:latin typeface="Segoe UI" pitchFamily="34" charset="0"/>
                <a:cs typeface="Arial" charset="0"/>
              </a:rPr>
              <a:t>© 2010 Microsoft Corporation. All rights reserved. Microsoft, Windows, Windows Vista and other product names are or may be registered trademarks and/or trademarks in the U.S. and/or other countries.</a:t>
            </a:r>
          </a:p>
          <a:p>
            <a:pPr algn="ctr" defTabSz="1218585" eaLnBrk="0" hangingPunct="0"/>
            <a:r>
              <a:rPr lang="en-US" sz="9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900" dirty="0">
                <a:gradFill>
                  <a:gsLst>
                    <a:gs pos="0">
                      <a:schemeClr val="tx1"/>
                    </a:gs>
                    <a:gs pos="100000">
                      <a:schemeClr val="tx1"/>
                    </a:gs>
                  </a:gsLst>
                  <a:lin ang="5400000" scaled="0"/>
                </a:gradFill>
                <a:latin typeface="Segoe UI" pitchFamily="34" charset="0"/>
                <a:cs typeface="Arial" charset="0"/>
              </a:rPr>
            </a:br>
            <a:r>
              <a:rPr lang="en-US" sz="9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5" name="Picture 2" descr="C:\Users\sean\Pictures\DVD_ART36\Logos\MICROSOFT (brand)\Microsoft corporate logo white.png"/>
          <p:cNvPicPr>
            <a:picLocks noChangeAspect="1" noChangeArrowheads="1"/>
          </p:cNvPicPr>
          <p:nvPr/>
        </p:nvPicPr>
        <p:blipFill>
          <a:blip r:embed="rId2"/>
          <a:srcRect/>
          <a:stretch>
            <a:fillRect/>
          </a:stretch>
        </p:blipFill>
        <p:spPr bwMode="invGray">
          <a:xfrm>
            <a:off x="3260725" y="2943225"/>
            <a:ext cx="5667375" cy="971550"/>
          </a:xfrm>
          <a:prstGeom prst="rect">
            <a:avLst/>
          </a:prstGeom>
          <a:noFill/>
        </p:spPr>
      </p:pic>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Objectives</a:t>
            </a:r>
            <a:endParaRPr lang="en-US" dirty="0"/>
          </a:p>
        </p:txBody>
      </p:sp>
      <p:sp>
        <p:nvSpPr>
          <p:cNvPr id="5" name="Content Placeholder 4"/>
          <p:cNvSpPr>
            <a:spLocks noGrp="1"/>
          </p:cNvSpPr>
          <p:nvPr>
            <p:ph idx="1"/>
          </p:nvPr>
        </p:nvSpPr>
        <p:spPr>
          <a:xfrm>
            <a:off x="519113" y="1682496"/>
            <a:ext cx="11149013" cy="2068259"/>
          </a:xfrm>
        </p:spPr>
        <p:txBody>
          <a:bodyPr/>
          <a:lstStyle/>
          <a:p>
            <a:r>
              <a:rPr lang="en-US" dirty="0" smtClean="0"/>
              <a:t>Motivating Challenges</a:t>
            </a:r>
          </a:p>
          <a:p>
            <a:r>
              <a:rPr lang="en-US" dirty="0" smtClean="0"/>
              <a:t>What </a:t>
            </a:r>
            <a:r>
              <a:rPr lang="en-US" dirty="0"/>
              <a:t>is Windows Azure </a:t>
            </a:r>
            <a:r>
              <a:rPr lang="en-US" dirty="0" err="1" smtClean="0"/>
              <a:t>AppFabric</a:t>
            </a:r>
            <a:r>
              <a:rPr lang="en-US" dirty="0" smtClean="0"/>
              <a:t>?</a:t>
            </a:r>
            <a:endParaRPr lang="en-US" dirty="0"/>
          </a:p>
          <a:p>
            <a:r>
              <a:rPr lang="en-US" dirty="0" smtClean="0"/>
              <a:t>How is it used?</a:t>
            </a:r>
          </a:p>
          <a:p>
            <a:r>
              <a:rPr lang="en-US" dirty="0" smtClean="0"/>
              <a:t>Futures</a:t>
            </a:r>
            <a:endParaRPr lang="en-US" dirty="0"/>
          </a:p>
        </p:txBody>
      </p:sp>
    </p:spTree>
    <p:extLst>
      <p:ext uri="{BB962C8B-B14F-4D97-AF65-F5344CB8AC3E}">
        <p14:creationId xmlns:p14="http://schemas.microsoft.com/office/powerpoint/2010/main" val="10579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Challenges</a:t>
            </a:r>
            <a:endParaRPr lang="en-US" dirty="0"/>
          </a:p>
        </p:txBody>
      </p:sp>
      <p:sp>
        <p:nvSpPr>
          <p:cNvPr id="3" name="Content Placeholder 2"/>
          <p:cNvSpPr>
            <a:spLocks noGrp="1"/>
          </p:cNvSpPr>
          <p:nvPr>
            <p:ph idx="1"/>
          </p:nvPr>
        </p:nvSpPr>
        <p:spPr>
          <a:xfrm>
            <a:off x="519113" y="1499616"/>
            <a:ext cx="11149013" cy="3902607"/>
          </a:xfrm>
        </p:spPr>
        <p:txBody>
          <a:bodyPr/>
          <a:lstStyle/>
          <a:p>
            <a:r>
              <a:rPr lang="en-US" dirty="0"/>
              <a:t>How do you integrate with components outside your corporate network?</a:t>
            </a:r>
          </a:p>
          <a:p>
            <a:r>
              <a:rPr lang="en-US" dirty="0"/>
              <a:t>How do you expose your software to users outside of your organization?</a:t>
            </a:r>
          </a:p>
          <a:p>
            <a:pPr lvl="1"/>
            <a:r>
              <a:rPr lang="en-US" dirty="0"/>
              <a:t>Can they use their existing identities</a:t>
            </a:r>
            <a:r>
              <a:rPr lang="en-US" dirty="0" smtClean="0"/>
              <a:t>? </a:t>
            </a:r>
            <a:r>
              <a:rPr lang="en-US" dirty="0"/>
              <a:t>Social identities?</a:t>
            </a:r>
          </a:p>
          <a:p>
            <a:pPr lvl="1"/>
            <a:r>
              <a:rPr lang="en-US" dirty="0"/>
              <a:t>What about smaller, non-enterprise customers</a:t>
            </a:r>
            <a:r>
              <a:rPr lang="en-US" dirty="0" smtClean="0"/>
              <a:t>?</a:t>
            </a:r>
            <a:endParaRPr lang="en-US" dirty="0"/>
          </a:p>
          <a:p>
            <a:r>
              <a:rPr lang="en-US" dirty="0" smtClean="0"/>
              <a:t>How do you reduce latency and increase performance?</a:t>
            </a:r>
            <a:endParaRPr lang="en-US" dirty="0"/>
          </a:p>
          <a:p>
            <a:r>
              <a:rPr lang="en-US" dirty="0"/>
              <a:t>&lt;the list goes on</a:t>
            </a:r>
            <a:r>
              <a:rPr lang="en-US" dirty="0" smtClean="0"/>
              <a:t>…&gt;</a:t>
            </a:r>
            <a:endParaRPr lang="en-US" dirty="0"/>
          </a:p>
        </p:txBody>
      </p:sp>
    </p:spTree>
    <p:extLst>
      <p:ext uri="{BB962C8B-B14F-4D97-AF65-F5344CB8AC3E}">
        <p14:creationId xmlns:p14="http://schemas.microsoft.com/office/powerpoint/2010/main" val="1772615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err="1" smtClean="0"/>
              <a:t>AppFabric</a:t>
            </a:r>
            <a:endParaRPr lang="en-US" dirty="0"/>
          </a:p>
        </p:txBody>
      </p:sp>
      <p:sp>
        <p:nvSpPr>
          <p:cNvPr id="3" name="Content Placeholder 2"/>
          <p:cNvSpPr>
            <a:spLocks noGrp="1"/>
          </p:cNvSpPr>
          <p:nvPr>
            <p:ph idx="1"/>
          </p:nvPr>
        </p:nvSpPr>
        <p:spPr>
          <a:xfrm>
            <a:off x="519113" y="1499616"/>
            <a:ext cx="11149013" cy="2511457"/>
          </a:xfrm>
        </p:spPr>
        <p:txBody>
          <a:bodyPr/>
          <a:lstStyle/>
          <a:p>
            <a:r>
              <a:rPr lang="en-US" dirty="0" smtClean="0"/>
              <a:t>Comprehensive </a:t>
            </a:r>
            <a:r>
              <a:rPr lang="en-US" dirty="0"/>
              <a:t>building block services for developing, deploying, and managing applications</a:t>
            </a:r>
          </a:p>
          <a:p>
            <a:r>
              <a:rPr lang="en-US" dirty="0"/>
              <a:t>Higher level Platform-as-a-Service (</a:t>
            </a:r>
            <a:r>
              <a:rPr lang="en-US" dirty="0" err="1"/>
              <a:t>PaaS</a:t>
            </a:r>
            <a:r>
              <a:rPr lang="en-US" dirty="0"/>
              <a:t>) capabilities</a:t>
            </a:r>
          </a:p>
          <a:p>
            <a:r>
              <a:rPr lang="en-US" dirty="0"/>
              <a:t>Increase developer productivity</a:t>
            </a:r>
          </a:p>
          <a:p>
            <a:r>
              <a:rPr lang="en-US" dirty="0"/>
              <a:t>Bridge existing applications to the </a:t>
            </a:r>
            <a:r>
              <a:rPr lang="en-US" dirty="0" smtClean="0"/>
              <a:t>cloud</a:t>
            </a:r>
            <a:endParaRPr lang="en-US" dirty="0"/>
          </a:p>
        </p:txBody>
      </p:sp>
      <p:sp>
        <p:nvSpPr>
          <p:cNvPr id="4" name="Rectangle 3"/>
          <p:cNvSpPr/>
          <p:nvPr/>
        </p:nvSpPr>
        <p:spPr>
          <a:xfrm>
            <a:off x="1597506" y="4742617"/>
            <a:ext cx="8883431" cy="128373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solidFill>
                <a:schemeClr val="bg1"/>
              </a:solidFill>
              <a:latin typeface="Segoe UI" pitchFamily="34" charset="0"/>
              <a:ea typeface="Segoe UI" pitchFamily="34" charset="0"/>
              <a:cs typeface="Segoe UI" pitchFamily="34" charset="0"/>
            </a:endParaRPr>
          </a:p>
        </p:txBody>
      </p:sp>
      <p:sp>
        <p:nvSpPr>
          <p:cNvPr id="5" name="TextBox 4"/>
          <p:cNvSpPr txBox="1"/>
          <p:nvPr/>
        </p:nvSpPr>
        <p:spPr>
          <a:xfrm>
            <a:off x="1597498" y="4785148"/>
            <a:ext cx="8883432" cy="400110"/>
          </a:xfrm>
          <a:prstGeom prst="rect">
            <a:avLst/>
          </a:prstGeom>
          <a:noFill/>
        </p:spPr>
        <p:txBody>
          <a:bodyPr wrap="square" rtlCol="0">
            <a:spAutoFit/>
          </a:bodyPr>
          <a:lstStyle/>
          <a:p>
            <a:pPr algn="ctr"/>
            <a:r>
              <a:rPr lang="en-US" sz="2000" spc="-100" dirty="0" smtClean="0">
                <a:ln w="3175">
                  <a:noFill/>
                </a:ln>
                <a:solidFill>
                  <a:schemeClr val="bg1"/>
                </a:solidFill>
                <a:latin typeface="+mj-lt"/>
                <a:cs typeface="Arial" charset="0"/>
              </a:rPr>
              <a:t>Windows Azure </a:t>
            </a:r>
            <a:r>
              <a:rPr lang="en-US" sz="2000" spc="-100" dirty="0" err="1" smtClean="0">
                <a:ln w="3175">
                  <a:noFill/>
                </a:ln>
                <a:solidFill>
                  <a:schemeClr val="bg1"/>
                </a:solidFill>
                <a:latin typeface="+mj-lt"/>
                <a:cs typeface="Arial" charset="0"/>
              </a:rPr>
              <a:t>AppFabric</a:t>
            </a:r>
            <a:endParaRPr lang="en-US" sz="2000" spc="-100" dirty="0">
              <a:ln w="3175">
                <a:noFill/>
              </a:ln>
              <a:solidFill>
                <a:schemeClr val="bg1"/>
              </a:solidFill>
              <a:latin typeface="+mj-lt"/>
              <a:cs typeface="Arial" charset="0"/>
            </a:endParaRPr>
          </a:p>
        </p:txBody>
      </p:sp>
      <p:sp>
        <p:nvSpPr>
          <p:cNvPr id="6" name="Rectangle 5"/>
          <p:cNvSpPr/>
          <p:nvPr/>
        </p:nvSpPr>
        <p:spPr>
          <a:xfrm>
            <a:off x="1736280" y="5263903"/>
            <a:ext cx="1401715" cy="640080"/>
          </a:xfrm>
          <a:prstGeom prst="rect">
            <a:avLst/>
          </a:prstGeom>
          <a:ln/>
        </p:spPr>
        <p:style>
          <a:lnRef idx="2">
            <a:schemeClr val="accent3"/>
          </a:lnRef>
          <a:fillRef idx="1">
            <a:schemeClr val="lt1"/>
          </a:fillRef>
          <a:effectRef idx="0">
            <a:schemeClr val="accent3"/>
          </a:effectRef>
          <a:fontRef idx="minor">
            <a:schemeClr val="dk1"/>
          </a:fontRef>
        </p:style>
        <p:txBody>
          <a:bodyPr lIns="182880" rtlCol="0" anchor="ctr"/>
          <a:lstStyle/>
          <a:p>
            <a:r>
              <a:rPr lang="en-US" sz="1200" dirty="0" smtClean="0">
                <a:ea typeface="Segoe UI" pitchFamily="34" charset="0"/>
                <a:cs typeface="Segoe UI" pitchFamily="34" charset="0"/>
              </a:rPr>
              <a:t>            Caching</a:t>
            </a:r>
            <a:endParaRPr lang="en-US" sz="1200" dirty="0">
              <a:ea typeface="Segoe UI" pitchFamily="34" charset="0"/>
              <a:cs typeface="Segoe UI" pitchFamily="34" charset="0"/>
            </a:endParaRPr>
          </a:p>
        </p:txBody>
      </p:sp>
      <p:sp>
        <p:nvSpPr>
          <p:cNvPr id="7" name="Rectangle 6"/>
          <p:cNvSpPr/>
          <p:nvPr/>
        </p:nvSpPr>
        <p:spPr>
          <a:xfrm>
            <a:off x="3184062" y="5263903"/>
            <a:ext cx="1401715" cy="640080"/>
          </a:xfrm>
          <a:prstGeom prst="rect">
            <a:avLst/>
          </a:prstGeom>
          <a:ln/>
        </p:spPr>
        <p:style>
          <a:lnRef idx="2">
            <a:schemeClr val="accent3"/>
          </a:lnRef>
          <a:fillRef idx="1">
            <a:schemeClr val="lt1"/>
          </a:fillRef>
          <a:effectRef idx="0">
            <a:schemeClr val="accent3"/>
          </a:effectRef>
          <a:fontRef idx="minor">
            <a:schemeClr val="dk1"/>
          </a:fontRef>
        </p:style>
        <p:txBody>
          <a:bodyPr lIns="182880" rtlCol="0" anchor="ctr"/>
          <a:lstStyle/>
          <a:p>
            <a:pPr algn="ctr"/>
            <a:r>
              <a:rPr lang="en-US" sz="1200" dirty="0" smtClean="0">
                <a:ea typeface="Segoe UI" pitchFamily="34" charset="0"/>
                <a:cs typeface="Segoe UI" pitchFamily="34" charset="0"/>
              </a:rPr>
              <a:t>       Service Bus</a:t>
            </a:r>
            <a:endParaRPr lang="en-US" sz="1200" dirty="0">
              <a:ea typeface="Segoe UI" pitchFamily="34" charset="0"/>
              <a:cs typeface="Segoe UI" pitchFamily="34" charset="0"/>
            </a:endParaRPr>
          </a:p>
        </p:txBody>
      </p:sp>
      <p:sp>
        <p:nvSpPr>
          <p:cNvPr id="8" name="Rectangle 7"/>
          <p:cNvSpPr/>
          <p:nvPr/>
        </p:nvSpPr>
        <p:spPr>
          <a:xfrm>
            <a:off x="4631845" y="5263903"/>
            <a:ext cx="1778327" cy="640080"/>
          </a:xfrm>
          <a:prstGeom prst="rect">
            <a:avLst/>
          </a:prstGeom>
          <a:ln/>
        </p:spPr>
        <p:style>
          <a:lnRef idx="2">
            <a:schemeClr val="accent3"/>
          </a:lnRef>
          <a:fillRef idx="1">
            <a:schemeClr val="lt1"/>
          </a:fillRef>
          <a:effectRef idx="0">
            <a:schemeClr val="accent3"/>
          </a:effectRef>
          <a:fontRef idx="minor">
            <a:schemeClr val="dk1"/>
          </a:fontRef>
        </p:style>
        <p:txBody>
          <a:bodyPr lIns="182880" rtlCol="0" anchor="ctr"/>
          <a:lstStyle/>
          <a:p>
            <a:pPr algn="ctr"/>
            <a:r>
              <a:rPr lang="en-US" sz="1200" dirty="0" smtClean="0">
                <a:ea typeface="Segoe UI" pitchFamily="34" charset="0"/>
                <a:cs typeface="Segoe UI" pitchFamily="34" charset="0"/>
              </a:rPr>
              <a:t>         Access Control</a:t>
            </a:r>
            <a:endParaRPr lang="en-US" sz="1200" dirty="0">
              <a:ea typeface="Segoe UI" pitchFamily="34" charset="0"/>
              <a:cs typeface="Segoe UI" pitchFamily="34" charset="0"/>
            </a:endParaRPr>
          </a:p>
        </p:txBody>
      </p:sp>
      <p:sp>
        <p:nvSpPr>
          <p:cNvPr id="9" name="Rectangle 8"/>
          <p:cNvSpPr/>
          <p:nvPr/>
        </p:nvSpPr>
        <p:spPr>
          <a:xfrm>
            <a:off x="6456237" y="5263903"/>
            <a:ext cx="1401715" cy="640080"/>
          </a:xfrm>
          <a:prstGeom prst="rect">
            <a:avLst/>
          </a:prstGeom>
          <a:ln/>
        </p:spPr>
        <p:style>
          <a:lnRef idx="2">
            <a:schemeClr val="accent3"/>
          </a:lnRef>
          <a:fillRef idx="1">
            <a:schemeClr val="lt1"/>
          </a:fillRef>
          <a:effectRef idx="0">
            <a:schemeClr val="accent3"/>
          </a:effectRef>
          <a:fontRef idx="minor">
            <a:schemeClr val="dk1"/>
          </a:fontRef>
        </p:style>
        <p:txBody>
          <a:bodyPr lIns="182880" rtlCol="0" anchor="ctr"/>
          <a:lstStyle/>
          <a:p>
            <a:r>
              <a:rPr lang="en-US" sz="1200" dirty="0" smtClean="0">
                <a:ea typeface="Segoe UI" pitchFamily="34" charset="0"/>
                <a:cs typeface="Segoe UI" pitchFamily="34" charset="0"/>
              </a:rPr>
              <a:t>         Integration</a:t>
            </a:r>
            <a:endParaRPr lang="en-US" sz="1200" dirty="0">
              <a:ea typeface="Segoe UI" pitchFamily="34" charset="0"/>
              <a:cs typeface="Segoe UI" pitchFamily="34" charset="0"/>
            </a:endParaRPr>
          </a:p>
        </p:txBody>
      </p:sp>
      <p:sp>
        <p:nvSpPr>
          <p:cNvPr id="10" name="Rectangle 9"/>
          <p:cNvSpPr/>
          <p:nvPr/>
        </p:nvSpPr>
        <p:spPr>
          <a:xfrm>
            <a:off x="7904014" y="5263903"/>
            <a:ext cx="2441464" cy="640080"/>
          </a:xfrm>
          <a:prstGeom prst="rect">
            <a:avLst/>
          </a:prstGeom>
          <a:ln/>
        </p:spPr>
        <p:style>
          <a:lnRef idx="2">
            <a:schemeClr val="accent3"/>
          </a:lnRef>
          <a:fillRef idx="1">
            <a:schemeClr val="lt1"/>
          </a:fillRef>
          <a:effectRef idx="0">
            <a:schemeClr val="accent3"/>
          </a:effectRef>
          <a:fontRef idx="minor">
            <a:schemeClr val="dk1"/>
          </a:fontRef>
        </p:style>
        <p:txBody>
          <a:bodyPr lIns="274320" rtlCol="0" anchor="ctr"/>
          <a:lstStyle/>
          <a:p>
            <a:r>
              <a:rPr lang="en-US" sz="1200" dirty="0" smtClean="0">
                <a:ea typeface="Segoe UI" pitchFamily="34" charset="0"/>
                <a:cs typeface="Segoe UI" pitchFamily="34" charset="0"/>
              </a:rPr>
              <a:t>          Composite App</a:t>
            </a:r>
          </a:p>
          <a:p>
            <a:r>
              <a:rPr lang="en-US" sz="1200" dirty="0">
                <a:ea typeface="Segoe UI" pitchFamily="34" charset="0"/>
                <a:cs typeface="Segoe UI" pitchFamily="34" charset="0"/>
              </a:rPr>
              <a:t> </a:t>
            </a:r>
            <a:r>
              <a:rPr lang="en-US" sz="1200" dirty="0" smtClean="0">
                <a:ea typeface="Segoe UI" pitchFamily="34" charset="0"/>
                <a:cs typeface="Segoe UI" pitchFamily="34" charset="0"/>
              </a:rPr>
              <a:t>         (WF, WCF)</a:t>
            </a:r>
            <a:endParaRPr lang="en-US" sz="1200" dirty="0">
              <a:ea typeface="Segoe UI" pitchFamily="34" charset="0"/>
              <a:cs typeface="Segoe UI" pitchFamily="34" charset="0"/>
            </a:endParaRPr>
          </a:p>
        </p:txBody>
      </p:sp>
      <p:pic>
        <p:nvPicPr>
          <p:cNvPr id="11" name="Picture 5"/>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002539" y="5383545"/>
            <a:ext cx="358676" cy="35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725940" y="5404605"/>
            <a:ext cx="358676" cy="35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257340" y="5405635"/>
            <a:ext cx="356616"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509554" y="5383545"/>
            <a:ext cx="356616"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808014" y="5366947"/>
            <a:ext cx="433998" cy="43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867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2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par>
                                <p:cTn id="57" presetID="10"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par>
                          <p:cTn id="60" fill="hold">
                            <p:stCondLst>
                              <p:cond delay="3000"/>
                            </p:stCondLst>
                            <p:childTnLst>
                              <p:par>
                                <p:cTn id="61" presetID="10"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24" presetClass="emph" presetSubtype="0" fill="hold" grpId="1" nodeType="clickEffect">
                                  <p:stCondLst>
                                    <p:cond delay="0"/>
                                  </p:stCondLst>
                                  <p:childTnLst>
                                    <p:animClr clrSpc="hsl" dir="cw">
                                      <p:cBhvr override="childStyle">
                                        <p:cTn id="70" dur="500" fill="hold"/>
                                        <p:tgtEl>
                                          <p:spTgt spid="9"/>
                                        </p:tgtEl>
                                        <p:attrNameLst>
                                          <p:attrName>style.color</p:attrName>
                                        </p:attrNameLst>
                                      </p:cBhvr>
                                      <p:by>
                                        <p:hsl h="0" s="-12549" l="-25098"/>
                                      </p:by>
                                    </p:animClr>
                                    <p:animClr clrSpc="hsl" dir="cw">
                                      <p:cBhvr>
                                        <p:cTn id="71" dur="500" fill="hold"/>
                                        <p:tgtEl>
                                          <p:spTgt spid="9"/>
                                        </p:tgtEl>
                                        <p:attrNameLst>
                                          <p:attrName>fillcolor</p:attrName>
                                        </p:attrNameLst>
                                      </p:cBhvr>
                                      <p:by>
                                        <p:hsl h="0" s="-12549" l="-25098"/>
                                      </p:by>
                                    </p:animClr>
                                    <p:animClr clrSpc="hsl" dir="cw">
                                      <p:cBhvr>
                                        <p:cTn id="72" dur="500" fill="hold"/>
                                        <p:tgtEl>
                                          <p:spTgt spid="9"/>
                                        </p:tgtEl>
                                        <p:attrNameLst>
                                          <p:attrName>stroke.color</p:attrName>
                                        </p:attrNameLst>
                                      </p:cBhvr>
                                      <p:by>
                                        <p:hsl h="0" s="-12549" l="-25098"/>
                                      </p:by>
                                    </p:animClr>
                                    <p:set>
                                      <p:cBhvr>
                                        <p:cTn id="73" dur="500" fill="hold"/>
                                        <p:tgtEl>
                                          <p:spTgt spid="9"/>
                                        </p:tgtEl>
                                        <p:attrNameLst>
                                          <p:attrName>fill.type</p:attrName>
                                        </p:attrNameLst>
                                      </p:cBhvr>
                                      <p:to>
                                        <p:strVal val="solid"/>
                                      </p:to>
                                    </p:set>
                                  </p:childTnLst>
                                </p:cTn>
                              </p:par>
                              <p:par>
                                <p:cTn id="74" presetID="24" presetClass="emph" presetSubtype="0" fill="hold" grpId="1" nodeType="withEffect">
                                  <p:stCondLst>
                                    <p:cond delay="0"/>
                                  </p:stCondLst>
                                  <p:childTnLst>
                                    <p:animClr clrSpc="hsl" dir="cw">
                                      <p:cBhvr override="childStyle">
                                        <p:cTn id="75" dur="500" fill="hold"/>
                                        <p:tgtEl>
                                          <p:spTgt spid="10"/>
                                        </p:tgtEl>
                                        <p:attrNameLst>
                                          <p:attrName>style.color</p:attrName>
                                        </p:attrNameLst>
                                      </p:cBhvr>
                                      <p:by>
                                        <p:hsl h="0" s="-12549" l="-25098"/>
                                      </p:by>
                                    </p:animClr>
                                    <p:animClr clrSpc="hsl" dir="cw">
                                      <p:cBhvr>
                                        <p:cTn id="76" dur="500" fill="hold"/>
                                        <p:tgtEl>
                                          <p:spTgt spid="10"/>
                                        </p:tgtEl>
                                        <p:attrNameLst>
                                          <p:attrName>fillcolor</p:attrName>
                                        </p:attrNameLst>
                                      </p:cBhvr>
                                      <p:by>
                                        <p:hsl h="0" s="-12549" l="-25098"/>
                                      </p:by>
                                    </p:animClr>
                                    <p:animClr clrSpc="hsl" dir="cw">
                                      <p:cBhvr>
                                        <p:cTn id="77" dur="500" fill="hold"/>
                                        <p:tgtEl>
                                          <p:spTgt spid="10"/>
                                        </p:tgtEl>
                                        <p:attrNameLst>
                                          <p:attrName>stroke.color</p:attrName>
                                        </p:attrNameLst>
                                      </p:cBhvr>
                                      <p:by>
                                        <p:hsl h="0" s="-12549" l="-25098"/>
                                      </p:by>
                                    </p:animClr>
                                    <p:set>
                                      <p:cBhvr>
                                        <p:cTn id="78"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these PDC Sessions</a:t>
            </a:r>
            <a:endParaRPr lang="en-US" dirty="0"/>
          </a:p>
        </p:txBody>
      </p:sp>
      <p:sp>
        <p:nvSpPr>
          <p:cNvPr id="3" name="Content Placeholder 2"/>
          <p:cNvSpPr>
            <a:spLocks noGrp="1"/>
          </p:cNvSpPr>
          <p:nvPr>
            <p:ph idx="1"/>
          </p:nvPr>
        </p:nvSpPr>
        <p:spPr>
          <a:xfrm>
            <a:off x="519113" y="1499616"/>
            <a:ext cx="11149013" cy="3422475"/>
          </a:xfrm>
        </p:spPr>
        <p:txBody>
          <a:bodyPr/>
          <a:lstStyle/>
          <a:p>
            <a:r>
              <a:rPr lang="en-US" dirty="0"/>
              <a:t>Integration Service</a:t>
            </a:r>
          </a:p>
          <a:p>
            <a:pPr lvl="1"/>
            <a:r>
              <a:rPr lang="en-US" dirty="0"/>
              <a:t>“Microsoft BizTalk Server 2010 and Roadmap”</a:t>
            </a:r>
          </a:p>
          <a:p>
            <a:pPr lvl="1"/>
            <a:r>
              <a:rPr lang="en-US" dirty="0"/>
              <a:t>http://bit.ly/cCm4sI</a:t>
            </a:r>
          </a:p>
          <a:p>
            <a:endParaRPr lang="en-US" dirty="0"/>
          </a:p>
          <a:p>
            <a:r>
              <a:rPr lang="en-US" dirty="0"/>
              <a:t>Composite Applications</a:t>
            </a:r>
          </a:p>
          <a:p>
            <a:pPr lvl="1"/>
            <a:r>
              <a:rPr lang="en-US" dirty="0"/>
              <a:t>“Composing Applications with </a:t>
            </a:r>
            <a:r>
              <a:rPr lang="en-US" dirty="0" err="1"/>
              <a:t>AppFabric</a:t>
            </a:r>
            <a:r>
              <a:rPr lang="en-US" dirty="0"/>
              <a:t> Services”</a:t>
            </a:r>
          </a:p>
          <a:p>
            <a:pPr lvl="1"/>
            <a:r>
              <a:rPr lang="en-US" dirty="0"/>
              <a:t>http://</a:t>
            </a:r>
            <a:r>
              <a:rPr lang="en-US" dirty="0" smtClean="0"/>
              <a:t>bit.ly/9M8xgA</a:t>
            </a:r>
            <a:endParaRPr lang="en-US" dirty="0"/>
          </a:p>
        </p:txBody>
      </p:sp>
    </p:spTree>
    <p:extLst>
      <p:ext uri="{BB962C8B-B14F-4D97-AF65-F5344CB8AC3E}">
        <p14:creationId xmlns:p14="http://schemas.microsoft.com/office/powerpoint/2010/main" val="16471990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Environments</a:t>
            </a:r>
            <a:endParaRPr lang="en-US" dirty="0"/>
          </a:p>
        </p:txBody>
      </p:sp>
      <p:sp>
        <p:nvSpPr>
          <p:cNvPr id="5" name="Content Placeholder 4"/>
          <p:cNvSpPr>
            <a:spLocks noGrp="1"/>
          </p:cNvSpPr>
          <p:nvPr>
            <p:ph idx="1"/>
          </p:nvPr>
        </p:nvSpPr>
        <p:spPr>
          <a:xfrm>
            <a:off x="519113" y="1499616"/>
            <a:ext cx="11149013" cy="3896451"/>
          </a:xfrm>
        </p:spPr>
        <p:txBody>
          <a:bodyPr/>
          <a:lstStyle/>
          <a:p>
            <a:r>
              <a:rPr lang="en-US" dirty="0" smtClean="0"/>
              <a:t>Production (http://appfabric.azure.com/)</a:t>
            </a:r>
          </a:p>
          <a:p>
            <a:pPr lvl="1"/>
            <a:r>
              <a:rPr lang="en-US" dirty="0" smtClean="0"/>
              <a:t>Service Bus v1</a:t>
            </a:r>
          </a:p>
          <a:p>
            <a:pPr lvl="1"/>
            <a:r>
              <a:rPr lang="en-US" dirty="0" smtClean="0"/>
              <a:t>Access Control v1</a:t>
            </a:r>
          </a:p>
          <a:p>
            <a:endParaRPr lang="en-US" dirty="0" smtClean="0"/>
          </a:p>
          <a:p>
            <a:r>
              <a:rPr lang="en-US" dirty="0" smtClean="0"/>
              <a:t>LABS (http://portal.appfabriclabs.com/)</a:t>
            </a:r>
          </a:p>
          <a:p>
            <a:pPr lvl="1"/>
            <a:r>
              <a:rPr lang="en-US" dirty="0" smtClean="0"/>
              <a:t>Service Bus v2 CTP</a:t>
            </a:r>
          </a:p>
          <a:p>
            <a:pPr lvl="1"/>
            <a:r>
              <a:rPr lang="en-US" dirty="0" smtClean="0"/>
              <a:t>Access Control v2 CTP</a:t>
            </a:r>
          </a:p>
          <a:p>
            <a:pPr lvl="1"/>
            <a:r>
              <a:rPr lang="en-US" dirty="0" smtClean="0"/>
              <a:t>Caching CTP</a:t>
            </a:r>
          </a:p>
        </p:txBody>
      </p:sp>
    </p:spTree>
    <p:extLst>
      <p:ext uri="{BB962C8B-B14F-4D97-AF65-F5344CB8AC3E}">
        <p14:creationId xmlns:p14="http://schemas.microsoft.com/office/powerpoint/2010/main" val="274992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6000" dirty="0" smtClean="0"/>
              <a:t>Getting Started in </a:t>
            </a:r>
            <a:r>
              <a:rPr lang="en-US" sz="6000" dirty="0" err="1" smtClean="0"/>
              <a:t>AppFabric</a:t>
            </a:r>
            <a:r>
              <a:rPr lang="en-US" sz="6000" dirty="0" smtClean="0"/>
              <a:t> LABS</a:t>
            </a:r>
            <a:endParaRPr lang="en-US" sz="6000" dirty="0"/>
          </a:p>
        </p:txBody>
      </p:sp>
      <p:sp>
        <p:nvSpPr>
          <p:cNvPr id="5" name="Subtitle 4"/>
          <p:cNvSpPr>
            <a:spLocks noGrp="1"/>
          </p:cNvSpPr>
          <p:nvPr>
            <p:ph type="subTitle" idx="1"/>
          </p:nvPr>
        </p:nvSpPr>
        <p:spPr>
          <a:xfrm>
            <a:off x="938539" y="4845344"/>
            <a:ext cx="8584873" cy="920456"/>
          </a:xfrm>
        </p:spPr>
        <p:txBody>
          <a:bodyPr/>
          <a:lstStyle/>
          <a:p>
            <a:r>
              <a:rPr lang="en-US" dirty="0"/>
              <a:t>Name</a:t>
            </a:r>
          </a:p>
          <a:p>
            <a:r>
              <a:rPr lang="en-US" dirty="0"/>
              <a:t>Title</a:t>
            </a:r>
          </a:p>
          <a:p>
            <a:r>
              <a:rPr lang="en-US" dirty="0"/>
              <a:t>Microsoft Corporation</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7258083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979</Words>
  <Application>Microsoft Office PowerPoint</Application>
  <PresentationFormat>Custom</PresentationFormat>
  <Paragraphs>352</Paragraphs>
  <Slides>32</Slides>
  <Notes>3</Notes>
  <HiddenSlides>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WindowsAzurePlatformTemplate16x9</vt:lpstr>
      <vt:lpstr>Introduction to Windows Azure AppFabric</vt:lpstr>
      <vt:lpstr>Notes (hidden)</vt:lpstr>
      <vt:lpstr>Notes (hidden)</vt:lpstr>
      <vt:lpstr>Session Objectives</vt:lpstr>
      <vt:lpstr>Motivating Challenges</vt:lpstr>
      <vt:lpstr>Windows Azure AppFabric</vt:lpstr>
      <vt:lpstr>Watch these PDC Sessions</vt:lpstr>
      <vt:lpstr>Environments</vt:lpstr>
      <vt:lpstr>Getting Started in AppFabric LABS</vt:lpstr>
      <vt:lpstr>Caching</vt:lpstr>
      <vt:lpstr>What is the Caching service?</vt:lpstr>
      <vt:lpstr>Latency Pyramid</vt:lpstr>
      <vt:lpstr>Caching Service in Action</vt:lpstr>
      <vt:lpstr>Caching Features</vt:lpstr>
      <vt:lpstr>Access Control</vt:lpstr>
      <vt:lpstr>What is Access Control?</vt:lpstr>
      <vt:lpstr>Access Control Website Sequence</vt:lpstr>
      <vt:lpstr>Using Access Control with a Website</vt:lpstr>
      <vt:lpstr>Access Control Features</vt:lpstr>
      <vt:lpstr>Service Bus</vt:lpstr>
      <vt:lpstr>Service Bus</vt:lpstr>
      <vt:lpstr>Enabling hybrid applications</vt:lpstr>
      <vt:lpstr>Enabling hybrid applications</vt:lpstr>
      <vt:lpstr>Enabling hybrid applications</vt:lpstr>
      <vt:lpstr>Enabling hybrid applications</vt:lpstr>
      <vt:lpstr>Enabling hybrid applications</vt:lpstr>
      <vt:lpstr>Using the Service Bus</vt:lpstr>
      <vt:lpstr>PowerPoint Presentation</vt:lpstr>
      <vt:lpstr>Service Bus</vt:lpstr>
      <vt:lpstr>Roadmap</vt:lpstr>
      <vt:lpstr>Summary</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2010-12-02T23:28:22Z</dcterms:created>
  <dcterms:modified xsi:type="dcterms:W3CDTF">2010-12-07T19:09:49Z</dcterms:modified>
</cp:coreProperties>
</file>