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Average"/>
      <p:regular r:id="rId28"/>
    </p:embeddedFont>
    <p:embeddedFont>
      <p:font typeface="Oswald"/>
      <p:regular r:id="rId29"/>
      <p:bold r:id="rId30"/>
    </p:embeddedFont>
    <p:embeddedFont>
      <p:font typeface="Comforta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Average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omforta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a506e644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2a506e644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23d77471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23d77471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edd06665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edd06665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2a506e644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2a506e644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2a506e644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2a506e644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dd06665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edd06665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edd06665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edd06665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edd06665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edd06665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d7747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d7747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3d7747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3d7747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d7ccb8f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d7ccb8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3d77471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23d77471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3d77471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3d77471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sanddata.maps.arcgis.com/apps/opsdashboard/index.html#/bda7594740fd40299423467b48e9ecf6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sanddata.maps.arcgis.com/apps/opsdashboard/index.html#/bda7594740fd40299423467b48e9ecf6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771200" y="460800"/>
            <a:ext cx="7201200" cy="23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 una pandemia:</a:t>
            </a:r>
            <a:br>
              <a:rPr lang="es-419"/>
            </a:br>
            <a:br>
              <a:rPr lang="es-419"/>
            </a:br>
            <a:r>
              <a:rPr lang="es-419"/>
              <a:t>Coronavirus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779900" y="3484800"/>
            <a:ext cx="43641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Juan José Arango Serrano - 2161069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Omar Sánchez Arciniegas - 2161636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Andrés Felipe Gómez Ortiz - 2161073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2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/>
              <a:t>Análisis de los datos</a:t>
            </a:r>
            <a:endParaRPr sz="380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0" y="1152475"/>
            <a:ext cx="8865425" cy="38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878225" y="384550"/>
            <a:ext cx="2249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Predicción</a:t>
            </a:r>
            <a:endParaRPr b="1"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26085" l="7410" r="50676" t="48025"/>
          <a:stretch/>
        </p:blipFill>
        <p:spPr>
          <a:xfrm>
            <a:off x="116300" y="3256675"/>
            <a:ext cx="3747775" cy="12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050" y="801675"/>
            <a:ext cx="4942475" cy="20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8050" y="2859638"/>
            <a:ext cx="4942475" cy="20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300" y="1427875"/>
            <a:ext cx="37477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1238400" y="524325"/>
            <a:ext cx="72006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Predicción vs Datos reales Predicción para Marzo 30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15625" y="4811100"/>
            <a:ext cx="80250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3"/>
              </a:rPr>
              <a:t>https://gisanddata.maps.arcgis.com/apps/opsdashboard/index.html#/bda7594740fd40299423467b48e9ecf6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18750"/>
            <a:ext cx="9144022" cy="34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315625" y="4811100"/>
            <a:ext cx="80250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3"/>
              </a:rPr>
              <a:t>https://gisanddata.maps.arcgis.com/apps/opsdashboard/index.html#/bda7594740fd40299423467b48e9ecf6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550" y="1676825"/>
            <a:ext cx="389740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4250" y="659100"/>
            <a:ext cx="4885025" cy="415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1264225" y="72025"/>
            <a:ext cx="72006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Predicción vs Datos reales Predicción para Marzo 30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28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/>
              <a:t>Conclusiones</a:t>
            </a:r>
            <a:endParaRPr sz="3800"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-"/>
            </a:pP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El SARS-CoV-2 creció y se expandió muy rápido a través del mundo, de tal manera que tener un par de casos confirmados en una región significan estado de alerta y protección por parte de las autoridades y las propias personas.</a:t>
            </a:r>
            <a:br>
              <a:rPr lang="es-419" sz="1500"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-"/>
            </a:pP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El Covid-19 resultó ser un virus muy peligroso en cuanto a su velocidad de contagio, aunque su letalidad sigue siendo reducida.</a:t>
            </a:r>
            <a:br>
              <a:rPr lang="es-419" sz="1500"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-"/>
            </a:pP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El Covid-19 está aún más cerca de nosotros de lo que creemos, silenciosamente se expande en todo lugar sin que lo sepamos y su crecimiento muestra un comportamiento exponencial.</a:t>
            </a:r>
            <a:br>
              <a:rPr lang="es-419" sz="1500"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-"/>
            </a:pP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Como en toda pandemia o epidemia, estas siempre llegan a su pico de contagios hasta </a:t>
            </a: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estabilizarse</a:t>
            </a:r>
            <a:r>
              <a:rPr lang="es-419" sz="1500">
                <a:latin typeface="Montserrat"/>
                <a:ea typeface="Montserrat"/>
                <a:cs typeface="Montserrat"/>
                <a:sym typeface="Montserrat"/>
              </a:rPr>
              <a:t> y mantener o incluso disminuir el número de contagiados.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Análisis de una posible pandemia: Coronavirus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297500" y="2024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De la Organización Mundial de la Salud: el 31 de diciembre de 2019, la OMS recibió una alerta sobre varios casos de neumonía en la ciudad de Wuhan, provincia de Hubei en China. </a:t>
            </a:r>
            <a:endParaRPr sz="19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900"/>
              <a:t>El virus no coincidía con ningún otro virus conocido. Esto generó preocupación porque cuando un virus es nuevo, no sabemos cómo afecta a las personas.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155350" y="2028950"/>
            <a:ext cx="73296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Objetivos: </a:t>
            </a:r>
            <a:endParaRPr b="1"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Análisis y comprensión  de los datos recaudados.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Pronóstico del esparcimiento del virus </a:t>
            </a:r>
            <a:r>
              <a:rPr lang="es-419" sz="2400"/>
              <a:t>alrededor</a:t>
            </a:r>
            <a:r>
              <a:rPr lang="es-419" sz="2400"/>
              <a:t> del globo.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s-419" sz="2400"/>
              <a:t>Observación del impacto a nivel mundial.</a:t>
            </a:r>
            <a:endParaRPr sz="2400"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4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Análisis de una posible pandemia: Coronavirus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Recursos</a:t>
            </a:r>
            <a:endParaRPr sz="36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297500" y="1203300"/>
            <a:ext cx="7038900" cy="3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/>
              <a:t>Datos: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b="1" lang="es-419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Reportes actuales tomados de Kaggle (Novel Coronavirus Dataset)</a:t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10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13648" l="9054" r="33962" t="55526"/>
          <a:stretch/>
        </p:blipFill>
        <p:spPr>
          <a:xfrm>
            <a:off x="1303575" y="2753050"/>
            <a:ext cx="6536850" cy="1988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05255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R</a:t>
            </a:r>
            <a:r>
              <a:rPr lang="es-419"/>
              <a:t>egistros totales alrededor del mundo de confirmados, muertos y curados hasta la fecha dada</a:t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52550" y="303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Reportes</a:t>
            </a:r>
            <a:endParaRPr sz="3600"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9733" l="11256" r="48208" t="49777"/>
          <a:stretch/>
        </p:blipFill>
        <p:spPr>
          <a:xfrm>
            <a:off x="1052550" y="2223325"/>
            <a:ext cx="7038899" cy="26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122350" y="1158475"/>
            <a:ext cx="7058100" cy="32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Reporte de Confirmados, Muertos y Recuperados por país.</a:t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6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Reportes</a:t>
            </a:r>
            <a:endParaRPr sz="3600"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20704" l="9202" r="54667" t="48471"/>
          <a:stretch/>
        </p:blipFill>
        <p:spPr>
          <a:xfrm>
            <a:off x="1122300" y="1947250"/>
            <a:ext cx="7058201" cy="27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Reportes</a:t>
            </a:r>
            <a:endParaRPr sz="360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1150175" y="1156950"/>
            <a:ext cx="6991500" cy="3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Reporte de Confirmados, Muertos y Recuperados en China por fecha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23226" l="8811" r="55501" t="46471"/>
          <a:stretch/>
        </p:blipFill>
        <p:spPr>
          <a:xfrm>
            <a:off x="1150175" y="1993650"/>
            <a:ext cx="6991499" cy="27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/>
              <a:t>Reportes</a:t>
            </a:r>
            <a:endParaRPr sz="38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00" y="1447425"/>
            <a:ext cx="8684499" cy="33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/>
              <a:t>Reportes</a:t>
            </a:r>
            <a:endParaRPr sz="38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79057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