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1"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6DD8DA8-3039-481B-9F72-E21FA099BF07}">
          <p14:sldIdLst>
            <p14:sldId id="256"/>
          </p14:sldIdLst>
        </p14:section>
        <p14:section name="DESCRIPCIÓN DEL TRABAJO" id="{C6C964E7-F4BA-48D5-B27D-EE72E093E6E5}">
          <p14:sldIdLst>
            <p14:sldId id="257"/>
            <p14:sldId id="258"/>
            <p14:sldId id="259"/>
            <p14:sldId id="266"/>
            <p14:sldId id="260"/>
            <p14:sldId id="261"/>
            <p14:sldId id="262"/>
            <p14:sldId id="263"/>
            <p14:sldId id="264"/>
            <p14:sldId id="265"/>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A7E1A-E573-69E1-55FD-486ACCB127D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F121FA7-6245-04EE-8126-82FC42241C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8D01D67-A423-3AD8-5179-F5AEF8B2C12D}"/>
              </a:ext>
            </a:extLst>
          </p:cNvPr>
          <p:cNvSpPr>
            <a:spLocks noGrp="1"/>
          </p:cNvSpPr>
          <p:nvPr>
            <p:ph type="dt" sz="half" idx="10"/>
          </p:nvPr>
        </p:nvSpPr>
        <p:spPr/>
        <p:txBody>
          <a:bodyPr/>
          <a:lstStyle/>
          <a:p>
            <a:fld id="{DA704BA0-569C-482C-BC24-705D3E2CB4A2}" type="datetimeFigureOut">
              <a:rPr lang="es-ES" smtClean="0"/>
              <a:t>15/09/2022</a:t>
            </a:fld>
            <a:endParaRPr lang="es-ES"/>
          </a:p>
        </p:txBody>
      </p:sp>
      <p:sp>
        <p:nvSpPr>
          <p:cNvPr id="5" name="Marcador de pie de página 4">
            <a:extLst>
              <a:ext uri="{FF2B5EF4-FFF2-40B4-BE49-F238E27FC236}">
                <a16:creationId xmlns:a16="http://schemas.microsoft.com/office/drawing/2014/main" id="{21CF460F-7264-2134-D8C0-FF82D175E3C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F060431-DB1E-D42F-4104-2CE07BF95407}"/>
              </a:ext>
            </a:extLst>
          </p:cNvPr>
          <p:cNvSpPr>
            <a:spLocks noGrp="1"/>
          </p:cNvSpPr>
          <p:nvPr>
            <p:ph type="sldNum" sz="quarter" idx="12"/>
          </p:nvPr>
        </p:nvSpPr>
        <p:spPr/>
        <p:txBody>
          <a:bodyPr/>
          <a:lstStyle/>
          <a:p>
            <a:fld id="{629909B7-FAD3-42BF-B3AA-4904994633EE}" type="slidenum">
              <a:rPr lang="es-ES" smtClean="0"/>
              <a:t>‹Nº›</a:t>
            </a:fld>
            <a:endParaRPr lang="es-ES"/>
          </a:p>
        </p:txBody>
      </p:sp>
    </p:spTree>
    <p:extLst>
      <p:ext uri="{BB962C8B-B14F-4D97-AF65-F5344CB8AC3E}">
        <p14:creationId xmlns:p14="http://schemas.microsoft.com/office/powerpoint/2010/main" val="1648700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23E7F-4CD6-77DD-198D-8FEDB05AA08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FED343B-CCC5-5FDD-264F-F500BD40FD4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7281101-2160-46A4-7C84-3584EE9C964A}"/>
              </a:ext>
            </a:extLst>
          </p:cNvPr>
          <p:cNvSpPr>
            <a:spLocks noGrp="1"/>
          </p:cNvSpPr>
          <p:nvPr>
            <p:ph type="dt" sz="half" idx="10"/>
          </p:nvPr>
        </p:nvSpPr>
        <p:spPr/>
        <p:txBody>
          <a:bodyPr/>
          <a:lstStyle/>
          <a:p>
            <a:fld id="{DA704BA0-569C-482C-BC24-705D3E2CB4A2}" type="datetimeFigureOut">
              <a:rPr lang="es-ES" smtClean="0"/>
              <a:t>15/09/2022</a:t>
            </a:fld>
            <a:endParaRPr lang="es-ES"/>
          </a:p>
        </p:txBody>
      </p:sp>
      <p:sp>
        <p:nvSpPr>
          <p:cNvPr id="5" name="Marcador de pie de página 4">
            <a:extLst>
              <a:ext uri="{FF2B5EF4-FFF2-40B4-BE49-F238E27FC236}">
                <a16:creationId xmlns:a16="http://schemas.microsoft.com/office/drawing/2014/main" id="{EF4EEE3F-A8DD-F39D-7B4C-21865476A2C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B97480-93D3-D343-50F4-D9F8C6D7EF98}"/>
              </a:ext>
            </a:extLst>
          </p:cNvPr>
          <p:cNvSpPr>
            <a:spLocks noGrp="1"/>
          </p:cNvSpPr>
          <p:nvPr>
            <p:ph type="sldNum" sz="quarter" idx="12"/>
          </p:nvPr>
        </p:nvSpPr>
        <p:spPr/>
        <p:txBody>
          <a:bodyPr/>
          <a:lstStyle/>
          <a:p>
            <a:fld id="{629909B7-FAD3-42BF-B3AA-4904994633EE}" type="slidenum">
              <a:rPr lang="es-ES" smtClean="0"/>
              <a:t>‹Nº›</a:t>
            </a:fld>
            <a:endParaRPr lang="es-ES"/>
          </a:p>
        </p:txBody>
      </p:sp>
    </p:spTree>
    <p:extLst>
      <p:ext uri="{BB962C8B-B14F-4D97-AF65-F5344CB8AC3E}">
        <p14:creationId xmlns:p14="http://schemas.microsoft.com/office/powerpoint/2010/main" val="305822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AFD5FB6-EDB7-8D42-0183-F8E48D6CFFC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2DA279C-D552-4D78-9515-87EAB8101DE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B722C57-E6A2-4615-C7AE-5D2A7F331E73}"/>
              </a:ext>
            </a:extLst>
          </p:cNvPr>
          <p:cNvSpPr>
            <a:spLocks noGrp="1"/>
          </p:cNvSpPr>
          <p:nvPr>
            <p:ph type="dt" sz="half" idx="10"/>
          </p:nvPr>
        </p:nvSpPr>
        <p:spPr/>
        <p:txBody>
          <a:bodyPr/>
          <a:lstStyle/>
          <a:p>
            <a:fld id="{DA704BA0-569C-482C-BC24-705D3E2CB4A2}" type="datetimeFigureOut">
              <a:rPr lang="es-ES" smtClean="0"/>
              <a:t>15/09/2022</a:t>
            </a:fld>
            <a:endParaRPr lang="es-ES"/>
          </a:p>
        </p:txBody>
      </p:sp>
      <p:sp>
        <p:nvSpPr>
          <p:cNvPr id="5" name="Marcador de pie de página 4">
            <a:extLst>
              <a:ext uri="{FF2B5EF4-FFF2-40B4-BE49-F238E27FC236}">
                <a16:creationId xmlns:a16="http://schemas.microsoft.com/office/drawing/2014/main" id="{8E4C9EA0-C02A-7EA1-38EB-FD3C1C0E3F9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33410D8-643E-816F-8258-ACEF06090EA8}"/>
              </a:ext>
            </a:extLst>
          </p:cNvPr>
          <p:cNvSpPr>
            <a:spLocks noGrp="1"/>
          </p:cNvSpPr>
          <p:nvPr>
            <p:ph type="sldNum" sz="quarter" idx="12"/>
          </p:nvPr>
        </p:nvSpPr>
        <p:spPr/>
        <p:txBody>
          <a:bodyPr/>
          <a:lstStyle/>
          <a:p>
            <a:fld id="{629909B7-FAD3-42BF-B3AA-4904994633EE}" type="slidenum">
              <a:rPr lang="es-ES" smtClean="0"/>
              <a:t>‹Nº›</a:t>
            </a:fld>
            <a:endParaRPr lang="es-ES"/>
          </a:p>
        </p:txBody>
      </p:sp>
    </p:spTree>
    <p:extLst>
      <p:ext uri="{BB962C8B-B14F-4D97-AF65-F5344CB8AC3E}">
        <p14:creationId xmlns:p14="http://schemas.microsoft.com/office/powerpoint/2010/main" val="356948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6F224-1D6E-BA17-806E-F9A8C64C6A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63E2B1D-4F18-667D-FB4E-B4164320043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ABF291D-ED5C-1946-2AF1-10B04C2AB565}"/>
              </a:ext>
            </a:extLst>
          </p:cNvPr>
          <p:cNvSpPr>
            <a:spLocks noGrp="1"/>
          </p:cNvSpPr>
          <p:nvPr>
            <p:ph type="dt" sz="half" idx="10"/>
          </p:nvPr>
        </p:nvSpPr>
        <p:spPr/>
        <p:txBody>
          <a:bodyPr/>
          <a:lstStyle/>
          <a:p>
            <a:fld id="{DA704BA0-569C-482C-BC24-705D3E2CB4A2}" type="datetimeFigureOut">
              <a:rPr lang="es-ES" smtClean="0"/>
              <a:t>15/09/2022</a:t>
            </a:fld>
            <a:endParaRPr lang="es-ES"/>
          </a:p>
        </p:txBody>
      </p:sp>
      <p:sp>
        <p:nvSpPr>
          <p:cNvPr id="5" name="Marcador de pie de página 4">
            <a:extLst>
              <a:ext uri="{FF2B5EF4-FFF2-40B4-BE49-F238E27FC236}">
                <a16:creationId xmlns:a16="http://schemas.microsoft.com/office/drawing/2014/main" id="{BE456236-5F34-5E8E-4ECF-167D6FFDC62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AE8FDC0-1388-98C1-758A-7AAD604BB721}"/>
              </a:ext>
            </a:extLst>
          </p:cNvPr>
          <p:cNvSpPr>
            <a:spLocks noGrp="1"/>
          </p:cNvSpPr>
          <p:nvPr>
            <p:ph type="sldNum" sz="quarter" idx="12"/>
          </p:nvPr>
        </p:nvSpPr>
        <p:spPr/>
        <p:txBody>
          <a:bodyPr/>
          <a:lstStyle/>
          <a:p>
            <a:fld id="{629909B7-FAD3-42BF-B3AA-4904994633EE}" type="slidenum">
              <a:rPr lang="es-ES" smtClean="0"/>
              <a:t>‹Nº›</a:t>
            </a:fld>
            <a:endParaRPr lang="es-ES"/>
          </a:p>
        </p:txBody>
      </p:sp>
    </p:spTree>
    <p:extLst>
      <p:ext uri="{BB962C8B-B14F-4D97-AF65-F5344CB8AC3E}">
        <p14:creationId xmlns:p14="http://schemas.microsoft.com/office/powerpoint/2010/main" val="369063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C7A4E-C534-90B8-54EB-0E1C12C81B1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739A847-E238-942B-7AF3-E3DEC6F7CE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B3C9DEB-EE1A-92AD-89C1-715C8E3D6CEB}"/>
              </a:ext>
            </a:extLst>
          </p:cNvPr>
          <p:cNvSpPr>
            <a:spLocks noGrp="1"/>
          </p:cNvSpPr>
          <p:nvPr>
            <p:ph type="dt" sz="half" idx="10"/>
          </p:nvPr>
        </p:nvSpPr>
        <p:spPr/>
        <p:txBody>
          <a:bodyPr/>
          <a:lstStyle/>
          <a:p>
            <a:fld id="{DA704BA0-569C-482C-BC24-705D3E2CB4A2}" type="datetimeFigureOut">
              <a:rPr lang="es-ES" smtClean="0"/>
              <a:t>15/09/2022</a:t>
            </a:fld>
            <a:endParaRPr lang="es-ES"/>
          </a:p>
        </p:txBody>
      </p:sp>
      <p:sp>
        <p:nvSpPr>
          <p:cNvPr id="5" name="Marcador de pie de página 4">
            <a:extLst>
              <a:ext uri="{FF2B5EF4-FFF2-40B4-BE49-F238E27FC236}">
                <a16:creationId xmlns:a16="http://schemas.microsoft.com/office/drawing/2014/main" id="{F41753F7-9763-684F-2CF6-824BD678E97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60DB511-9434-5941-4B2F-5BFF55F83032}"/>
              </a:ext>
            </a:extLst>
          </p:cNvPr>
          <p:cNvSpPr>
            <a:spLocks noGrp="1"/>
          </p:cNvSpPr>
          <p:nvPr>
            <p:ph type="sldNum" sz="quarter" idx="12"/>
          </p:nvPr>
        </p:nvSpPr>
        <p:spPr/>
        <p:txBody>
          <a:bodyPr/>
          <a:lstStyle/>
          <a:p>
            <a:fld id="{629909B7-FAD3-42BF-B3AA-4904994633EE}" type="slidenum">
              <a:rPr lang="es-ES" smtClean="0"/>
              <a:t>‹Nº›</a:t>
            </a:fld>
            <a:endParaRPr lang="es-ES"/>
          </a:p>
        </p:txBody>
      </p:sp>
    </p:spTree>
    <p:extLst>
      <p:ext uri="{BB962C8B-B14F-4D97-AF65-F5344CB8AC3E}">
        <p14:creationId xmlns:p14="http://schemas.microsoft.com/office/powerpoint/2010/main" val="391188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7CE660-E2B7-59B1-C1C6-F70EDB50886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D1369FE-23A5-F7DF-B2A5-167662B0691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C538626-97AA-F492-EEBA-66B7F18A87F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154A27F-B3F9-F17E-28DD-DD1D926C0183}"/>
              </a:ext>
            </a:extLst>
          </p:cNvPr>
          <p:cNvSpPr>
            <a:spLocks noGrp="1"/>
          </p:cNvSpPr>
          <p:nvPr>
            <p:ph type="dt" sz="half" idx="10"/>
          </p:nvPr>
        </p:nvSpPr>
        <p:spPr/>
        <p:txBody>
          <a:bodyPr/>
          <a:lstStyle/>
          <a:p>
            <a:fld id="{DA704BA0-569C-482C-BC24-705D3E2CB4A2}" type="datetimeFigureOut">
              <a:rPr lang="es-ES" smtClean="0"/>
              <a:t>15/09/2022</a:t>
            </a:fld>
            <a:endParaRPr lang="es-ES"/>
          </a:p>
        </p:txBody>
      </p:sp>
      <p:sp>
        <p:nvSpPr>
          <p:cNvPr id="6" name="Marcador de pie de página 5">
            <a:extLst>
              <a:ext uri="{FF2B5EF4-FFF2-40B4-BE49-F238E27FC236}">
                <a16:creationId xmlns:a16="http://schemas.microsoft.com/office/drawing/2014/main" id="{9F3A3D1C-4D7E-603D-9836-BC97FC5A476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90391D8-F615-6F73-5833-0C5955C6B08E}"/>
              </a:ext>
            </a:extLst>
          </p:cNvPr>
          <p:cNvSpPr>
            <a:spLocks noGrp="1"/>
          </p:cNvSpPr>
          <p:nvPr>
            <p:ph type="sldNum" sz="quarter" idx="12"/>
          </p:nvPr>
        </p:nvSpPr>
        <p:spPr/>
        <p:txBody>
          <a:bodyPr/>
          <a:lstStyle/>
          <a:p>
            <a:fld id="{629909B7-FAD3-42BF-B3AA-4904994633EE}" type="slidenum">
              <a:rPr lang="es-ES" smtClean="0"/>
              <a:t>‹Nº›</a:t>
            </a:fld>
            <a:endParaRPr lang="es-ES"/>
          </a:p>
        </p:txBody>
      </p:sp>
    </p:spTree>
    <p:extLst>
      <p:ext uri="{BB962C8B-B14F-4D97-AF65-F5344CB8AC3E}">
        <p14:creationId xmlns:p14="http://schemas.microsoft.com/office/powerpoint/2010/main" val="274578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21325-C8F5-FB39-4298-4AA03785E1C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12F37AA-89C6-F61E-217D-4781BE3CA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6C0DEDD-B813-C2DC-C604-5167F4CCEC8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FC6CCCD-20C5-8AA2-3AB7-408276AF23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EEBA08-9A5E-6634-2F63-28110DE7EBD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0B3A6E1-AD47-152A-AD59-BBD04608D2EF}"/>
              </a:ext>
            </a:extLst>
          </p:cNvPr>
          <p:cNvSpPr>
            <a:spLocks noGrp="1"/>
          </p:cNvSpPr>
          <p:nvPr>
            <p:ph type="dt" sz="half" idx="10"/>
          </p:nvPr>
        </p:nvSpPr>
        <p:spPr/>
        <p:txBody>
          <a:bodyPr/>
          <a:lstStyle/>
          <a:p>
            <a:fld id="{DA704BA0-569C-482C-BC24-705D3E2CB4A2}" type="datetimeFigureOut">
              <a:rPr lang="es-ES" smtClean="0"/>
              <a:t>15/09/2022</a:t>
            </a:fld>
            <a:endParaRPr lang="es-ES"/>
          </a:p>
        </p:txBody>
      </p:sp>
      <p:sp>
        <p:nvSpPr>
          <p:cNvPr id="8" name="Marcador de pie de página 7">
            <a:extLst>
              <a:ext uri="{FF2B5EF4-FFF2-40B4-BE49-F238E27FC236}">
                <a16:creationId xmlns:a16="http://schemas.microsoft.com/office/drawing/2014/main" id="{7AD5D92C-5D21-E0C0-5D76-4689195B5B0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5248EE8-AF7D-548D-DEFB-070F5DFB00C4}"/>
              </a:ext>
            </a:extLst>
          </p:cNvPr>
          <p:cNvSpPr>
            <a:spLocks noGrp="1"/>
          </p:cNvSpPr>
          <p:nvPr>
            <p:ph type="sldNum" sz="quarter" idx="12"/>
          </p:nvPr>
        </p:nvSpPr>
        <p:spPr/>
        <p:txBody>
          <a:bodyPr/>
          <a:lstStyle/>
          <a:p>
            <a:fld id="{629909B7-FAD3-42BF-B3AA-4904994633EE}" type="slidenum">
              <a:rPr lang="es-ES" smtClean="0"/>
              <a:t>‹Nº›</a:t>
            </a:fld>
            <a:endParaRPr lang="es-ES"/>
          </a:p>
        </p:txBody>
      </p:sp>
    </p:spTree>
    <p:extLst>
      <p:ext uri="{BB962C8B-B14F-4D97-AF65-F5344CB8AC3E}">
        <p14:creationId xmlns:p14="http://schemas.microsoft.com/office/powerpoint/2010/main" val="230291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542C3B-2008-AB27-B068-F0667F1F381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2A111B0-6F28-7B88-B3B8-BF2CDFA530E3}"/>
              </a:ext>
            </a:extLst>
          </p:cNvPr>
          <p:cNvSpPr>
            <a:spLocks noGrp="1"/>
          </p:cNvSpPr>
          <p:nvPr>
            <p:ph type="dt" sz="half" idx="10"/>
          </p:nvPr>
        </p:nvSpPr>
        <p:spPr/>
        <p:txBody>
          <a:bodyPr/>
          <a:lstStyle/>
          <a:p>
            <a:fld id="{DA704BA0-569C-482C-BC24-705D3E2CB4A2}" type="datetimeFigureOut">
              <a:rPr lang="es-ES" smtClean="0"/>
              <a:t>15/09/2022</a:t>
            </a:fld>
            <a:endParaRPr lang="es-ES"/>
          </a:p>
        </p:txBody>
      </p:sp>
      <p:sp>
        <p:nvSpPr>
          <p:cNvPr id="4" name="Marcador de pie de página 3">
            <a:extLst>
              <a:ext uri="{FF2B5EF4-FFF2-40B4-BE49-F238E27FC236}">
                <a16:creationId xmlns:a16="http://schemas.microsoft.com/office/drawing/2014/main" id="{192E65D2-E7A4-3BE1-409A-0CA9A8A9D13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2327A3C-657C-87BF-A851-6DBDB7FD7FAA}"/>
              </a:ext>
            </a:extLst>
          </p:cNvPr>
          <p:cNvSpPr>
            <a:spLocks noGrp="1"/>
          </p:cNvSpPr>
          <p:nvPr>
            <p:ph type="sldNum" sz="quarter" idx="12"/>
          </p:nvPr>
        </p:nvSpPr>
        <p:spPr/>
        <p:txBody>
          <a:bodyPr/>
          <a:lstStyle/>
          <a:p>
            <a:fld id="{629909B7-FAD3-42BF-B3AA-4904994633EE}" type="slidenum">
              <a:rPr lang="es-ES" smtClean="0"/>
              <a:t>‹Nº›</a:t>
            </a:fld>
            <a:endParaRPr lang="es-ES"/>
          </a:p>
        </p:txBody>
      </p:sp>
    </p:spTree>
    <p:extLst>
      <p:ext uri="{BB962C8B-B14F-4D97-AF65-F5344CB8AC3E}">
        <p14:creationId xmlns:p14="http://schemas.microsoft.com/office/powerpoint/2010/main" val="5603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9D5C041-AC96-C84F-D3A4-FDF92952113C}"/>
              </a:ext>
            </a:extLst>
          </p:cNvPr>
          <p:cNvSpPr>
            <a:spLocks noGrp="1"/>
          </p:cNvSpPr>
          <p:nvPr>
            <p:ph type="dt" sz="half" idx="10"/>
          </p:nvPr>
        </p:nvSpPr>
        <p:spPr/>
        <p:txBody>
          <a:bodyPr/>
          <a:lstStyle/>
          <a:p>
            <a:fld id="{DA704BA0-569C-482C-BC24-705D3E2CB4A2}" type="datetimeFigureOut">
              <a:rPr lang="es-ES" smtClean="0"/>
              <a:t>15/09/2022</a:t>
            </a:fld>
            <a:endParaRPr lang="es-ES"/>
          </a:p>
        </p:txBody>
      </p:sp>
      <p:sp>
        <p:nvSpPr>
          <p:cNvPr id="3" name="Marcador de pie de página 2">
            <a:extLst>
              <a:ext uri="{FF2B5EF4-FFF2-40B4-BE49-F238E27FC236}">
                <a16:creationId xmlns:a16="http://schemas.microsoft.com/office/drawing/2014/main" id="{B1DA47CF-64E9-3623-F5E9-D2275871EFD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EF95AE0-7556-4719-788F-F92F252E486F}"/>
              </a:ext>
            </a:extLst>
          </p:cNvPr>
          <p:cNvSpPr>
            <a:spLocks noGrp="1"/>
          </p:cNvSpPr>
          <p:nvPr>
            <p:ph type="sldNum" sz="quarter" idx="12"/>
          </p:nvPr>
        </p:nvSpPr>
        <p:spPr/>
        <p:txBody>
          <a:bodyPr/>
          <a:lstStyle/>
          <a:p>
            <a:fld id="{629909B7-FAD3-42BF-B3AA-4904994633EE}" type="slidenum">
              <a:rPr lang="es-ES" smtClean="0"/>
              <a:t>‹Nº›</a:t>
            </a:fld>
            <a:endParaRPr lang="es-ES"/>
          </a:p>
        </p:txBody>
      </p:sp>
    </p:spTree>
    <p:extLst>
      <p:ext uri="{BB962C8B-B14F-4D97-AF65-F5344CB8AC3E}">
        <p14:creationId xmlns:p14="http://schemas.microsoft.com/office/powerpoint/2010/main" val="248115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994FE-24A0-92D1-B641-B3CF0B15683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6C755AE-340D-89A8-661A-78F9F9D254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CC50541-6966-8898-3942-7832EDDF0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7AFD86-50FA-E740-DE62-93560C21BD55}"/>
              </a:ext>
            </a:extLst>
          </p:cNvPr>
          <p:cNvSpPr>
            <a:spLocks noGrp="1"/>
          </p:cNvSpPr>
          <p:nvPr>
            <p:ph type="dt" sz="half" idx="10"/>
          </p:nvPr>
        </p:nvSpPr>
        <p:spPr/>
        <p:txBody>
          <a:bodyPr/>
          <a:lstStyle/>
          <a:p>
            <a:fld id="{DA704BA0-569C-482C-BC24-705D3E2CB4A2}" type="datetimeFigureOut">
              <a:rPr lang="es-ES" smtClean="0"/>
              <a:t>15/09/2022</a:t>
            </a:fld>
            <a:endParaRPr lang="es-ES"/>
          </a:p>
        </p:txBody>
      </p:sp>
      <p:sp>
        <p:nvSpPr>
          <p:cNvPr id="6" name="Marcador de pie de página 5">
            <a:extLst>
              <a:ext uri="{FF2B5EF4-FFF2-40B4-BE49-F238E27FC236}">
                <a16:creationId xmlns:a16="http://schemas.microsoft.com/office/drawing/2014/main" id="{D8AA5616-B6B6-4E7B-7A8A-03DDB88C39C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39ABC0F-A3FD-7F32-D62F-6730880B6F0D}"/>
              </a:ext>
            </a:extLst>
          </p:cNvPr>
          <p:cNvSpPr>
            <a:spLocks noGrp="1"/>
          </p:cNvSpPr>
          <p:nvPr>
            <p:ph type="sldNum" sz="quarter" idx="12"/>
          </p:nvPr>
        </p:nvSpPr>
        <p:spPr/>
        <p:txBody>
          <a:bodyPr/>
          <a:lstStyle/>
          <a:p>
            <a:fld id="{629909B7-FAD3-42BF-B3AA-4904994633EE}" type="slidenum">
              <a:rPr lang="es-ES" smtClean="0"/>
              <a:t>‹Nº›</a:t>
            </a:fld>
            <a:endParaRPr lang="es-ES"/>
          </a:p>
        </p:txBody>
      </p:sp>
    </p:spTree>
    <p:extLst>
      <p:ext uri="{BB962C8B-B14F-4D97-AF65-F5344CB8AC3E}">
        <p14:creationId xmlns:p14="http://schemas.microsoft.com/office/powerpoint/2010/main" val="284951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75B729-D1A8-D299-8C71-B258705C7D8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97382D5-518A-D33C-AF1B-F99940172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8810DB7-AD9F-F408-CA03-2318DCD28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20705E3-7395-7F54-BDD9-A1745AD1DF35}"/>
              </a:ext>
            </a:extLst>
          </p:cNvPr>
          <p:cNvSpPr>
            <a:spLocks noGrp="1"/>
          </p:cNvSpPr>
          <p:nvPr>
            <p:ph type="dt" sz="half" idx="10"/>
          </p:nvPr>
        </p:nvSpPr>
        <p:spPr/>
        <p:txBody>
          <a:bodyPr/>
          <a:lstStyle/>
          <a:p>
            <a:fld id="{DA704BA0-569C-482C-BC24-705D3E2CB4A2}" type="datetimeFigureOut">
              <a:rPr lang="es-ES" smtClean="0"/>
              <a:t>15/09/2022</a:t>
            </a:fld>
            <a:endParaRPr lang="es-ES"/>
          </a:p>
        </p:txBody>
      </p:sp>
      <p:sp>
        <p:nvSpPr>
          <p:cNvPr id="6" name="Marcador de pie de página 5">
            <a:extLst>
              <a:ext uri="{FF2B5EF4-FFF2-40B4-BE49-F238E27FC236}">
                <a16:creationId xmlns:a16="http://schemas.microsoft.com/office/drawing/2014/main" id="{2527D283-C419-2137-E276-B56B0573B42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96AFAE3-B8E1-5345-CE5D-9CA7336190F5}"/>
              </a:ext>
            </a:extLst>
          </p:cNvPr>
          <p:cNvSpPr>
            <a:spLocks noGrp="1"/>
          </p:cNvSpPr>
          <p:nvPr>
            <p:ph type="sldNum" sz="quarter" idx="12"/>
          </p:nvPr>
        </p:nvSpPr>
        <p:spPr/>
        <p:txBody>
          <a:bodyPr/>
          <a:lstStyle/>
          <a:p>
            <a:fld id="{629909B7-FAD3-42BF-B3AA-4904994633EE}" type="slidenum">
              <a:rPr lang="es-ES" smtClean="0"/>
              <a:t>‹Nº›</a:t>
            </a:fld>
            <a:endParaRPr lang="es-ES"/>
          </a:p>
        </p:txBody>
      </p:sp>
    </p:spTree>
    <p:extLst>
      <p:ext uri="{BB962C8B-B14F-4D97-AF65-F5344CB8AC3E}">
        <p14:creationId xmlns:p14="http://schemas.microsoft.com/office/powerpoint/2010/main" val="146109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1D25D32-297F-C480-EE2A-9C0B18AD69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D7E26F7-8B28-29EF-2470-59EB2BB1F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AFC3FD2-D8D5-0484-7FA7-FBE4CE6DD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04BA0-569C-482C-BC24-705D3E2CB4A2}" type="datetimeFigureOut">
              <a:rPr lang="es-ES" smtClean="0"/>
              <a:t>15/09/2022</a:t>
            </a:fld>
            <a:endParaRPr lang="es-ES"/>
          </a:p>
        </p:txBody>
      </p:sp>
      <p:sp>
        <p:nvSpPr>
          <p:cNvPr id="5" name="Marcador de pie de página 4">
            <a:extLst>
              <a:ext uri="{FF2B5EF4-FFF2-40B4-BE49-F238E27FC236}">
                <a16:creationId xmlns:a16="http://schemas.microsoft.com/office/drawing/2014/main" id="{88A65D41-FACA-B3CC-A9E8-A20E89AE76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97008A7-5C50-32E2-9872-2839BE79B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909B7-FAD3-42BF-B3AA-4904994633EE}" type="slidenum">
              <a:rPr lang="es-ES" smtClean="0"/>
              <a:t>‹Nº›</a:t>
            </a:fld>
            <a:endParaRPr lang="es-ES"/>
          </a:p>
        </p:txBody>
      </p:sp>
    </p:spTree>
    <p:extLst>
      <p:ext uri="{BB962C8B-B14F-4D97-AF65-F5344CB8AC3E}">
        <p14:creationId xmlns:p14="http://schemas.microsoft.com/office/powerpoint/2010/main" val="354652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6.xml"/><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B0B41-7664-106E-5EDC-752D76A149E9}"/>
              </a:ext>
            </a:extLst>
          </p:cNvPr>
          <p:cNvSpPr>
            <a:spLocks noGrp="1"/>
          </p:cNvSpPr>
          <p:nvPr>
            <p:ph type="ctrTitle"/>
          </p:nvPr>
        </p:nvSpPr>
        <p:spPr>
          <a:xfrm>
            <a:off x="847530" y="1242902"/>
            <a:ext cx="10496939" cy="2866151"/>
          </a:xfrm>
        </p:spPr>
        <p:txBody>
          <a:bodyPr>
            <a:normAutofit/>
          </a:bodyPr>
          <a:lstStyle/>
          <a:p>
            <a:r>
              <a:rPr lang="es-ES" sz="8000" b="1" i="0" dirty="0">
                <a:solidFill>
                  <a:srgbClr val="2D3B45"/>
                </a:solidFill>
                <a:effectLst/>
                <a:latin typeface="Lato Extended"/>
              </a:rPr>
              <a:t>COVID-19 </a:t>
            </a:r>
            <a:br>
              <a:rPr lang="es-ES" b="1" i="0" dirty="0">
                <a:solidFill>
                  <a:srgbClr val="2D3B45"/>
                </a:solidFill>
                <a:effectLst/>
                <a:latin typeface="Lato Extended"/>
              </a:rPr>
            </a:br>
            <a:r>
              <a:rPr lang="es-ES" sz="6700" b="1" i="0" dirty="0">
                <a:solidFill>
                  <a:srgbClr val="2D3B45"/>
                </a:solidFill>
                <a:effectLst/>
                <a:latin typeface="Lato Extended"/>
              </a:rPr>
              <a:t>Twitter Network Analysis</a:t>
            </a:r>
            <a:endParaRPr lang="es-ES" b="1" dirty="0"/>
          </a:p>
        </p:txBody>
      </p:sp>
      <p:sp>
        <p:nvSpPr>
          <p:cNvPr id="3" name="Subtítulo 2">
            <a:extLst>
              <a:ext uri="{FF2B5EF4-FFF2-40B4-BE49-F238E27FC236}">
                <a16:creationId xmlns:a16="http://schemas.microsoft.com/office/drawing/2014/main" id="{7960E57A-59DE-20CB-8716-E670B461949C}"/>
              </a:ext>
            </a:extLst>
          </p:cNvPr>
          <p:cNvSpPr>
            <a:spLocks noGrp="1"/>
          </p:cNvSpPr>
          <p:nvPr>
            <p:ph type="subTitle" idx="1"/>
          </p:nvPr>
        </p:nvSpPr>
        <p:spPr>
          <a:xfrm>
            <a:off x="1172954" y="3602038"/>
            <a:ext cx="9921144" cy="1655762"/>
          </a:xfrm>
        </p:spPr>
        <p:txBody>
          <a:bodyPr>
            <a:normAutofit/>
          </a:bodyPr>
          <a:lstStyle/>
          <a:p>
            <a:endParaRPr lang="es-ES" sz="2700" dirty="0"/>
          </a:p>
          <a:p>
            <a:r>
              <a:rPr lang="es-ES" sz="2700" b="1" dirty="0"/>
              <a:t>Estudio de sus comunidades, relaciones y dinámicas más relevantes. </a:t>
            </a:r>
          </a:p>
        </p:txBody>
      </p:sp>
    </p:spTree>
    <p:extLst>
      <p:ext uri="{BB962C8B-B14F-4D97-AF65-F5344CB8AC3E}">
        <p14:creationId xmlns:p14="http://schemas.microsoft.com/office/powerpoint/2010/main" val="466067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B50BE68-A867-05DC-017D-F0A3989FE9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67986" y="1873110"/>
            <a:ext cx="9456028" cy="4984890"/>
          </a:xfrm>
          <a:prstGeom prst="rect">
            <a:avLst/>
          </a:prstGeom>
        </p:spPr>
      </p:pic>
      <p:sp>
        <p:nvSpPr>
          <p:cNvPr id="5" name="CuadroTexto 4">
            <a:extLst>
              <a:ext uri="{FF2B5EF4-FFF2-40B4-BE49-F238E27FC236}">
                <a16:creationId xmlns:a16="http://schemas.microsoft.com/office/drawing/2014/main" id="{4316D774-C48D-E545-B9C3-3852BDDABF86}"/>
              </a:ext>
            </a:extLst>
          </p:cNvPr>
          <p:cNvSpPr txBox="1"/>
          <p:nvPr/>
        </p:nvSpPr>
        <p:spPr>
          <a:xfrm>
            <a:off x="942392" y="661697"/>
            <a:ext cx="10291665" cy="1754326"/>
          </a:xfrm>
          <a:prstGeom prst="rect">
            <a:avLst/>
          </a:prstGeom>
          <a:noFill/>
        </p:spPr>
        <p:txBody>
          <a:bodyPr wrap="square" rtlCol="0">
            <a:spAutoFit/>
          </a:bodyPr>
          <a:lstStyle/>
          <a:p>
            <a:pPr algn="just"/>
            <a:r>
              <a:rPr lang="es-ES" dirty="0"/>
              <a:t>Esta comunidad cuenta con 100 nodos y 199 relaciones. En su línea temporal va referenciando temas principales como corona (en árabe), día mundial de la salud, quedarse en casa, distancia social y confinamiento. </a:t>
            </a:r>
          </a:p>
          <a:p>
            <a:pPr algn="just"/>
            <a:endParaRPr lang="es-ES" dirty="0"/>
          </a:p>
          <a:p>
            <a:pPr algn="just"/>
            <a:r>
              <a:rPr lang="es-ES" dirty="0"/>
              <a:t>Todo ellos apelan a medidas sanitarias y de precaución, que puedan frenar el avance de la pandemia y los contagios. Son claras tendencias de conversación en esta etapa. </a:t>
            </a:r>
          </a:p>
        </p:txBody>
      </p:sp>
    </p:spTree>
    <p:extLst>
      <p:ext uri="{BB962C8B-B14F-4D97-AF65-F5344CB8AC3E}">
        <p14:creationId xmlns:p14="http://schemas.microsoft.com/office/powerpoint/2010/main" val="401429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783D0-4F6C-6377-24EA-60F2EC4D8703}"/>
              </a:ext>
            </a:extLst>
          </p:cNvPr>
          <p:cNvSpPr>
            <a:spLocks noGrp="1"/>
          </p:cNvSpPr>
          <p:nvPr>
            <p:ph type="title"/>
          </p:nvPr>
        </p:nvSpPr>
        <p:spPr>
          <a:xfrm>
            <a:off x="838200" y="365126"/>
            <a:ext cx="10515600" cy="752474"/>
          </a:xfrm>
        </p:spPr>
        <p:txBody>
          <a:bodyPr>
            <a:normAutofit/>
          </a:bodyPr>
          <a:lstStyle/>
          <a:p>
            <a:r>
              <a:rPr lang="es-ES" sz="3200" b="1" dirty="0">
                <a:latin typeface="+mn-lt"/>
              </a:rPr>
              <a:t>2. Visualización general de relaciones entre comunidades</a:t>
            </a:r>
          </a:p>
        </p:txBody>
      </p:sp>
      <p:pic>
        <p:nvPicPr>
          <p:cNvPr id="6" name="Imagen 5">
            <a:extLst>
              <a:ext uri="{FF2B5EF4-FFF2-40B4-BE49-F238E27FC236}">
                <a16:creationId xmlns:a16="http://schemas.microsoft.com/office/drawing/2014/main" id="{E21E8FC0-5655-D2FF-80C8-E56ED2F431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81600" y="1107460"/>
            <a:ext cx="6593840" cy="5287368"/>
          </a:xfrm>
          <a:prstGeom prst="rect">
            <a:avLst/>
          </a:prstGeom>
        </p:spPr>
      </p:pic>
      <p:sp>
        <p:nvSpPr>
          <p:cNvPr id="8" name="CuadroTexto 7">
            <a:extLst>
              <a:ext uri="{FF2B5EF4-FFF2-40B4-BE49-F238E27FC236}">
                <a16:creationId xmlns:a16="http://schemas.microsoft.com/office/drawing/2014/main" id="{73B84D67-67B4-50E0-40E1-76531E2791AA}"/>
              </a:ext>
            </a:extLst>
          </p:cNvPr>
          <p:cNvSpPr txBox="1"/>
          <p:nvPr/>
        </p:nvSpPr>
        <p:spPr>
          <a:xfrm>
            <a:off x="838200" y="1040840"/>
            <a:ext cx="4414870" cy="5093702"/>
          </a:xfrm>
          <a:prstGeom prst="rect">
            <a:avLst/>
          </a:prstGeom>
          <a:noFill/>
        </p:spPr>
        <p:txBody>
          <a:bodyPr wrap="square" rtlCol="0">
            <a:spAutoFit/>
          </a:bodyPr>
          <a:lstStyle/>
          <a:p>
            <a:pPr algn="just"/>
            <a:r>
              <a:rPr lang="es-ES" sz="1400" dirty="0"/>
              <a:t>Volvemos a empleadas técnicas, descritas anteriormente, para obtener el grafo general de nodos y sus relaciones:</a:t>
            </a:r>
          </a:p>
          <a:p>
            <a:pPr algn="just"/>
            <a:r>
              <a:rPr lang="es-ES" sz="1200" dirty="0"/>
              <a:t> </a:t>
            </a:r>
          </a:p>
          <a:p>
            <a:pPr algn="just"/>
            <a:r>
              <a:rPr lang="es-ES" sz="1900" b="1" dirty="0"/>
              <a:t>Aplicación de métricas para la apariencia</a:t>
            </a:r>
            <a:r>
              <a:rPr lang="es-ES" sz="1900" dirty="0"/>
              <a:t> </a:t>
            </a:r>
            <a:endParaRPr lang="es-ES" sz="1200" dirty="0"/>
          </a:p>
          <a:p>
            <a:pPr marL="171450" indent="-171450" algn="just">
              <a:buFont typeface="Arial" panose="020B0604020202020204" pitchFamily="34" charset="0"/>
              <a:buChar char="•"/>
            </a:pPr>
            <a:r>
              <a:rPr lang="es-ES" sz="1400" dirty="0"/>
              <a:t>Retomamos el cálculo estadístico de modularidad, que permite ajustar el número de comunidades y su diferenciación por color.  </a:t>
            </a:r>
          </a:p>
          <a:p>
            <a:pPr marL="171450" indent="-171450" algn="just">
              <a:buFont typeface="Arial" panose="020B0604020202020204" pitchFamily="34" charset="0"/>
              <a:buChar char="•"/>
            </a:pPr>
            <a:r>
              <a:rPr lang="es-ES" sz="1400" dirty="0"/>
              <a:t>También ajustamos el tamaño de los nodos en función de su grado. </a:t>
            </a:r>
          </a:p>
          <a:p>
            <a:pPr algn="just"/>
            <a:endParaRPr lang="es-ES" sz="1400" dirty="0"/>
          </a:p>
          <a:p>
            <a:pPr algn="just"/>
            <a:r>
              <a:rPr lang="es-ES" sz="1900" b="1" dirty="0"/>
              <a:t>Aplicación de algoritmos de distribución</a:t>
            </a:r>
            <a:r>
              <a:rPr lang="es-ES" sz="1600" dirty="0"/>
              <a:t> </a:t>
            </a:r>
            <a:endParaRPr lang="es-ES" sz="1400" dirty="0"/>
          </a:p>
          <a:p>
            <a:pPr marL="171450" indent="-171450" algn="just">
              <a:buFont typeface="Arial" panose="020B0604020202020204" pitchFamily="34" charset="0"/>
              <a:buChar char="•"/>
            </a:pPr>
            <a:r>
              <a:rPr lang="es-ES" sz="1400" dirty="0"/>
              <a:t>Noverlap separa los nodos solapados en la visualización.</a:t>
            </a:r>
          </a:p>
          <a:p>
            <a:pPr marL="171450" indent="-171450" algn="just">
              <a:buFont typeface="Arial" panose="020B0604020202020204" pitchFamily="34" charset="0"/>
              <a:buChar char="•"/>
            </a:pPr>
            <a:r>
              <a:rPr lang="es-ES" sz="1400" dirty="0"/>
              <a:t>OpenOrd ajusta los nodos en función de su clase (comunidad).</a:t>
            </a:r>
          </a:p>
          <a:p>
            <a:pPr marL="171450" indent="-171450" algn="just">
              <a:buFont typeface="Arial" panose="020B0604020202020204" pitchFamily="34" charset="0"/>
              <a:buChar char="•"/>
            </a:pPr>
            <a:r>
              <a:rPr lang="es-ES" sz="1400" dirty="0"/>
              <a:t>Force Atlas 2 dispone los nodos en función de la atracción o repulsión entre ellos. </a:t>
            </a:r>
          </a:p>
          <a:p>
            <a:pPr algn="just"/>
            <a:endParaRPr lang="es-ES" sz="1400" dirty="0"/>
          </a:p>
          <a:p>
            <a:pPr algn="just"/>
            <a:r>
              <a:rPr lang="es-ES" sz="1900" b="1" dirty="0"/>
              <a:t>Aplicación de filtros</a:t>
            </a:r>
            <a:r>
              <a:rPr lang="es-ES" sz="1900" dirty="0"/>
              <a:t> </a:t>
            </a:r>
          </a:p>
          <a:p>
            <a:pPr marL="171450" indent="-171450" algn="just">
              <a:buFont typeface="Arial" panose="020B0604020202020204" pitchFamily="34" charset="0"/>
              <a:buChar char="•"/>
            </a:pPr>
            <a:r>
              <a:rPr lang="es-ES" sz="1400" dirty="0"/>
              <a:t>Giant Component, con el objetivo de eliminar el ruido, entendido como los grupos pequeños y alejados de nodos.  </a:t>
            </a:r>
          </a:p>
          <a:p>
            <a:r>
              <a:rPr lang="es-ES" dirty="0"/>
              <a:t> </a:t>
            </a:r>
          </a:p>
        </p:txBody>
      </p:sp>
    </p:spTree>
    <p:extLst>
      <p:ext uri="{BB962C8B-B14F-4D97-AF65-F5344CB8AC3E}">
        <p14:creationId xmlns:p14="http://schemas.microsoft.com/office/powerpoint/2010/main" val="411460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9C761-B25C-1E17-F698-A15CF415D801}"/>
              </a:ext>
            </a:extLst>
          </p:cNvPr>
          <p:cNvSpPr>
            <a:spLocks noGrp="1"/>
          </p:cNvSpPr>
          <p:nvPr>
            <p:ph type="title"/>
          </p:nvPr>
        </p:nvSpPr>
        <p:spPr>
          <a:xfrm>
            <a:off x="838200" y="365125"/>
            <a:ext cx="10515600" cy="642581"/>
          </a:xfrm>
        </p:spPr>
        <p:txBody>
          <a:bodyPr>
            <a:normAutofit/>
          </a:bodyPr>
          <a:lstStyle/>
          <a:p>
            <a:r>
              <a:rPr lang="es-ES" sz="3200" b="1" dirty="0">
                <a:latin typeface="+mn-lt"/>
              </a:rPr>
              <a:t>3. Análisis de los nodos más importantes</a:t>
            </a:r>
          </a:p>
        </p:txBody>
      </p:sp>
      <p:sp>
        <p:nvSpPr>
          <p:cNvPr id="3" name="CuadroTexto 2">
            <a:extLst>
              <a:ext uri="{FF2B5EF4-FFF2-40B4-BE49-F238E27FC236}">
                <a16:creationId xmlns:a16="http://schemas.microsoft.com/office/drawing/2014/main" id="{A7D4D827-3997-7DC3-CB5E-C702202C3980}"/>
              </a:ext>
            </a:extLst>
          </p:cNvPr>
          <p:cNvSpPr txBox="1"/>
          <p:nvPr/>
        </p:nvSpPr>
        <p:spPr>
          <a:xfrm>
            <a:off x="838200" y="1007706"/>
            <a:ext cx="10515600" cy="5139869"/>
          </a:xfrm>
          <a:prstGeom prst="rect">
            <a:avLst/>
          </a:prstGeom>
          <a:noFill/>
        </p:spPr>
        <p:txBody>
          <a:bodyPr wrap="square" rtlCol="0">
            <a:spAutoFit/>
          </a:bodyPr>
          <a:lstStyle/>
          <a:p>
            <a:pPr algn="just"/>
            <a:r>
              <a:rPr lang="es-ES" sz="1600" dirty="0"/>
              <a:t>Los cálculos estadísticos agregaron diferentes parámetros de valoración a los nodos. Dichos campos muestran diversa información acerca su disposición en el grafo y sus relaciones con el resto de nodos. Procedemos a analizar los nodos que destacan, según tres categorías de clasificación.</a:t>
            </a:r>
          </a:p>
          <a:p>
            <a:pPr algn="just"/>
            <a:endParaRPr lang="es-ES" sz="1600" dirty="0"/>
          </a:p>
          <a:p>
            <a:pPr algn="just"/>
            <a:r>
              <a:rPr lang="es-ES" sz="2400" b="1" dirty="0"/>
              <a:t>Influencia</a:t>
            </a:r>
            <a:endParaRPr lang="es-ES" sz="1600" b="1" dirty="0"/>
          </a:p>
          <a:p>
            <a:pPr algn="just"/>
            <a:r>
              <a:rPr lang="es-ES" sz="1600" dirty="0"/>
              <a:t>Hay diversos contextos en los que podríamos establecer dicha clasificación:</a:t>
            </a:r>
          </a:p>
          <a:p>
            <a:pPr algn="just"/>
            <a:endParaRPr lang="es-ES" sz="1600" dirty="0"/>
          </a:p>
          <a:p>
            <a:pPr marL="285750" indent="-285750" algn="just">
              <a:buFont typeface="Arial" panose="020B0604020202020204" pitchFamily="34" charset="0"/>
              <a:buChar char="•"/>
            </a:pPr>
            <a:r>
              <a:rPr lang="es-ES" sz="1600" dirty="0"/>
              <a:t>En el caso de que estuviéramos ante una red de relaciones dirigidas, podríamos definir la influencia de un nodo como el número de relaciones entrantes con otros nodos. </a:t>
            </a:r>
            <a:r>
              <a:rPr lang="es-ES" sz="1600" b="1" dirty="0"/>
              <a:t>No estamos en tal caso</a:t>
            </a:r>
            <a:r>
              <a:rPr lang="es-ES" sz="1600" dirty="0"/>
              <a:t>. </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a:t>Existen ciertas </a:t>
            </a:r>
            <a:r>
              <a:rPr lang="es-ES" sz="1600" dirty="0">
                <a:effectLst/>
                <a:latin typeface="Calibri" panose="020F0502020204030204" pitchFamily="34" charset="0"/>
                <a:ea typeface="Calibri" panose="020F0502020204030204" pitchFamily="34" charset="0"/>
                <a:cs typeface="Times New Roman" panose="02020603050405020304" pitchFamily="18" charset="0"/>
              </a:rPr>
              <a:t>redes </a:t>
            </a:r>
            <a:r>
              <a:rPr lang="es-ES" sz="1600" dirty="0">
                <a:latin typeface="Calibri" panose="020F0502020204030204" pitchFamily="34" charset="0"/>
                <a:ea typeface="Calibri" panose="020F0502020204030204" pitchFamily="34" charset="0"/>
                <a:cs typeface="Times New Roman" panose="02020603050405020304" pitchFamily="18" charset="0"/>
              </a:rPr>
              <a:t>llamadas “small world” cuyos nodos no son vecinos entre sí y en las que la mayoría de nodos, pueden ser alcanzados por otros sin demasiados saltos entre ellos. Las relaciones entre nodos pueden ser muy numerosas y generalmente cortas. En este caso la cercanía harmónica se define como la suma de la inversa de las distancias y promedio del número de nodos de ese valor. Cuanto mayor fuera dicha cercanía harmónica, mayor sería la influencia del nodo. </a:t>
            </a:r>
            <a:r>
              <a:rPr lang="es-ES" sz="1600" b="1" dirty="0">
                <a:latin typeface="Calibri" panose="020F0502020204030204" pitchFamily="34" charset="0"/>
                <a:ea typeface="Calibri" panose="020F0502020204030204" pitchFamily="34" charset="0"/>
                <a:cs typeface="Times New Roman" panose="02020603050405020304" pitchFamily="18" charset="0"/>
              </a:rPr>
              <a:t>Pero tampoco nos encontramos ante tal caso.   </a:t>
            </a:r>
          </a:p>
          <a:p>
            <a:pPr marL="285750" indent="-285750" algn="just">
              <a:buFont typeface="Arial" panose="020B0604020202020204" pitchFamily="34" charset="0"/>
              <a:buChar char="•"/>
            </a:pPr>
            <a:endParaRPr lang="es-ES" sz="16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s-ES" sz="1600" dirty="0">
                <a:latin typeface="Calibri" panose="020F0502020204030204" pitchFamily="34" charset="0"/>
                <a:cs typeface="Times New Roman" panose="02020603050405020304" pitchFamily="18" charset="0"/>
              </a:rPr>
              <a:t>La red que estamos analizando, cuenta con numerosos nodos y relaciones. La aplicación de algoritmos ha tendido a centralizar los nodos de mayor de grado, respecto a aquellos otros nodos con los que establecen relaciones. Podemos entender la influencia de un nodo a través de su cercanía, que es la media de la distancias de un nodo respecto a todos los demás. Cuánto mayor es el valor de cercanía de un nodo, mayor es su influencia. </a:t>
            </a:r>
            <a:endParaRPr lang="es-ES" sz="1600" dirty="0"/>
          </a:p>
        </p:txBody>
      </p:sp>
    </p:spTree>
    <p:extLst>
      <p:ext uri="{BB962C8B-B14F-4D97-AF65-F5344CB8AC3E}">
        <p14:creationId xmlns:p14="http://schemas.microsoft.com/office/powerpoint/2010/main" val="145379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1A02807-A4DF-0FA5-54F4-4CF1767C73AD}"/>
              </a:ext>
            </a:extLst>
          </p:cNvPr>
          <p:cNvSpPr txBox="1"/>
          <p:nvPr/>
        </p:nvSpPr>
        <p:spPr>
          <a:xfrm>
            <a:off x="951723" y="503853"/>
            <a:ext cx="8279254" cy="338554"/>
          </a:xfrm>
          <a:prstGeom prst="rect">
            <a:avLst/>
          </a:prstGeom>
          <a:noFill/>
        </p:spPr>
        <p:txBody>
          <a:bodyPr wrap="none" rtlCol="0">
            <a:spAutoFit/>
          </a:bodyPr>
          <a:lstStyle/>
          <a:p>
            <a:r>
              <a:rPr lang="es-ES" sz="1600" dirty="0"/>
              <a:t>Procedemos a recuperar los nodos que cuentan con un valor de cercanía-influencia más elevado: </a:t>
            </a:r>
          </a:p>
        </p:txBody>
      </p:sp>
      <p:pic>
        <p:nvPicPr>
          <p:cNvPr id="5" name="Imagen 4">
            <a:extLst>
              <a:ext uri="{FF2B5EF4-FFF2-40B4-BE49-F238E27FC236}">
                <a16:creationId xmlns:a16="http://schemas.microsoft.com/office/drawing/2014/main" id="{A104DB3C-2739-89A2-FD7C-79C8FB5CDF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58827" y="970039"/>
            <a:ext cx="2538713" cy="2133600"/>
          </a:xfrm>
          <a:prstGeom prst="rect">
            <a:avLst/>
          </a:prstGeom>
        </p:spPr>
      </p:pic>
      <p:pic>
        <p:nvPicPr>
          <p:cNvPr id="7" name="Imagen 6">
            <a:extLst>
              <a:ext uri="{FF2B5EF4-FFF2-40B4-BE49-F238E27FC236}">
                <a16:creationId xmlns:a16="http://schemas.microsoft.com/office/drawing/2014/main" id="{345DCF63-651E-27BD-1B64-E35D54DFE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398" y="1609296"/>
            <a:ext cx="1234440" cy="205740"/>
          </a:xfrm>
          <a:prstGeom prst="rect">
            <a:avLst/>
          </a:prstGeom>
        </p:spPr>
      </p:pic>
      <p:pic>
        <p:nvPicPr>
          <p:cNvPr id="9" name="Imagen 8">
            <a:extLst>
              <a:ext uri="{FF2B5EF4-FFF2-40B4-BE49-F238E27FC236}">
                <a16:creationId xmlns:a16="http://schemas.microsoft.com/office/drawing/2014/main" id="{55985436-ECCF-7D3F-869B-D4C37D367D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628711" y="995377"/>
            <a:ext cx="3215407" cy="2103760"/>
          </a:xfrm>
          <a:prstGeom prst="rect">
            <a:avLst/>
          </a:prstGeom>
        </p:spPr>
      </p:pic>
      <p:sp>
        <p:nvSpPr>
          <p:cNvPr id="10" name="CuadroTexto 9">
            <a:extLst>
              <a:ext uri="{FF2B5EF4-FFF2-40B4-BE49-F238E27FC236}">
                <a16:creationId xmlns:a16="http://schemas.microsoft.com/office/drawing/2014/main" id="{34017591-F12E-AF85-AF1A-6C706C9138BE}"/>
              </a:ext>
            </a:extLst>
          </p:cNvPr>
          <p:cNvSpPr txBox="1"/>
          <p:nvPr/>
        </p:nvSpPr>
        <p:spPr>
          <a:xfrm>
            <a:off x="951723" y="970039"/>
            <a:ext cx="3875933" cy="2062103"/>
          </a:xfrm>
          <a:prstGeom prst="rect">
            <a:avLst/>
          </a:prstGeom>
          <a:noFill/>
        </p:spPr>
        <p:txBody>
          <a:bodyPr wrap="square" rtlCol="0">
            <a:spAutoFit/>
          </a:bodyPr>
          <a:lstStyle/>
          <a:p>
            <a:pPr algn="just"/>
            <a:r>
              <a:rPr lang="es-ES" sz="1600" dirty="0"/>
              <a:t>Podemos observar que los nodos con mayor</a:t>
            </a:r>
          </a:p>
          <a:p>
            <a:pPr algn="just"/>
            <a:r>
              <a:rPr lang="es-ES" sz="1600" dirty="0"/>
              <a:t>influencia son aquellos con el valor más alto de cercanía céntrica. </a:t>
            </a:r>
          </a:p>
          <a:p>
            <a:pPr algn="just"/>
            <a:endParaRPr lang="es-ES" sz="1600" dirty="0"/>
          </a:p>
          <a:p>
            <a:pPr algn="just"/>
            <a:r>
              <a:rPr lang="es-ES" sz="1600" dirty="0"/>
              <a:t>Dichos nodos también representan el mayor valor de influencia en sus respectivas comunidades. </a:t>
            </a:r>
          </a:p>
          <a:p>
            <a:pPr marL="285750" indent="-285750" algn="just">
              <a:buFont typeface="Arial" panose="020B0604020202020204" pitchFamily="34" charset="0"/>
              <a:buChar char="•"/>
            </a:pPr>
            <a:endParaRPr lang="es-ES" sz="1600" dirty="0"/>
          </a:p>
        </p:txBody>
      </p:sp>
      <p:sp>
        <p:nvSpPr>
          <p:cNvPr id="11" name="CuadroTexto 10">
            <a:extLst>
              <a:ext uri="{FF2B5EF4-FFF2-40B4-BE49-F238E27FC236}">
                <a16:creationId xmlns:a16="http://schemas.microsoft.com/office/drawing/2014/main" id="{72E18E4C-BDEA-3C56-F1A4-F60EE6808116}"/>
              </a:ext>
            </a:extLst>
          </p:cNvPr>
          <p:cNvSpPr txBox="1"/>
          <p:nvPr/>
        </p:nvSpPr>
        <p:spPr>
          <a:xfrm>
            <a:off x="951722" y="2892008"/>
            <a:ext cx="9892394" cy="1692771"/>
          </a:xfrm>
          <a:prstGeom prst="rect">
            <a:avLst/>
          </a:prstGeom>
          <a:noFill/>
        </p:spPr>
        <p:txBody>
          <a:bodyPr wrap="square" rtlCol="0">
            <a:spAutoFit/>
          </a:bodyPr>
          <a:lstStyle/>
          <a:p>
            <a:r>
              <a:rPr lang="es-ES" sz="2400" b="1" dirty="0"/>
              <a:t>Comunicación</a:t>
            </a:r>
          </a:p>
          <a:p>
            <a:pPr algn="just"/>
            <a:r>
              <a:rPr lang="es-ES" sz="1600" dirty="0">
                <a:latin typeface="Calibri" panose="020F0502020204030204" pitchFamily="34" charset="0"/>
                <a:cs typeface="Times New Roman" panose="02020603050405020304" pitchFamily="18" charset="0"/>
              </a:rPr>
              <a:t>Podemos entender la capacidad de comunicación de un nodo a través de su eccentricidad, que es la distancia de dicho nodo al más alejado de la red. Cuánto menor es el valor de eccentricidad de un nodo, mayor es su capacidad de comunicar. Dicha capacidad también está relacionada con la centralidad de dicho nodo respecto al resto. L</a:t>
            </a:r>
            <a:r>
              <a:rPr lang="es-ES" sz="1600" dirty="0">
                <a:effectLst/>
                <a:latin typeface="Calibri" panose="020F0502020204030204" pitchFamily="34" charset="0"/>
                <a:ea typeface="Calibri" panose="020F0502020204030204" pitchFamily="34" charset="0"/>
                <a:cs typeface="Times New Roman" panose="02020603050405020304" pitchFamily="18" charset="0"/>
              </a:rPr>
              <a:t>os nodos más alejados serán los de mayor valor de eccentricidad, menor importancia y considerados periféricos.</a:t>
            </a:r>
            <a:r>
              <a:rPr lang="es-ES" sz="1600" dirty="0">
                <a:latin typeface="Calibri" panose="020F0502020204030204" pitchFamily="34" charset="0"/>
                <a:cs typeface="Times New Roman" panose="02020603050405020304" pitchFamily="18" charset="0"/>
              </a:rPr>
              <a:t> </a:t>
            </a:r>
            <a:r>
              <a:rPr lang="es-ES" sz="1600" dirty="0"/>
              <a:t> </a:t>
            </a:r>
          </a:p>
          <a:p>
            <a:endParaRPr lang="es-ES" sz="1600" dirty="0"/>
          </a:p>
        </p:txBody>
      </p:sp>
      <p:pic>
        <p:nvPicPr>
          <p:cNvPr id="4" name="Imagen 3">
            <a:extLst>
              <a:ext uri="{FF2B5EF4-FFF2-40B4-BE49-F238E27FC236}">
                <a16:creationId xmlns:a16="http://schemas.microsoft.com/office/drawing/2014/main" id="{20FD9F73-7020-80CE-A749-33FBFB8DC3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8827" y="4510592"/>
            <a:ext cx="2538713" cy="1476224"/>
          </a:xfrm>
          <a:prstGeom prst="rect">
            <a:avLst/>
          </a:prstGeom>
        </p:spPr>
      </p:pic>
      <p:pic>
        <p:nvPicPr>
          <p:cNvPr id="8" name="Imagen 7">
            <a:extLst>
              <a:ext uri="{FF2B5EF4-FFF2-40B4-BE49-F238E27FC236}">
                <a16:creationId xmlns:a16="http://schemas.microsoft.com/office/drawing/2014/main" id="{FF99FD92-A8E8-0585-31FA-52CFBC9E34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4820" y="4974480"/>
            <a:ext cx="281692" cy="102255"/>
          </a:xfrm>
          <a:prstGeom prst="rect">
            <a:avLst/>
          </a:prstGeom>
        </p:spPr>
      </p:pic>
      <p:pic>
        <p:nvPicPr>
          <p:cNvPr id="13" name="Imagen 12">
            <a:extLst>
              <a:ext uri="{FF2B5EF4-FFF2-40B4-BE49-F238E27FC236}">
                <a16:creationId xmlns:a16="http://schemas.microsoft.com/office/drawing/2014/main" id="{FEFF9D8D-8A79-522D-75F8-5545FF44DE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4289" y="4272496"/>
            <a:ext cx="2929827" cy="2208914"/>
          </a:xfrm>
          <a:prstGeom prst="rect">
            <a:avLst/>
          </a:prstGeom>
        </p:spPr>
      </p:pic>
      <p:sp>
        <p:nvSpPr>
          <p:cNvPr id="14" name="CuadroTexto 13">
            <a:extLst>
              <a:ext uri="{FF2B5EF4-FFF2-40B4-BE49-F238E27FC236}">
                <a16:creationId xmlns:a16="http://schemas.microsoft.com/office/drawing/2014/main" id="{9B9EF604-8779-C978-A3AF-DCB98BC20073}"/>
              </a:ext>
            </a:extLst>
          </p:cNvPr>
          <p:cNvSpPr txBox="1"/>
          <p:nvPr/>
        </p:nvSpPr>
        <p:spPr>
          <a:xfrm>
            <a:off x="951722" y="4415155"/>
            <a:ext cx="3647110" cy="1938992"/>
          </a:xfrm>
          <a:prstGeom prst="rect">
            <a:avLst/>
          </a:prstGeom>
          <a:noFill/>
        </p:spPr>
        <p:txBody>
          <a:bodyPr wrap="square" rtlCol="0">
            <a:spAutoFit/>
          </a:bodyPr>
          <a:lstStyle/>
          <a:p>
            <a:pPr algn="just"/>
            <a:r>
              <a:rPr lang="es-ES" sz="1500" dirty="0"/>
              <a:t>Podemos observar que los nodos más comunicativos son aquellos con el menor valor de eccentricidad. </a:t>
            </a:r>
          </a:p>
          <a:p>
            <a:pPr algn="just"/>
            <a:endParaRPr lang="es-ES" sz="1500" dirty="0"/>
          </a:p>
          <a:p>
            <a:pPr algn="just"/>
            <a:r>
              <a:rPr lang="es-ES" sz="1500" dirty="0"/>
              <a:t>Los valores de los campos authority y hub, también representan de forma inversa la capacidad de comunicación, especialmente en redes dirigidas </a:t>
            </a:r>
            <a:r>
              <a:rPr lang="es-ES" sz="1500" b="1" dirty="0"/>
              <a:t>(que no es este caso).</a:t>
            </a:r>
          </a:p>
        </p:txBody>
      </p:sp>
    </p:spTree>
    <p:extLst>
      <p:ext uri="{BB962C8B-B14F-4D97-AF65-F5344CB8AC3E}">
        <p14:creationId xmlns:p14="http://schemas.microsoft.com/office/powerpoint/2010/main" val="3349934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1AAB6B2-B355-75B0-2AC7-6721FF54D1C5}"/>
              </a:ext>
            </a:extLst>
          </p:cNvPr>
          <p:cNvSpPr txBox="1"/>
          <p:nvPr/>
        </p:nvSpPr>
        <p:spPr>
          <a:xfrm>
            <a:off x="775663" y="409903"/>
            <a:ext cx="10398936" cy="1692771"/>
          </a:xfrm>
          <a:prstGeom prst="rect">
            <a:avLst/>
          </a:prstGeom>
          <a:noFill/>
        </p:spPr>
        <p:txBody>
          <a:bodyPr wrap="square" rtlCol="0">
            <a:spAutoFit/>
          </a:bodyPr>
          <a:lstStyle/>
          <a:p>
            <a:r>
              <a:rPr lang="es-ES" sz="2400" b="1" dirty="0">
                <a:latin typeface="+mn-lt"/>
              </a:rPr>
              <a:t>Intermediación</a:t>
            </a:r>
          </a:p>
          <a:p>
            <a:pPr algn="just"/>
            <a:r>
              <a:rPr lang="es-ES" sz="1600" dirty="0">
                <a:latin typeface="Calibri" panose="020F0502020204030204" pitchFamily="34" charset="0"/>
                <a:cs typeface="Times New Roman" panose="02020603050405020304" pitchFamily="18" charset="0"/>
              </a:rPr>
              <a:t>Podemos entender la capacidad de intermediación como la cantidad de veces, que un nodo está en medio del camino mínimo entre otros dos nodos. Cuanto mayor es este número, mayor es la capacidad de intermediación de dicho nodo. </a:t>
            </a:r>
          </a:p>
          <a:p>
            <a:pPr algn="just"/>
            <a:endParaRPr lang="es-ES" sz="1600" dirty="0">
              <a:latin typeface="Calibri" panose="020F0502020204030204" pitchFamily="34" charset="0"/>
              <a:cs typeface="Times New Roman" panose="02020603050405020304" pitchFamily="18" charset="0"/>
            </a:endParaRPr>
          </a:p>
          <a:p>
            <a:pPr algn="just"/>
            <a:r>
              <a:rPr lang="es-ES" sz="1600" dirty="0">
                <a:latin typeface="Calibri" panose="020F0502020204030204" pitchFamily="34" charset="0"/>
                <a:cs typeface="Times New Roman" panose="02020603050405020304" pitchFamily="18" charset="0"/>
              </a:rPr>
              <a:t>Si dicho nodo comunica diferentes partes de la red de forma exclusiva, podremos decir que tiene una gran relevancia, al ser fundamental para la cohesión del grafo. </a:t>
            </a:r>
            <a:endParaRPr lang="es-ES" sz="1600" dirty="0"/>
          </a:p>
        </p:txBody>
      </p:sp>
      <p:pic>
        <p:nvPicPr>
          <p:cNvPr id="5" name="Imagen 4">
            <a:extLst>
              <a:ext uri="{FF2B5EF4-FFF2-40B4-BE49-F238E27FC236}">
                <a16:creationId xmlns:a16="http://schemas.microsoft.com/office/drawing/2014/main" id="{9AA86A54-883D-14DE-A15D-06916D783FE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46245" y="1885556"/>
            <a:ext cx="3928354" cy="2046734"/>
          </a:xfrm>
          <a:prstGeom prst="rect">
            <a:avLst/>
          </a:prstGeom>
        </p:spPr>
      </p:pic>
      <p:pic>
        <p:nvPicPr>
          <p:cNvPr id="7" name="Imagen 6">
            <a:extLst>
              <a:ext uri="{FF2B5EF4-FFF2-40B4-BE49-F238E27FC236}">
                <a16:creationId xmlns:a16="http://schemas.microsoft.com/office/drawing/2014/main" id="{8002011D-3BE5-D014-3F85-F2A171ACF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784" y="2172970"/>
            <a:ext cx="2635237" cy="1759320"/>
          </a:xfrm>
          <a:prstGeom prst="rect">
            <a:avLst/>
          </a:prstGeom>
        </p:spPr>
      </p:pic>
      <p:sp>
        <p:nvSpPr>
          <p:cNvPr id="8" name="CuadroTexto 7">
            <a:extLst>
              <a:ext uri="{FF2B5EF4-FFF2-40B4-BE49-F238E27FC236}">
                <a16:creationId xmlns:a16="http://schemas.microsoft.com/office/drawing/2014/main" id="{0ACCBFB6-E84C-6D1E-6C80-71A179E0D61E}"/>
              </a:ext>
            </a:extLst>
          </p:cNvPr>
          <p:cNvSpPr txBox="1"/>
          <p:nvPr/>
        </p:nvSpPr>
        <p:spPr>
          <a:xfrm>
            <a:off x="775663" y="2172970"/>
            <a:ext cx="3323371" cy="2446824"/>
          </a:xfrm>
          <a:prstGeom prst="rect">
            <a:avLst/>
          </a:prstGeom>
          <a:noFill/>
        </p:spPr>
        <p:txBody>
          <a:bodyPr wrap="square" rtlCol="0">
            <a:spAutoFit/>
          </a:bodyPr>
          <a:lstStyle/>
          <a:p>
            <a:pPr algn="just"/>
            <a:r>
              <a:rPr lang="es-ES" sz="1500" dirty="0"/>
              <a:t>Podemos observar que los nodos con mayor capacidad de intermediación son aquellos con valores más altos de Betweenness.  </a:t>
            </a:r>
          </a:p>
          <a:p>
            <a:pPr algn="just"/>
            <a:endParaRPr lang="es-ES" sz="1500" dirty="0"/>
          </a:p>
          <a:p>
            <a:pPr algn="just"/>
            <a:r>
              <a:rPr lang="es-ES" sz="1500" dirty="0"/>
              <a:t>Dichos nodos también representan muchos de los mayores valores de influencia en sus respectivas comunidades.</a:t>
            </a:r>
          </a:p>
          <a:p>
            <a:endParaRPr lang="es-ES" dirty="0"/>
          </a:p>
        </p:txBody>
      </p:sp>
      <p:pic>
        <p:nvPicPr>
          <p:cNvPr id="10" name="Imagen 9">
            <a:extLst>
              <a:ext uri="{FF2B5EF4-FFF2-40B4-BE49-F238E27FC236}">
                <a16:creationId xmlns:a16="http://schemas.microsoft.com/office/drawing/2014/main" id="{A1D54ADF-D114-7CCE-C6AD-5C8B08DA1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844" y="2695641"/>
            <a:ext cx="1203960" cy="167640"/>
          </a:xfrm>
          <a:prstGeom prst="rect">
            <a:avLst/>
          </a:prstGeom>
        </p:spPr>
      </p:pic>
    </p:spTree>
    <p:extLst>
      <p:ext uri="{BB962C8B-B14F-4D97-AF65-F5344CB8AC3E}">
        <p14:creationId xmlns:p14="http://schemas.microsoft.com/office/powerpoint/2010/main" val="158218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987EC0-148D-BCB4-CCA2-BB941936877B}"/>
              </a:ext>
            </a:extLst>
          </p:cNvPr>
          <p:cNvSpPr>
            <a:spLocks noGrp="1"/>
          </p:cNvSpPr>
          <p:nvPr>
            <p:ph type="title"/>
          </p:nvPr>
        </p:nvSpPr>
        <p:spPr>
          <a:xfrm>
            <a:off x="838200" y="365125"/>
            <a:ext cx="10515600" cy="662787"/>
          </a:xfrm>
        </p:spPr>
        <p:txBody>
          <a:bodyPr>
            <a:normAutofit/>
          </a:bodyPr>
          <a:lstStyle/>
          <a:p>
            <a:r>
              <a:rPr lang="es-ES" sz="3200" b="1" dirty="0">
                <a:latin typeface="+mn-lt"/>
              </a:rPr>
              <a:t>4. Relaciones destacadas y su contexto en el COVID</a:t>
            </a:r>
          </a:p>
        </p:txBody>
      </p:sp>
      <p:sp>
        <p:nvSpPr>
          <p:cNvPr id="3" name="CuadroTexto 2">
            <a:extLst>
              <a:ext uri="{FF2B5EF4-FFF2-40B4-BE49-F238E27FC236}">
                <a16:creationId xmlns:a16="http://schemas.microsoft.com/office/drawing/2014/main" id="{CEE2DD3F-1A9E-2AF6-0C28-F33251C862C7}"/>
              </a:ext>
            </a:extLst>
          </p:cNvPr>
          <p:cNvSpPr txBox="1"/>
          <p:nvPr/>
        </p:nvSpPr>
        <p:spPr>
          <a:xfrm>
            <a:off x="838199" y="1027912"/>
            <a:ext cx="10515599" cy="2062103"/>
          </a:xfrm>
          <a:prstGeom prst="rect">
            <a:avLst/>
          </a:prstGeom>
          <a:noFill/>
        </p:spPr>
        <p:txBody>
          <a:bodyPr wrap="square" rtlCol="0">
            <a:spAutoFit/>
          </a:bodyPr>
          <a:lstStyle/>
          <a:p>
            <a:pPr algn="just"/>
            <a:r>
              <a:rPr lang="es-ES" sz="1600" dirty="0"/>
              <a:t>Tal y como hemos destacado anteriormente, estamos ante una red cuya totalidad de nodos corresponde a hashtags. </a:t>
            </a:r>
            <a:r>
              <a:rPr lang="es-ES" sz="1600" i="0" dirty="0">
                <a:solidFill>
                  <a:srgbClr val="212529"/>
                </a:solidFill>
                <a:effectLst/>
              </a:rPr>
              <a:t>Los hashtags sirven para categorizar o clasificar los diferentes contenidos que publicamos, como puede ser el caso de una conversación. De esta manera, otras audiencias que están interesadas en el contenido que hemos clasificado, pueden encontrarnos.</a:t>
            </a:r>
            <a:r>
              <a:rPr lang="es-ES" sz="1600" dirty="0"/>
              <a:t> </a:t>
            </a:r>
          </a:p>
          <a:p>
            <a:pPr algn="just"/>
            <a:endParaRPr lang="es-ES" sz="1600" dirty="0"/>
          </a:p>
          <a:p>
            <a:pPr algn="just"/>
            <a:r>
              <a:rPr lang="es-ES" sz="1600" dirty="0"/>
              <a:t>Cabe destacar que las relaciones entre nodos no están dirigidas, por lo que la importancia de los hashtags origen y destino es la misma. Dichas relaciones tienen un peso, que nos indica la fortaleza de dicha conexión. Vamos a utilizar dicho valor para determinar las relaciones destacadas por su peso. </a:t>
            </a:r>
          </a:p>
        </p:txBody>
      </p:sp>
      <p:pic>
        <p:nvPicPr>
          <p:cNvPr id="5" name="Imagen 4">
            <a:extLst>
              <a:ext uri="{FF2B5EF4-FFF2-40B4-BE49-F238E27FC236}">
                <a16:creationId xmlns:a16="http://schemas.microsoft.com/office/drawing/2014/main" id="{AEC3A21F-194B-3319-52E4-1455CEAF1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405" y="2966085"/>
            <a:ext cx="3931393" cy="3526790"/>
          </a:xfrm>
          <a:prstGeom prst="rect">
            <a:avLst/>
          </a:prstGeom>
        </p:spPr>
      </p:pic>
      <p:pic>
        <p:nvPicPr>
          <p:cNvPr id="7" name="Imagen 6">
            <a:extLst>
              <a:ext uri="{FF2B5EF4-FFF2-40B4-BE49-F238E27FC236}">
                <a16:creationId xmlns:a16="http://schemas.microsoft.com/office/drawing/2014/main" id="{5DA41535-3F0F-0D8E-50A2-9568D9A73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027" y="3429000"/>
            <a:ext cx="396240" cy="129540"/>
          </a:xfrm>
          <a:prstGeom prst="rect">
            <a:avLst/>
          </a:prstGeom>
        </p:spPr>
      </p:pic>
      <p:pic>
        <p:nvPicPr>
          <p:cNvPr id="9" name="Imagen 8">
            <a:extLst>
              <a:ext uri="{FF2B5EF4-FFF2-40B4-BE49-F238E27FC236}">
                <a16:creationId xmlns:a16="http://schemas.microsoft.com/office/drawing/2014/main" id="{CC102F40-DA47-3E54-A491-ACB76350A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706" y="3090015"/>
            <a:ext cx="6301234" cy="3304479"/>
          </a:xfrm>
          <a:prstGeom prst="rect">
            <a:avLst/>
          </a:prstGeom>
        </p:spPr>
      </p:pic>
    </p:spTree>
    <p:extLst>
      <p:ext uri="{BB962C8B-B14F-4D97-AF65-F5344CB8AC3E}">
        <p14:creationId xmlns:p14="http://schemas.microsoft.com/office/powerpoint/2010/main" val="365537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B8C4806-4926-C962-F4B3-70CD75403E22}"/>
              </a:ext>
            </a:extLst>
          </p:cNvPr>
          <p:cNvSpPr txBox="1"/>
          <p:nvPr/>
        </p:nvSpPr>
        <p:spPr>
          <a:xfrm>
            <a:off x="800887" y="466659"/>
            <a:ext cx="10279119" cy="6247864"/>
          </a:xfrm>
          <a:prstGeom prst="rect">
            <a:avLst/>
          </a:prstGeom>
          <a:noFill/>
        </p:spPr>
        <p:txBody>
          <a:bodyPr wrap="square" rtlCol="0">
            <a:spAutoFit/>
          </a:bodyPr>
          <a:lstStyle/>
          <a:p>
            <a:pPr marL="285750" indent="-285750" algn="just">
              <a:buFont typeface="Arial" panose="020B0604020202020204" pitchFamily="34" charset="0"/>
              <a:buChar char="•"/>
            </a:pPr>
            <a:r>
              <a:rPr lang="es-ES" sz="1600" dirty="0"/>
              <a:t>La relación de mayor peso entre los hashtags #confinement y #macron hace clara referencia a la extensión de la cuarentena en Francia con fecha 14 de abril de 2020 por parte del mandatario. </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a:t>Existen otras relaciones de gran peso, entre hashtags que han demostrado ser muy importantes en las conversaciones. Tales como #Covid 19, #cuarentena, #sntesalud (Sindicato Nacional de Trabajadores de la Salud), #corona, #extensión de confinamiento, #Wuhan o #quédate en casa. Dichas relaciones muestran el contexto de la pandemia, su impacto a nivel global, posible origen y consecuencias. Factores de gran peso en las conversaciones, que evidencian el interés y preocupación de los usuarios de Twitter.</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a:t>Las relaciones entre los hashtags #inthistogether #usnsmercy y #usnavy hacen referencia al despliegue del buque hospital de la Marina USNS Mercy a finales de Marzo de 2020. P</a:t>
            </a:r>
            <a:r>
              <a:rPr lang="es-ES" sz="1600" b="0" i="0" dirty="0">
                <a:solidFill>
                  <a:srgbClr val="212529"/>
                </a:solidFill>
                <a:effectLst/>
              </a:rPr>
              <a:t>ara brindar apoyo médico a los estadounidenses en las regiones significativamente afectadas por el virus COVID-19.</a:t>
            </a:r>
          </a:p>
          <a:p>
            <a:pPr marL="285750" indent="-285750" algn="just">
              <a:buFont typeface="Arial" panose="020B0604020202020204" pitchFamily="34" charset="0"/>
              <a:buChar char="•"/>
            </a:pPr>
            <a:endParaRPr lang="es-ES" sz="1600" dirty="0">
              <a:solidFill>
                <a:srgbClr val="212529"/>
              </a:solidFill>
            </a:endParaRPr>
          </a:p>
          <a:p>
            <a:pPr marL="285750" indent="-285750" algn="just">
              <a:buFont typeface="Arial" panose="020B0604020202020204" pitchFamily="34" charset="0"/>
              <a:buChar char="•"/>
            </a:pPr>
            <a:r>
              <a:rPr lang="es-ES" sz="1600" dirty="0">
                <a:solidFill>
                  <a:srgbClr val="212529"/>
                </a:solidFill>
              </a:rPr>
              <a:t>Las relaciones entre los hashtags #madrid #madrilenosirresponsables #Torrevieja reflejan cierta polémica, entorno a una supuesta afluencia de madrileños a las costa valenciana en marzo de 2020 y en plena pandemia. #madriddesdeelbalcon se contrapone a dicha tendencia, para exponer el confinamiento activo de los ciudadanos en Madrid.</a:t>
            </a:r>
          </a:p>
          <a:p>
            <a:pPr marL="285750" indent="-285750" algn="just">
              <a:buFont typeface="Arial" panose="020B0604020202020204" pitchFamily="34" charset="0"/>
              <a:buChar char="•"/>
            </a:pPr>
            <a:endParaRPr lang="es-ES" sz="1600" dirty="0">
              <a:solidFill>
                <a:srgbClr val="212529"/>
              </a:solidFill>
            </a:endParaRPr>
          </a:p>
          <a:p>
            <a:pPr marL="285750" indent="-285750" algn="just">
              <a:buFont typeface="Arial" panose="020B0604020202020204" pitchFamily="34" charset="0"/>
              <a:buChar char="•"/>
            </a:pPr>
            <a:r>
              <a:rPr lang="es-ES" sz="1600" dirty="0">
                <a:solidFill>
                  <a:srgbClr val="212529"/>
                </a:solidFill>
              </a:rPr>
              <a:t>La relación entre los hashtags #ramayana y #hydroxychloroquine hace referencia a una carta del Presidente de Brasil al homónimo Indio con fecha 8 de abril de 2020. En la que compara la decisión de India de permitir la exportación de hidroxicloroquina (medicamento de cuestionado uso durante la pandemia), con el esfuerzo de un personaje de Ramayama (obra de la India antigua). </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endParaRPr lang="es-ES" sz="1600" dirty="0"/>
          </a:p>
        </p:txBody>
      </p:sp>
    </p:spTree>
    <p:extLst>
      <p:ext uri="{BB962C8B-B14F-4D97-AF65-F5344CB8AC3E}">
        <p14:creationId xmlns:p14="http://schemas.microsoft.com/office/powerpoint/2010/main" val="5518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E5142-D5BC-7D8A-DC64-DC671DD56D29}"/>
              </a:ext>
            </a:extLst>
          </p:cNvPr>
          <p:cNvSpPr>
            <a:spLocks noGrp="1"/>
          </p:cNvSpPr>
          <p:nvPr>
            <p:ph type="title"/>
          </p:nvPr>
        </p:nvSpPr>
        <p:spPr>
          <a:xfrm>
            <a:off x="838200" y="365126"/>
            <a:ext cx="10515600" cy="661242"/>
          </a:xfrm>
        </p:spPr>
        <p:txBody>
          <a:bodyPr>
            <a:normAutofit fontScale="90000"/>
          </a:bodyPr>
          <a:lstStyle/>
          <a:p>
            <a:r>
              <a:rPr lang="es-ES" sz="3600" b="1" dirty="0">
                <a:latin typeface="+mn-lt"/>
                <a:ea typeface="Microsoft Sans Serif" panose="020B0604020202020204" pitchFamily="34" charset="0"/>
                <a:cs typeface="Microsoft Sans Serif" panose="020B0604020202020204" pitchFamily="34" charset="0"/>
              </a:rPr>
              <a:t>Contexto</a:t>
            </a:r>
            <a:r>
              <a:rPr lang="es-ES" b="1" dirty="0">
                <a:latin typeface="+mn-lt"/>
                <a:ea typeface="Microsoft Sans Serif" panose="020B0604020202020204" pitchFamily="34" charset="0"/>
                <a:cs typeface="Microsoft Sans Serif" panose="020B0604020202020204" pitchFamily="34" charset="0"/>
              </a:rPr>
              <a:t> </a:t>
            </a:r>
          </a:p>
        </p:txBody>
      </p:sp>
      <p:sp>
        <p:nvSpPr>
          <p:cNvPr id="3" name="Marcador de contenido 2">
            <a:extLst>
              <a:ext uri="{FF2B5EF4-FFF2-40B4-BE49-F238E27FC236}">
                <a16:creationId xmlns:a16="http://schemas.microsoft.com/office/drawing/2014/main" id="{8FC6DC2C-2EB2-9566-73A1-5DBC1F755280}"/>
              </a:ext>
            </a:extLst>
          </p:cNvPr>
          <p:cNvSpPr>
            <a:spLocks noGrp="1"/>
          </p:cNvSpPr>
          <p:nvPr>
            <p:ph idx="1"/>
          </p:nvPr>
        </p:nvSpPr>
        <p:spPr>
          <a:xfrm>
            <a:off x="838200" y="1119673"/>
            <a:ext cx="10515600" cy="5057290"/>
          </a:xfrm>
        </p:spPr>
        <p:txBody>
          <a:bodyPr>
            <a:normAutofit lnSpcReduction="10000"/>
          </a:bodyPr>
          <a:lstStyle/>
          <a:p>
            <a:pPr marL="0" indent="0" algn="just">
              <a:buNone/>
            </a:pPr>
            <a:r>
              <a:rPr lang="es-ES" sz="1600" dirty="0"/>
              <a:t>La crisis del Covid-19 desatada a finales de 2019 ha tenido un impacto sin precedentes a nivel mundial en el corto y medio plazo. La declaración de pandemia por la Organización Mundial de la Salud en marzo de 2020 y unas tasas de mortalidad elevadas condujeron a la adopción de medidas de distanciamiento social, cierre de fronteras y posterior hibernación de la economía mundial, que se fueron flexibilizando a partir de la primavera.</a:t>
            </a:r>
          </a:p>
          <a:p>
            <a:pPr marL="0" indent="0" algn="just">
              <a:buNone/>
            </a:pPr>
            <a:r>
              <a:rPr lang="es-ES" sz="1600" dirty="0"/>
              <a:t>En términos generales, las noticias sobre el coronavirus presentan una huella digital prácticamente inabarcable. Al incluir en el motor de búsqueda Google, como herramienta de obtención, las palabras clave «coronavirus» y «COVID-19», la huella digital acumulada arroja un resultado de, aproximadamente, 2.870.000.000 resultados (0,55 segundos) y 5.810.000.000 resultados (0,48 segundos), respectivamente, de entradas indexadas. Lo cual demuestra, una vez más, lo difícil que puede llegar a ser cotejar toda esa información. </a:t>
            </a:r>
          </a:p>
          <a:p>
            <a:pPr marL="0" indent="0">
              <a:buNone/>
            </a:pPr>
            <a:r>
              <a:rPr lang="es-ES" sz="3200" b="1" dirty="0">
                <a:ea typeface="Microsoft Sans Serif" panose="020B0604020202020204" pitchFamily="34" charset="0"/>
                <a:cs typeface="Microsoft Sans Serif" panose="020B0604020202020204" pitchFamily="34" charset="0"/>
              </a:rPr>
              <a:t>Descripción del análisis</a:t>
            </a:r>
            <a:r>
              <a:rPr lang="es-ES" sz="3600" b="1" dirty="0">
                <a:ea typeface="Microsoft Sans Serif" panose="020B0604020202020204" pitchFamily="34" charset="0"/>
                <a:cs typeface="Microsoft Sans Serif" panose="020B0604020202020204" pitchFamily="34" charset="0"/>
              </a:rPr>
              <a:t> </a:t>
            </a:r>
            <a:endParaRPr lang="es-ES" sz="1400" dirty="0"/>
          </a:p>
          <a:p>
            <a:pPr marL="0" indent="0" algn="just">
              <a:buNone/>
            </a:pPr>
            <a:r>
              <a:rPr lang="es-ES" sz="1600" dirty="0"/>
              <a:t>Vamos a estudiar una red aleatoria de comentarios en Twitter, basada en hastags, respecto a temáticas alrededor de COVID19. Contamos con 2328 nodos y 6495 relaciones entre ellos. Procederemos a detallar el proceso de su examen. Determinando y visualizando la naturaleza de sus relaciones, influencia, capacidad de comunicación e intermediación. Con el objetivo final de responder a las siguientes preguntas: </a:t>
            </a:r>
            <a:endParaRPr lang="es-ES" sz="2400" dirty="0"/>
          </a:p>
          <a:p>
            <a:pPr algn="just">
              <a:buFont typeface="Wingdings" panose="05000000000000000000" pitchFamily="2" charset="2"/>
              <a:buChar char="ü"/>
            </a:pPr>
            <a:r>
              <a:rPr lang="es-ES" sz="1600" dirty="0"/>
              <a:t>Detectar las comunidades más relevantes.</a:t>
            </a:r>
          </a:p>
          <a:p>
            <a:pPr algn="just">
              <a:buFont typeface="Wingdings" panose="05000000000000000000" pitchFamily="2" charset="2"/>
              <a:buChar char="ü"/>
            </a:pPr>
            <a:r>
              <a:rPr lang="es-ES" sz="1600" dirty="0"/>
              <a:t>Visualizar las relaciones entre las diversas comunidades.</a:t>
            </a:r>
          </a:p>
          <a:p>
            <a:pPr algn="just">
              <a:buFont typeface="Wingdings" panose="05000000000000000000" pitchFamily="2" charset="2"/>
              <a:buChar char="ü"/>
            </a:pPr>
            <a:r>
              <a:rPr lang="es-ES" sz="1600" dirty="0"/>
              <a:t>Cuales son los hastags más relevantes.</a:t>
            </a:r>
          </a:p>
          <a:p>
            <a:pPr algn="just">
              <a:buFont typeface="Wingdings" panose="05000000000000000000" pitchFamily="2" charset="2"/>
              <a:buChar char="ü"/>
            </a:pPr>
            <a:r>
              <a:rPr lang="es-ES" sz="1600" dirty="0"/>
              <a:t>Relaciones que destacan entre los nodos, y explicación desde el punto de vista de covid.</a:t>
            </a:r>
          </a:p>
        </p:txBody>
      </p:sp>
    </p:spTree>
    <p:extLst>
      <p:ext uri="{BB962C8B-B14F-4D97-AF65-F5344CB8AC3E}">
        <p14:creationId xmlns:p14="http://schemas.microsoft.com/office/powerpoint/2010/main" val="418971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4032F-206D-D7E0-6A01-4E0287101EA7}"/>
              </a:ext>
            </a:extLst>
          </p:cNvPr>
          <p:cNvSpPr>
            <a:spLocks noGrp="1"/>
          </p:cNvSpPr>
          <p:nvPr>
            <p:ph type="title"/>
          </p:nvPr>
        </p:nvSpPr>
        <p:spPr>
          <a:xfrm>
            <a:off x="838200" y="365125"/>
            <a:ext cx="10515600" cy="670573"/>
          </a:xfrm>
        </p:spPr>
        <p:txBody>
          <a:bodyPr>
            <a:normAutofit/>
          </a:bodyPr>
          <a:lstStyle/>
          <a:p>
            <a:r>
              <a:rPr lang="es-ES" sz="3200" b="1" dirty="0">
                <a:latin typeface="+mn-lt"/>
              </a:rPr>
              <a:t>Carga de datos</a:t>
            </a:r>
          </a:p>
        </p:txBody>
      </p:sp>
      <p:sp>
        <p:nvSpPr>
          <p:cNvPr id="3" name="Marcador de contenido 2">
            <a:extLst>
              <a:ext uri="{FF2B5EF4-FFF2-40B4-BE49-F238E27FC236}">
                <a16:creationId xmlns:a16="http://schemas.microsoft.com/office/drawing/2014/main" id="{52A59A23-6881-D250-B87B-BFD1E7914449}"/>
              </a:ext>
            </a:extLst>
          </p:cNvPr>
          <p:cNvSpPr>
            <a:spLocks noGrp="1"/>
          </p:cNvSpPr>
          <p:nvPr>
            <p:ph idx="1"/>
          </p:nvPr>
        </p:nvSpPr>
        <p:spPr>
          <a:xfrm>
            <a:off x="838200" y="1035698"/>
            <a:ext cx="10515600" cy="5141265"/>
          </a:xfrm>
        </p:spPr>
        <p:txBody>
          <a:bodyPr>
            <a:normAutofit lnSpcReduction="10000"/>
          </a:bodyPr>
          <a:lstStyle/>
          <a:p>
            <a:pPr marL="0" indent="0" algn="just">
              <a:buNone/>
            </a:pPr>
            <a:r>
              <a:rPr lang="es-ES" sz="1600" dirty="0"/>
              <a:t>Importamos los dos archivos que, almacenan por separado, los nodos de la red de Twitter y sus relaciones. Filtramos los campos que no aportan información relevante a nuestro análisis y establecemos los siguientes parámetros:</a:t>
            </a:r>
          </a:p>
          <a:p>
            <a:pPr algn="just"/>
            <a:r>
              <a:rPr lang="es-ES" sz="1600" dirty="0"/>
              <a:t>Nodos: identidad, etiqueta, huella temporal, tipo en Twitter y clase de modularidad.</a:t>
            </a:r>
          </a:p>
          <a:p>
            <a:pPr algn="just"/>
            <a:r>
              <a:rPr lang="es-ES" sz="1600" dirty="0"/>
              <a:t>Relaciones:  origen, objetivo, tipo, identidad, huella temporal y peso.</a:t>
            </a:r>
          </a:p>
          <a:p>
            <a:pPr marL="0" indent="0" algn="just">
              <a:buNone/>
            </a:pPr>
            <a:r>
              <a:rPr lang="es-ES" sz="1600" dirty="0"/>
              <a:t>Observando los campos podemos afirmar que:</a:t>
            </a:r>
          </a:p>
          <a:p>
            <a:pPr algn="just"/>
            <a:r>
              <a:rPr lang="es-ES" sz="1600" dirty="0"/>
              <a:t>Los nodos corresponden a hastags de Twitter y están clasificados inicialmente en 371 clases de modularidad. </a:t>
            </a:r>
          </a:p>
          <a:p>
            <a:pPr algn="just"/>
            <a:r>
              <a:rPr lang="es-ES" sz="1600" dirty="0"/>
              <a:t>Las relaciones son de tipo no dirigidas y están ponderadas por peso. </a:t>
            </a:r>
          </a:p>
          <a:p>
            <a:pPr marL="0" indent="0" algn="just">
              <a:buNone/>
            </a:pPr>
            <a:r>
              <a:rPr lang="es-ES" sz="3200" b="1" dirty="0"/>
              <a:t>Cálculos estadísticos</a:t>
            </a:r>
          </a:p>
          <a:p>
            <a:pPr marL="0" indent="0" algn="just">
              <a:buNone/>
            </a:pPr>
            <a:r>
              <a:rPr lang="es-ES" sz="1600" dirty="0"/>
              <a:t>A continuación pedimos los siguiente cómputos, que van a arrojar y a añadir información muy valiosa sobre nuestra red: </a:t>
            </a:r>
          </a:p>
          <a:p>
            <a:pPr algn="just"/>
            <a:r>
              <a:rPr lang="es-ES" sz="1600" dirty="0"/>
              <a:t>Average Degree: determina el grado o número de relaciones de un nodo con los otros. Referencia de centralidad.</a:t>
            </a:r>
          </a:p>
          <a:p>
            <a:pPr algn="just"/>
            <a:r>
              <a:rPr lang="es-ES" sz="1600" dirty="0"/>
              <a:t>Average Weighted Degree: devuelve de igual forma el grado o número de relaciones, pero de forma ponderada. </a:t>
            </a:r>
          </a:p>
          <a:p>
            <a:pPr algn="just"/>
            <a:r>
              <a:rPr lang="es-ES" sz="1600" dirty="0"/>
              <a:t>Network Diameter: fundamental para establecer diferentes medidas como intermediación, cercanía o eccentricidad.  </a:t>
            </a:r>
          </a:p>
          <a:p>
            <a:pPr algn="just"/>
            <a:r>
              <a:rPr lang="es-ES" sz="1600" dirty="0"/>
              <a:t>Hits: cuanta información genera un determinado nodo en la red. Referencia de valor como comunicador.</a:t>
            </a:r>
          </a:p>
          <a:p>
            <a:pPr algn="just"/>
            <a:r>
              <a:rPr lang="es-ES" sz="1600" dirty="0"/>
              <a:t>PageRank: ponderación de la importancia comparada de un nodo y sus vecinos. </a:t>
            </a:r>
          </a:p>
          <a:p>
            <a:pPr algn="just"/>
            <a:r>
              <a:rPr lang="es-ES" sz="1600" dirty="0"/>
              <a:t>Modularity: clustering con las propiedades de los nodos y cuanto más son diferentes de los demás. </a:t>
            </a:r>
          </a:p>
        </p:txBody>
      </p:sp>
    </p:spTree>
    <p:extLst>
      <p:ext uri="{BB962C8B-B14F-4D97-AF65-F5344CB8AC3E}">
        <p14:creationId xmlns:p14="http://schemas.microsoft.com/office/powerpoint/2010/main" val="206720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50F2DB8-6B65-1F27-2A7D-AA9A4BA15C09}"/>
              </a:ext>
            </a:extLst>
          </p:cNvPr>
          <p:cNvSpPr>
            <a:spLocks noGrp="1"/>
          </p:cNvSpPr>
          <p:nvPr>
            <p:ph idx="4294967295"/>
          </p:nvPr>
        </p:nvSpPr>
        <p:spPr>
          <a:xfrm>
            <a:off x="905068" y="435127"/>
            <a:ext cx="10366311" cy="3418415"/>
          </a:xfrm>
        </p:spPr>
        <p:txBody>
          <a:bodyPr>
            <a:normAutofit/>
          </a:bodyPr>
          <a:lstStyle/>
          <a:p>
            <a:pPr marL="0" indent="0">
              <a:buNone/>
            </a:pPr>
            <a:r>
              <a:rPr lang="es-ES" sz="1600" dirty="0"/>
              <a:t>Vamos a comprobar como los resultados de los cálculos estadísticos han sido añadidos a los valores de los nodos:</a:t>
            </a:r>
          </a:p>
          <a:p>
            <a:pPr marL="0" indent="0">
              <a:buNone/>
            </a:pPr>
            <a:endParaRPr lang="es-ES" sz="3200" b="1" dirty="0"/>
          </a:p>
          <a:p>
            <a:pPr marL="0" indent="0">
              <a:buNone/>
            </a:pPr>
            <a:endParaRPr lang="es-ES" sz="3200" b="1" dirty="0"/>
          </a:p>
          <a:p>
            <a:pPr marL="0" indent="0" algn="just">
              <a:buNone/>
            </a:pPr>
            <a:endParaRPr lang="es-ES" sz="100" dirty="0"/>
          </a:p>
          <a:p>
            <a:pPr marL="0" indent="0" algn="just">
              <a:buNone/>
            </a:pPr>
            <a:endParaRPr lang="es-ES" sz="1600" dirty="0"/>
          </a:p>
          <a:p>
            <a:pPr marL="0" indent="0" algn="just">
              <a:buNone/>
            </a:pPr>
            <a:endParaRPr lang="es-ES" sz="1600" dirty="0"/>
          </a:p>
          <a:p>
            <a:pPr marL="0" indent="0" algn="just">
              <a:buNone/>
            </a:pPr>
            <a:r>
              <a:rPr lang="es-ES" sz="1600" dirty="0"/>
              <a:t>El aumento de la resolución de la modularidad, únicamente permite ajustar el número de comunidades entorno a 350. Una cifra muy abultada, que no permite hacer una análisis detallado de cada comunidad. </a:t>
            </a:r>
          </a:p>
          <a:p>
            <a:pPr marL="0" indent="0">
              <a:buNone/>
            </a:pPr>
            <a:endParaRPr lang="es-ES" sz="1600" dirty="0"/>
          </a:p>
        </p:txBody>
      </p:sp>
      <p:sp>
        <p:nvSpPr>
          <p:cNvPr id="4" name="CuadroTexto 3">
            <a:extLst>
              <a:ext uri="{FF2B5EF4-FFF2-40B4-BE49-F238E27FC236}">
                <a16:creationId xmlns:a16="http://schemas.microsoft.com/office/drawing/2014/main" id="{BDF55B4B-4D3C-A398-3A02-0754B0748FD8}"/>
              </a:ext>
            </a:extLst>
          </p:cNvPr>
          <p:cNvSpPr txBox="1"/>
          <p:nvPr/>
        </p:nvSpPr>
        <p:spPr>
          <a:xfrm>
            <a:off x="920621" y="3429000"/>
            <a:ext cx="3405676" cy="2585323"/>
          </a:xfrm>
          <a:prstGeom prst="rect">
            <a:avLst/>
          </a:prstGeom>
          <a:noFill/>
        </p:spPr>
        <p:txBody>
          <a:bodyPr wrap="square" rtlCol="0">
            <a:spAutoFit/>
          </a:bodyPr>
          <a:lstStyle/>
          <a:p>
            <a:pPr algn="just"/>
            <a:r>
              <a:rPr lang="es-ES" sz="1600" dirty="0"/>
              <a:t>En este grafo podemos observar una primera visualización de los nodos. En ella se establece una clasificación de color en función del grado. </a:t>
            </a:r>
          </a:p>
          <a:p>
            <a:pPr algn="just"/>
            <a:endParaRPr lang="es-ES" sz="1600" dirty="0"/>
          </a:p>
          <a:p>
            <a:pPr algn="just"/>
            <a:r>
              <a:rPr lang="es-ES" sz="1600" dirty="0"/>
              <a:t>Para responder a la primera pregunta, vamos a tratar las comunidades más  representativas y que agrupan más del 4% de los nodos.</a:t>
            </a:r>
          </a:p>
          <a:p>
            <a:pPr algn="just"/>
            <a:endParaRPr lang="es-ES" dirty="0"/>
          </a:p>
        </p:txBody>
      </p:sp>
      <p:pic>
        <p:nvPicPr>
          <p:cNvPr id="7" name="Imagen 6">
            <a:extLst>
              <a:ext uri="{FF2B5EF4-FFF2-40B4-BE49-F238E27FC236}">
                <a16:creationId xmlns:a16="http://schemas.microsoft.com/office/drawing/2014/main" id="{1AA199B9-4022-0839-294E-A1AA07141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146" y="3429000"/>
            <a:ext cx="2918917" cy="2795140"/>
          </a:xfrm>
          <a:prstGeom prst="rect">
            <a:avLst/>
          </a:prstGeom>
        </p:spPr>
      </p:pic>
      <p:pic>
        <p:nvPicPr>
          <p:cNvPr id="9" name="Imagen 8">
            <a:extLst>
              <a:ext uri="{FF2B5EF4-FFF2-40B4-BE49-F238E27FC236}">
                <a16:creationId xmlns:a16="http://schemas.microsoft.com/office/drawing/2014/main" id="{A3BC6563-C64F-1D95-6C8C-10943ABCB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465" y="3429000"/>
            <a:ext cx="2913626" cy="2681725"/>
          </a:xfrm>
          <a:prstGeom prst="rect">
            <a:avLst/>
          </a:prstGeom>
        </p:spPr>
      </p:pic>
      <p:pic>
        <p:nvPicPr>
          <p:cNvPr id="6" name="Imagen 5">
            <a:extLst>
              <a:ext uri="{FF2B5EF4-FFF2-40B4-BE49-F238E27FC236}">
                <a16:creationId xmlns:a16="http://schemas.microsoft.com/office/drawing/2014/main" id="{A279D4BE-8CB7-E180-79A5-71DD0600C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624" y="797888"/>
            <a:ext cx="10098467" cy="1851830"/>
          </a:xfrm>
          <a:prstGeom prst="rect">
            <a:avLst/>
          </a:prstGeom>
        </p:spPr>
      </p:pic>
    </p:spTree>
    <p:extLst>
      <p:ext uri="{BB962C8B-B14F-4D97-AF65-F5344CB8AC3E}">
        <p14:creationId xmlns:p14="http://schemas.microsoft.com/office/powerpoint/2010/main" val="299041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9112A-EDB9-11F4-D4A8-7E1513734093}"/>
              </a:ext>
            </a:extLst>
          </p:cNvPr>
          <p:cNvSpPr>
            <a:spLocks noGrp="1"/>
          </p:cNvSpPr>
          <p:nvPr>
            <p:ph type="title"/>
          </p:nvPr>
        </p:nvSpPr>
        <p:spPr>
          <a:xfrm>
            <a:off x="838200" y="365125"/>
            <a:ext cx="10515600" cy="656481"/>
          </a:xfrm>
        </p:spPr>
        <p:txBody>
          <a:bodyPr>
            <a:normAutofit/>
          </a:bodyPr>
          <a:lstStyle/>
          <a:p>
            <a:r>
              <a:rPr lang="es-ES" sz="3200" b="1" dirty="0">
                <a:latin typeface="+mn-lt"/>
              </a:rPr>
              <a:t>Técnicas empleadas para visualización de grafo</a:t>
            </a:r>
            <a:endParaRPr lang="es-ES" sz="3200" dirty="0">
              <a:latin typeface="+mn-lt"/>
            </a:endParaRPr>
          </a:p>
        </p:txBody>
      </p:sp>
      <p:sp>
        <p:nvSpPr>
          <p:cNvPr id="5" name="CuadroTexto 4">
            <a:extLst>
              <a:ext uri="{FF2B5EF4-FFF2-40B4-BE49-F238E27FC236}">
                <a16:creationId xmlns:a16="http://schemas.microsoft.com/office/drawing/2014/main" id="{260F32CE-2B95-EA71-C417-E25C557F2758}"/>
              </a:ext>
            </a:extLst>
          </p:cNvPr>
          <p:cNvSpPr txBox="1"/>
          <p:nvPr/>
        </p:nvSpPr>
        <p:spPr>
          <a:xfrm>
            <a:off x="914401" y="1191873"/>
            <a:ext cx="5398112" cy="5478423"/>
          </a:xfrm>
          <a:prstGeom prst="rect">
            <a:avLst/>
          </a:prstGeom>
          <a:noFill/>
        </p:spPr>
        <p:txBody>
          <a:bodyPr wrap="square" rtlCol="0">
            <a:spAutoFit/>
          </a:bodyPr>
          <a:lstStyle/>
          <a:p>
            <a:pPr algn="just"/>
            <a:r>
              <a:rPr lang="es-ES" sz="2400" b="1" dirty="0"/>
              <a:t>Aplicación de métricas para la apariencia</a:t>
            </a:r>
            <a:r>
              <a:rPr lang="es-ES" sz="2400" dirty="0"/>
              <a:t> </a:t>
            </a:r>
          </a:p>
          <a:p>
            <a:pPr marL="171450" indent="-171450" algn="just">
              <a:buFont typeface="Arial" panose="020B0604020202020204" pitchFamily="34" charset="0"/>
              <a:buChar char="•"/>
            </a:pPr>
            <a:r>
              <a:rPr lang="es-ES" sz="1600" dirty="0"/>
              <a:t>Retomamos el cálculo estadístico de modularidad, que permite ajustar el número de comunidades y su diferenciación por color.  </a:t>
            </a:r>
          </a:p>
          <a:p>
            <a:pPr marL="171450" indent="-171450" algn="just">
              <a:buFont typeface="Arial" panose="020B0604020202020204" pitchFamily="34" charset="0"/>
              <a:buChar char="•"/>
            </a:pPr>
            <a:r>
              <a:rPr lang="es-ES" sz="1600" dirty="0"/>
              <a:t>También ajustamos el tamaño de los nodos en función de su grado. </a:t>
            </a:r>
          </a:p>
          <a:p>
            <a:pPr algn="just"/>
            <a:endParaRPr lang="es-ES" sz="1800" dirty="0"/>
          </a:p>
          <a:p>
            <a:pPr algn="just"/>
            <a:r>
              <a:rPr lang="es-ES" sz="2400" b="1" dirty="0"/>
              <a:t>Aplicación de algoritmos de distribución</a:t>
            </a:r>
            <a:r>
              <a:rPr lang="es-ES" sz="2400" dirty="0"/>
              <a:t> </a:t>
            </a:r>
          </a:p>
          <a:p>
            <a:pPr marL="171450" indent="-171450" algn="just">
              <a:buFont typeface="Arial" panose="020B0604020202020204" pitchFamily="34" charset="0"/>
              <a:buChar char="•"/>
            </a:pPr>
            <a:r>
              <a:rPr lang="es-ES" sz="1600" dirty="0"/>
              <a:t>Noverlap separa los nodos solapados en la visualización.</a:t>
            </a:r>
          </a:p>
          <a:p>
            <a:pPr marL="171450" indent="-171450" algn="just">
              <a:buFont typeface="Arial" panose="020B0604020202020204" pitchFamily="34" charset="0"/>
              <a:buChar char="•"/>
            </a:pPr>
            <a:r>
              <a:rPr lang="es-ES" sz="1600" dirty="0"/>
              <a:t>OpenOrd ajusta los nodos en función de su clase (comunidad).</a:t>
            </a:r>
          </a:p>
          <a:p>
            <a:pPr marL="171450" indent="-171450" algn="just">
              <a:buFont typeface="Arial" panose="020B0604020202020204" pitchFamily="34" charset="0"/>
              <a:buChar char="•"/>
            </a:pPr>
            <a:r>
              <a:rPr lang="es-ES" sz="1600" dirty="0"/>
              <a:t>Force Atlas 2 dispone los nodos en función de la atracción o repulsión entre ellos. </a:t>
            </a:r>
          </a:p>
          <a:p>
            <a:pPr algn="just"/>
            <a:endParaRPr lang="es-ES" sz="1800" dirty="0"/>
          </a:p>
          <a:p>
            <a:pPr algn="just"/>
            <a:r>
              <a:rPr lang="es-ES" sz="2400" b="1" dirty="0"/>
              <a:t>Aplicación de filtros</a:t>
            </a:r>
            <a:r>
              <a:rPr lang="es-ES" sz="2400" dirty="0"/>
              <a:t> </a:t>
            </a:r>
          </a:p>
          <a:p>
            <a:pPr marL="171450" indent="-171450" algn="just">
              <a:buFont typeface="Arial" panose="020B0604020202020204" pitchFamily="34" charset="0"/>
              <a:buChar char="•"/>
            </a:pPr>
            <a:r>
              <a:rPr lang="es-ES" sz="1600" dirty="0"/>
              <a:t>Modularity_class para extraer las comunidades más representativas.</a:t>
            </a:r>
          </a:p>
          <a:p>
            <a:pPr marL="171450" indent="-171450" algn="just">
              <a:buFont typeface="Arial" panose="020B0604020202020204" pitchFamily="34" charset="0"/>
              <a:buChar char="•"/>
            </a:pPr>
            <a:r>
              <a:rPr lang="es-ES" sz="1600" dirty="0"/>
              <a:t>Giant Component con el objetivo de eliminar el ruido, entendido como los grupos pequeños y alejados de nodos.  </a:t>
            </a:r>
          </a:p>
          <a:p>
            <a:endParaRPr lang="es-ES" dirty="0"/>
          </a:p>
        </p:txBody>
      </p:sp>
      <p:pic>
        <p:nvPicPr>
          <p:cNvPr id="9" name="Imagen 8">
            <a:extLst>
              <a:ext uri="{FF2B5EF4-FFF2-40B4-BE49-F238E27FC236}">
                <a16:creationId xmlns:a16="http://schemas.microsoft.com/office/drawing/2014/main" id="{ED087C6B-9917-3FF8-6B10-56255C156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7565" y="1336010"/>
            <a:ext cx="1209872" cy="1477036"/>
          </a:xfrm>
          <a:prstGeom prst="rect">
            <a:avLst/>
          </a:prstGeom>
        </p:spPr>
      </p:pic>
      <p:pic>
        <p:nvPicPr>
          <p:cNvPr id="11" name="Imagen 10">
            <a:extLst>
              <a:ext uri="{FF2B5EF4-FFF2-40B4-BE49-F238E27FC236}">
                <a16:creationId xmlns:a16="http://schemas.microsoft.com/office/drawing/2014/main" id="{B853C1B3-DFC8-690D-3F42-A605BBDAD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2489" y="1336010"/>
            <a:ext cx="1209872" cy="1488783"/>
          </a:xfrm>
          <a:prstGeom prst="rect">
            <a:avLst/>
          </a:prstGeom>
        </p:spPr>
      </p:pic>
      <p:pic>
        <p:nvPicPr>
          <p:cNvPr id="13" name="Imagen 12">
            <a:extLst>
              <a:ext uri="{FF2B5EF4-FFF2-40B4-BE49-F238E27FC236}">
                <a16:creationId xmlns:a16="http://schemas.microsoft.com/office/drawing/2014/main" id="{89C24EAC-2153-AC24-562B-E993EA1E1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7565" y="3139197"/>
            <a:ext cx="1194823" cy="1477036"/>
          </a:xfrm>
          <a:prstGeom prst="rect">
            <a:avLst/>
          </a:prstGeom>
        </p:spPr>
      </p:pic>
      <p:pic>
        <p:nvPicPr>
          <p:cNvPr id="15" name="Imagen 14">
            <a:extLst>
              <a:ext uri="{FF2B5EF4-FFF2-40B4-BE49-F238E27FC236}">
                <a16:creationId xmlns:a16="http://schemas.microsoft.com/office/drawing/2014/main" id="{FA6EBD8B-BCE8-85AD-03EB-261B39BC4A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2489" y="3139197"/>
            <a:ext cx="1194823" cy="1512677"/>
          </a:xfrm>
          <a:prstGeom prst="rect">
            <a:avLst/>
          </a:prstGeom>
        </p:spPr>
      </p:pic>
      <p:pic>
        <p:nvPicPr>
          <p:cNvPr id="17" name="Imagen 16">
            <a:extLst>
              <a:ext uri="{FF2B5EF4-FFF2-40B4-BE49-F238E27FC236}">
                <a16:creationId xmlns:a16="http://schemas.microsoft.com/office/drawing/2014/main" id="{7D37CF3A-3900-8139-A9F6-E9930E8505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7565" y="5053266"/>
            <a:ext cx="1209872" cy="1153512"/>
          </a:xfrm>
          <a:prstGeom prst="rect">
            <a:avLst/>
          </a:prstGeom>
        </p:spPr>
      </p:pic>
      <p:pic>
        <p:nvPicPr>
          <p:cNvPr id="19" name="Imagen 18">
            <a:extLst>
              <a:ext uri="{FF2B5EF4-FFF2-40B4-BE49-F238E27FC236}">
                <a16:creationId xmlns:a16="http://schemas.microsoft.com/office/drawing/2014/main" id="{359D5484-CBCD-DD36-DE47-F52B3749A9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12489" y="5059756"/>
            <a:ext cx="1209872" cy="1147022"/>
          </a:xfrm>
          <a:prstGeom prst="rect">
            <a:avLst/>
          </a:prstGeom>
        </p:spPr>
      </p:pic>
    </p:spTree>
    <p:extLst>
      <p:ext uri="{BB962C8B-B14F-4D97-AF65-F5344CB8AC3E}">
        <p14:creationId xmlns:p14="http://schemas.microsoft.com/office/powerpoint/2010/main" val="175869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CA919-CE5C-C1AE-3624-A2976E88BE64}"/>
              </a:ext>
            </a:extLst>
          </p:cNvPr>
          <p:cNvSpPr>
            <a:spLocks noGrp="1"/>
          </p:cNvSpPr>
          <p:nvPr>
            <p:ph type="title"/>
          </p:nvPr>
        </p:nvSpPr>
        <p:spPr>
          <a:xfrm>
            <a:off x="838200" y="365125"/>
            <a:ext cx="10515600" cy="847855"/>
          </a:xfrm>
        </p:spPr>
        <p:txBody>
          <a:bodyPr>
            <a:normAutofit/>
          </a:bodyPr>
          <a:lstStyle/>
          <a:p>
            <a:r>
              <a:rPr lang="es-ES" sz="3600" b="1" dirty="0">
                <a:latin typeface="+mn-lt"/>
              </a:rPr>
              <a:t>1. Definición de las comunidades más relevantes</a:t>
            </a:r>
            <a:endParaRPr lang="es-ES" sz="3200" b="1" dirty="0">
              <a:latin typeface="+mn-lt"/>
            </a:endParaRPr>
          </a:p>
        </p:txBody>
      </p:sp>
      <p:sp>
        <p:nvSpPr>
          <p:cNvPr id="4" name="CuadroTexto 3">
            <a:extLst>
              <a:ext uri="{FF2B5EF4-FFF2-40B4-BE49-F238E27FC236}">
                <a16:creationId xmlns:a16="http://schemas.microsoft.com/office/drawing/2014/main" id="{029F32AD-DCCA-B53E-81A3-A9021F71760B}"/>
              </a:ext>
            </a:extLst>
          </p:cNvPr>
          <p:cNvSpPr txBox="1"/>
          <p:nvPr/>
        </p:nvSpPr>
        <p:spPr>
          <a:xfrm>
            <a:off x="838200" y="1028314"/>
            <a:ext cx="10515600" cy="646331"/>
          </a:xfrm>
          <a:prstGeom prst="rect">
            <a:avLst/>
          </a:prstGeom>
          <a:noFill/>
        </p:spPr>
        <p:txBody>
          <a:bodyPr wrap="square" rtlCol="0">
            <a:spAutoFit/>
          </a:bodyPr>
          <a:lstStyle/>
          <a:p>
            <a:r>
              <a:rPr lang="es-ES" dirty="0"/>
              <a:t>Procedemos a extraer las </a:t>
            </a:r>
            <a:r>
              <a:rPr lang="es-ES" sz="1800" dirty="0"/>
              <a:t>comunidades más representativas, que han agrupado más del 4% de los nodos.</a:t>
            </a:r>
          </a:p>
          <a:p>
            <a:r>
              <a:rPr lang="es-ES" dirty="0"/>
              <a:t>  </a:t>
            </a:r>
          </a:p>
        </p:txBody>
      </p:sp>
      <p:pic>
        <p:nvPicPr>
          <p:cNvPr id="6" name="Imagen 5">
            <a:extLst>
              <a:ext uri="{FF2B5EF4-FFF2-40B4-BE49-F238E27FC236}">
                <a16:creationId xmlns:a16="http://schemas.microsoft.com/office/drawing/2014/main" id="{003994C2-B74E-764C-0375-8B8718628C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2342" y="1585047"/>
            <a:ext cx="6502415" cy="4237229"/>
          </a:xfrm>
          <a:prstGeom prst="rect">
            <a:avLst/>
          </a:prstGeom>
        </p:spPr>
      </p:pic>
      <p:sp>
        <p:nvSpPr>
          <p:cNvPr id="7" name="CuadroTexto 6">
            <a:extLst>
              <a:ext uri="{FF2B5EF4-FFF2-40B4-BE49-F238E27FC236}">
                <a16:creationId xmlns:a16="http://schemas.microsoft.com/office/drawing/2014/main" id="{9BCA2E67-83E8-A3C2-5B83-682CA49D6682}"/>
              </a:ext>
            </a:extLst>
          </p:cNvPr>
          <p:cNvSpPr txBox="1"/>
          <p:nvPr/>
        </p:nvSpPr>
        <p:spPr>
          <a:xfrm>
            <a:off x="838201" y="1608873"/>
            <a:ext cx="3855098" cy="5355312"/>
          </a:xfrm>
          <a:prstGeom prst="rect">
            <a:avLst/>
          </a:prstGeom>
          <a:noFill/>
        </p:spPr>
        <p:txBody>
          <a:bodyPr wrap="square" rtlCol="0">
            <a:spAutoFit/>
          </a:bodyPr>
          <a:lstStyle/>
          <a:p>
            <a:pPr algn="just"/>
            <a:r>
              <a:rPr lang="es-ES" dirty="0"/>
              <a:t>En este grafo visualizamos dichos agrupamientos y los diferenciamos por color. </a:t>
            </a:r>
          </a:p>
          <a:p>
            <a:pPr algn="just"/>
            <a:endParaRPr lang="es-ES" dirty="0"/>
          </a:p>
          <a:p>
            <a:pPr algn="just"/>
            <a:r>
              <a:rPr lang="es-ES" dirty="0"/>
              <a:t>A su vez, el tamaño de cada nodo indica su grado. Podemos apreciar como aquellos con mayor diámetro, son los que tienen mayor número de relaciones con otros nodos. A la vez que están dispuestos con mayor centralidad.</a:t>
            </a:r>
          </a:p>
          <a:p>
            <a:pPr algn="just"/>
            <a:endParaRPr lang="es-ES" dirty="0"/>
          </a:p>
          <a:p>
            <a:pPr algn="just"/>
            <a:r>
              <a:rPr lang="es-ES" dirty="0"/>
              <a:t>A continuación vamos a analizar cada una de estas 4 comunidades por separado: </a:t>
            </a:r>
          </a:p>
          <a:p>
            <a:endParaRPr lang="es-ES" dirty="0"/>
          </a:p>
          <a:p>
            <a:endParaRPr lang="es-ES" dirty="0"/>
          </a:p>
          <a:p>
            <a:endParaRPr lang="es-ES" dirty="0"/>
          </a:p>
          <a:p>
            <a:r>
              <a:rPr lang="es-ES" dirty="0"/>
              <a:t> </a:t>
            </a:r>
          </a:p>
        </p:txBody>
      </p:sp>
    </p:spTree>
    <p:extLst>
      <p:ext uri="{BB962C8B-B14F-4D97-AF65-F5344CB8AC3E}">
        <p14:creationId xmlns:p14="http://schemas.microsoft.com/office/powerpoint/2010/main" val="661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B50BE68-A867-05DC-017D-F0A3989FE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570" y="2500603"/>
            <a:ext cx="6548860" cy="3872981"/>
          </a:xfrm>
          <a:prstGeom prst="rect">
            <a:avLst/>
          </a:prstGeom>
        </p:spPr>
      </p:pic>
      <p:sp>
        <p:nvSpPr>
          <p:cNvPr id="5" name="CuadroTexto 4">
            <a:extLst>
              <a:ext uri="{FF2B5EF4-FFF2-40B4-BE49-F238E27FC236}">
                <a16:creationId xmlns:a16="http://schemas.microsoft.com/office/drawing/2014/main" id="{4316D774-C48D-E545-B9C3-3852BDDABF86}"/>
              </a:ext>
            </a:extLst>
          </p:cNvPr>
          <p:cNvSpPr txBox="1"/>
          <p:nvPr/>
        </p:nvSpPr>
        <p:spPr>
          <a:xfrm>
            <a:off x="942392" y="661697"/>
            <a:ext cx="10291665" cy="2031325"/>
          </a:xfrm>
          <a:prstGeom prst="rect">
            <a:avLst/>
          </a:prstGeom>
          <a:noFill/>
        </p:spPr>
        <p:txBody>
          <a:bodyPr wrap="square" rtlCol="0">
            <a:spAutoFit/>
          </a:bodyPr>
          <a:lstStyle/>
          <a:p>
            <a:pPr algn="just"/>
            <a:r>
              <a:rPr lang="es-ES" dirty="0"/>
              <a:t>Esta comunidad cuenta con 218 nodos y 875 relaciones. En su línea temporal va referenciando temas principales como covid 19, cuarentena, una posible extensión de confinamiento, reflexiones de miércoles, la pascua y celebraciones del mundo árabe. Las referencias temporales nos sitúan alrededor de la semana santa de 2020.</a:t>
            </a:r>
          </a:p>
          <a:p>
            <a:pPr algn="just"/>
            <a:endParaRPr lang="es-ES" dirty="0"/>
          </a:p>
          <a:p>
            <a:pPr algn="just"/>
            <a:r>
              <a:rPr lang="es-ES" dirty="0"/>
              <a:t>Todo ello refleja la repercusión del virus, confinamiento y sus consecuencias prolongadas. Tanto en ámbitos religiosos, como en diferentes lugares y personas.  </a:t>
            </a:r>
          </a:p>
        </p:txBody>
      </p:sp>
    </p:spTree>
    <p:extLst>
      <p:ext uri="{BB962C8B-B14F-4D97-AF65-F5344CB8AC3E}">
        <p14:creationId xmlns:p14="http://schemas.microsoft.com/office/powerpoint/2010/main" val="2650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B50BE68-A867-05DC-017D-F0A3989FE9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92123" y="2693022"/>
            <a:ext cx="7607754" cy="3781743"/>
          </a:xfrm>
          <a:prstGeom prst="rect">
            <a:avLst/>
          </a:prstGeom>
        </p:spPr>
      </p:pic>
      <p:sp>
        <p:nvSpPr>
          <p:cNvPr id="5" name="CuadroTexto 4">
            <a:extLst>
              <a:ext uri="{FF2B5EF4-FFF2-40B4-BE49-F238E27FC236}">
                <a16:creationId xmlns:a16="http://schemas.microsoft.com/office/drawing/2014/main" id="{4316D774-C48D-E545-B9C3-3852BDDABF86}"/>
              </a:ext>
            </a:extLst>
          </p:cNvPr>
          <p:cNvSpPr txBox="1"/>
          <p:nvPr/>
        </p:nvSpPr>
        <p:spPr>
          <a:xfrm>
            <a:off x="942392" y="661697"/>
            <a:ext cx="10291665" cy="2031325"/>
          </a:xfrm>
          <a:prstGeom prst="rect">
            <a:avLst/>
          </a:prstGeom>
          <a:noFill/>
        </p:spPr>
        <p:txBody>
          <a:bodyPr wrap="square" rtlCol="0">
            <a:spAutoFit/>
          </a:bodyPr>
          <a:lstStyle/>
          <a:p>
            <a:pPr algn="just"/>
            <a:r>
              <a:rPr lang="es-ES" dirty="0"/>
              <a:t>Esta comunidad cuenta con 137 nodos y 482 relaciones. En su línea temporal va referenciando temas principales como el confinamiento forzado por la pandemia, noticias alrededor de Trump, diferentes términos sobre las criptomonedas y alusiones al emprendimiento y la economía. Las referencias temporales nos sitúan alrededor de la semana santa de 2020.</a:t>
            </a:r>
          </a:p>
          <a:p>
            <a:pPr algn="just"/>
            <a:endParaRPr lang="es-ES" dirty="0"/>
          </a:p>
          <a:p>
            <a:pPr algn="just"/>
            <a:r>
              <a:rPr lang="es-ES" dirty="0"/>
              <a:t>Todo ello refleja la marcha de la economía, criptomonedas y conversaciones relacionadas con Trump, durante la etapa de confinamiento y con la pandemia en plena vigencia.</a:t>
            </a:r>
          </a:p>
        </p:txBody>
      </p:sp>
    </p:spTree>
    <p:extLst>
      <p:ext uri="{BB962C8B-B14F-4D97-AF65-F5344CB8AC3E}">
        <p14:creationId xmlns:p14="http://schemas.microsoft.com/office/powerpoint/2010/main" val="210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B50BE68-A867-05DC-017D-F0A3989FE9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6178" y="2416023"/>
            <a:ext cx="6719644" cy="4291022"/>
          </a:xfrm>
          <a:prstGeom prst="rect">
            <a:avLst/>
          </a:prstGeom>
        </p:spPr>
      </p:pic>
      <p:sp>
        <p:nvSpPr>
          <p:cNvPr id="5" name="CuadroTexto 4">
            <a:extLst>
              <a:ext uri="{FF2B5EF4-FFF2-40B4-BE49-F238E27FC236}">
                <a16:creationId xmlns:a16="http://schemas.microsoft.com/office/drawing/2014/main" id="{4316D774-C48D-E545-B9C3-3852BDDABF86}"/>
              </a:ext>
            </a:extLst>
          </p:cNvPr>
          <p:cNvSpPr txBox="1"/>
          <p:nvPr/>
        </p:nvSpPr>
        <p:spPr>
          <a:xfrm>
            <a:off x="942392" y="661697"/>
            <a:ext cx="10291665" cy="1754326"/>
          </a:xfrm>
          <a:prstGeom prst="rect">
            <a:avLst/>
          </a:prstGeom>
          <a:noFill/>
        </p:spPr>
        <p:txBody>
          <a:bodyPr wrap="square" rtlCol="0">
            <a:spAutoFit/>
          </a:bodyPr>
          <a:lstStyle/>
          <a:p>
            <a:pPr algn="just"/>
            <a:r>
              <a:rPr lang="es-ES" dirty="0"/>
              <a:t>Esta comunidad cuenta con 109 nodos y 582 relaciones. En su línea temporal va referenciando temas principales como quedarse en casa, cuarentena, diferentes estilos de música e indicaciones de seguimiento en Twitter. </a:t>
            </a:r>
          </a:p>
          <a:p>
            <a:pPr algn="just"/>
            <a:endParaRPr lang="es-ES" dirty="0"/>
          </a:p>
          <a:p>
            <a:pPr algn="just"/>
            <a:r>
              <a:rPr lang="es-ES" dirty="0"/>
              <a:t>Todo ello parece reflejar indicaciones sobre como sobrellevar la cuarentena en casa, conversaciones sobre tendencias o recomendaciones musicales y, en paralelo, orientaciones sobre el uso útil de Twitter. </a:t>
            </a:r>
          </a:p>
        </p:txBody>
      </p:sp>
    </p:spTree>
    <p:extLst>
      <p:ext uri="{BB962C8B-B14F-4D97-AF65-F5344CB8AC3E}">
        <p14:creationId xmlns:p14="http://schemas.microsoft.com/office/powerpoint/2010/main" val="5292154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1650</TotalTime>
  <Words>2287</Words>
  <Application>Microsoft Office PowerPoint</Application>
  <PresentationFormat>Panorámica</PresentationFormat>
  <Paragraphs>131</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Calibri Light</vt:lpstr>
      <vt:lpstr>Lato Extended</vt:lpstr>
      <vt:lpstr>Wingdings</vt:lpstr>
      <vt:lpstr>Tema de Office</vt:lpstr>
      <vt:lpstr>COVID-19  Twitter Network Analysis</vt:lpstr>
      <vt:lpstr>Contexto </vt:lpstr>
      <vt:lpstr>Carga de datos</vt:lpstr>
      <vt:lpstr>Presentación de PowerPoint</vt:lpstr>
      <vt:lpstr>Técnicas empleadas para visualización de grafo</vt:lpstr>
      <vt:lpstr>1. Definición de las comunidades más relevantes</vt:lpstr>
      <vt:lpstr>Presentación de PowerPoint</vt:lpstr>
      <vt:lpstr>Presentación de PowerPoint</vt:lpstr>
      <vt:lpstr>Presentación de PowerPoint</vt:lpstr>
      <vt:lpstr>Presentación de PowerPoint</vt:lpstr>
      <vt:lpstr>2. Visualización general de relaciones entre comunidades</vt:lpstr>
      <vt:lpstr>3. Análisis de los nodos más importantes</vt:lpstr>
      <vt:lpstr>Presentación de PowerPoint</vt:lpstr>
      <vt:lpstr>Presentación de PowerPoint</vt:lpstr>
      <vt:lpstr>4. Relaciones destacadas y su contexto en el COVID</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Twitter Network Analysis</dc:title>
  <dc:creator>Juan Archidona Ahijado</dc:creator>
  <cp:lastModifiedBy>Juan Archidona Ahijado</cp:lastModifiedBy>
  <cp:revision>20</cp:revision>
  <dcterms:created xsi:type="dcterms:W3CDTF">2022-09-05T15:50:00Z</dcterms:created>
  <dcterms:modified xsi:type="dcterms:W3CDTF">2022-09-15T07:50:24Z</dcterms:modified>
</cp:coreProperties>
</file>