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6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06" y="42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5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FC64AA-C5FD-4A5C-B4B6-FF958CAD20A3}" type="datetime1">
              <a:rPr lang="es-ES" smtClean="0"/>
              <a:t>16/06/2024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725720-2609-4E66-A20A-FACA23A87855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93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9487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48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23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9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46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36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1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151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1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726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dirty="0"/>
              <a:t>Inserte o arrastre y coloque su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es-ES" sz="1000" noProof="1">
              <a:latin typeface="Tw Cen MT" panose="020B0602020104020603" pitchFamily="34" charset="0"/>
            </a:endParaRP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7" name="Gráfico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Subtítulo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8" name="Gráfico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9" name="Marcador de posición de imagen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3" name="Encabezado izquierdo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es-ES" noProof="0" dirty="0"/>
              <a:t>Comparar A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Encabezado derecho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es-ES" noProof="0" dirty="0"/>
              <a:t>Comparar B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su imagen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Leyenda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 dirty="0"/>
              <a:t>Introduzca el título de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element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Insertar vídeo</a:t>
            </a:r>
          </a:p>
        </p:txBody>
      </p:sp>
      <p:sp>
        <p:nvSpPr>
          <p:cNvPr id="5" name="Leyenda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 dirty="0"/>
              <a:t>Introduzca el título de su imagen aquí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Marcador de posición de imagen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dirty="0"/>
              <a:t>Inserte o arrastre y coloque su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18" name="Gráfico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es-ES" dirty="0"/>
          </a:p>
        </p:txBody>
      </p:sp>
      <p:sp>
        <p:nvSpPr>
          <p:cNvPr id="15" name="Nombr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dirty="0"/>
              <a:t>Nombre</a:t>
            </a:r>
          </a:p>
        </p:txBody>
      </p:sp>
      <p:sp>
        <p:nvSpPr>
          <p:cNvPr id="16" name="Correo electrónico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dirty="0"/>
              <a:t>Correo electrónico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es-ES" sz="1000" noProof="1">
              <a:latin typeface="Tw Cen MT" panose="020B0602020104020603" pitchFamily="34" charset="0"/>
            </a:endParaRP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Subtítulo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es-ES" sz="1000" noProof="1">
                <a:latin typeface="+mn-lt"/>
              </a:rPr>
              <a:t>Pedro Armijo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058DB212-BFA2-403F-85EF-DFD3FF6D973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643975"/>
            <a:ext cx="3759807" cy="1865988"/>
          </a:xfrm>
        </p:spPr>
        <p:txBody>
          <a:bodyPr rtlCol="0"/>
          <a:lstStyle/>
          <a:p>
            <a:pPr rtl="0"/>
            <a:r>
              <a:rPr lang="es-ES" dirty="0"/>
              <a:t>Proyecto Final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Presentado por Juan Becerra</a:t>
            </a:r>
            <a:endParaRPr lang="es-ES" noProof="1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áfico 8" descr="contorno de radar espacial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pic>
        <p:nvPicPr>
          <p:cNvPr id="9" name="Marcador de posición de imagen 8" descr="Persona en traje espacial en nave espacial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Diagramas y gráficos </a:t>
            </a:r>
          </a:p>
        </p:txBody>
      </p:sp>
      <p:sp>
        <p:nvSpPr>
          <p:cNvPr id="3" name="Rectángulo 2" descr="leyenda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7" name="Grupo 26" descr="Leyenda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Cuadro de texto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A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B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Cuadro de texto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C</a:t>
              </a:r>
              <a:endParaRPr lang="es-ES" sz="1200" noProof="1">
                <a:latin typeface="+mj-lt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947408-55B5-8E6C-5B21-C3C32150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76" y="792251"/>
            <a:ext cx="931244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noProof="1"/>
              <a:t>Juan Becerra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9" name="Gráfico 14" descr="contorno de dinosaurio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arcador de posición de imagen 7" descr="niña con coletas levantando su mano con pizarra en segundo plano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276273"/>
            <a:ext cx="3759807" cy="1752682"/>
          </a:xfrm>
        </p:spPr>
        <p:txBody>
          <a:bodyPr rtlCol="0"/>
          <a:lstStyle/>
          <a:p>
            <a:pPr rtl="0"/>
            <a:r>
              <a:rPr lang="es-ES" dirty="0"/>
              <a:t>Título 1 de la portada de la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Lorem </a:t>
            </a:r>
            <a:r>
              <a:rPr lang="es-ES" noProof="1"/>
              <a:t>ipsum dolor sit amet, consectetur adipiscing elit.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2" name="Gráfico 14" descr="contorno de dinosaurio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Marcador de posición de imagen 17" descr="libros en un estante con las páginas a la vista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noProof="1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Utilizar una base de datos con información médica relevante sobre diversas enfermedades. </a:t>
            </a:r>
          </a:p>
          <a:p>
            <a:pPr rtl="0"/>
            <a:r>
              <a:rPr lang="es-ES" dirty="0"/>
              <a:t>Exploración de datos </a:t>
            </a:r>
          </a:p>
          <a:p>
            <a:pPr rtl="0"/>
            <a:r>
              <a:rPr lang="es-ES" dirty="0"/>
              <a:t>En busca de parámetros, coincidencia o patrones mediante el uso del software Python y sus diferentes librerías. </a:t>
            </a:r>
          </a:p>
          <a:p>
            <a:pPr rtl="0"/>
            <a:r>
              <a:rPr lang="es-ES" dirty="0"/>
              <a:t>Lograr alimentar un modelo de IA con información relevante para poder observar si encuentra una correlación fuerte o débil de los datos trabajados. </a:t>
            </a:r>
          </a:p>
          <a:p>
            <a:pPr rtl="0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posición de imagen 10" descr="pila de tres libros en una tabla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Exploración de datos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7780" y="3672484"/>
            <a:ext cx="6992937" cy="360362"/>
          </a:xfrm>
        </p:spPr>
        <p:txBody>
          <a:bodyPr rtlCol="0"/>
          <a:lstStyle/>
          <a:p>
            <a:pPr rtl="0"/>
            <a:r>
              <a:rPr lang="es-ES" dirty="0"/>
              <a:t>Preguntas ?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606425" lvl="1" indent="-342900" rtl="0">
              <a:buFont typeface="+mj-lt"/>
              <a:buAutoNum type="arabicPeriod"/>
            </a:pPr>
            <a:r>
              <a:rPr lang="es-MX" dirty="0"/>
              <a:t>Dentro de la base de datos encontramos una gran cantidad de información la cual debemos filtrar para responder a una pregunta específica, A NIVEL MUNDIAL existen enfermedades que están más presentes en la población humana y tienen un peso muy alto en el sistema de salud. Entonces nos pidieron que encontráramos qué enfermedades están más presentes dentro de la información proporcionada y cómo se correlaciona esto con el medicamento, la edad, el monto de facturación y el sexo. También necesitamos saber qué proveedor de atención médica obtiene la mayor cantidad de ganancias de estas enfermedades.</a:t>
            </a:r>
          </a:p>
          <a:p>
            <a:pPr marL="606425" lvl="1" indent="-342900" rtl="0">
              <a:buFont typeface="+mj-lt"/>
              <a:buAutoNum type="arabicPeriod"/>
            </a:pPr>
            <a:endParaRPr lang="es-MX" dirty="0"/>
          </a:p>
          <a:p>
            <a:pPr marL="606425" lvl="1" indent="-342900" rtl="0">
              <a:buFont typeface="+mj-lt"/>
              <a:buAutoNum type="arabicPeriod"/>
            </a:pPr>
            <a:endParaRPr lang="es-MX" dirty="0"/>
          </a:p>
          <a:p>
            <a:pPr marL="263525" lvl="1" indent="0" rtl="0">
              <a:buNone/>
            </a:pPr>
            <a:r>
              <a:rPr lang="es-MX" dirty="0"/>
              <a:t>1. cual enfermedad es la más presente</a:t>
            </a:r>
          </a:p>
          <a:p>
            <a:pPr marL="263525" lvl="1" indent="0" rtl="0">
              <a:buNone/>
            </a:pPr>
            <a:r>
              <a:rPr lang="es-MX" dirty="0"/>
              <a:t>2 ¿Qué género es el más afectado por esto?</a:t>
            </a:r>
          </a:p>
          <a:p>
            <a:pPr marL="263525" lvl="1" indent="0" rtl="0">
              <a:buNone/>
            </a:pPr>
            <a:r>
              <a:rPr lang="es-MX" dirty="0"/>
              <a:t>3 qué proveedor de atención médica obtiene mayores ganancias (si es posible, sepárelos por género)</a:t>
            </a:r>
          </a:p>
          <a:p>
            <a:pPr marL="263525" lvl="1" indent="0" rtl="0">
              <a:buNone/>
            </a:pPr>
            <a:r>
              <a:rPr lang="es-MX" dirty="0"/>
              <a:t>4 cual medicación es la más presente debido a estas enfermedades</a:t>
            </a:r>
          </a:p>
          <a:p>
            <a:pPr marL="263525" lvl="1" indent="0" rtl="0">
              <a:buNone/>
            </a:pPr>
            <a:r>
              <a:rPr lang="es-MX" dirty="0"/>
              <a:t>5 ¿En qué rango de edad está más presente la enfermedad?</a:t>
            </a:r>
          </a:p>
          <a:p>
            <a:pPr marL="263525" lvl="1" indent="0" rtl="0">
              <a:buNone/>
            </a:pPr>
            <a:r>
              <a:rPr lang="es-MX" dirty="0"/>
              <a:t>6 qué proveedor de atención médica obtiene mayores ganancias dentro de las enfermedades más afectadas</a:t>
            </a:r>
          </a:p>
          <a:p>
            <a:pPr marL="263525" lvl="1" indent="0" rtl="0">
              <a:buNone/>
            </a:pPr>
            <a:r>
              <a:rPr lang="es-MX" dirty="0"/>
              <a:t>7 ¿Qué medicamento es el más presente en el rango de edad más afectado?</a:t>
            </a:r>
            <a:endParaRPr lang="es-ES" dirty="0"/>
          </a:p>
          <a:p>
            <a:pPr rtl="0"/>
            <a:endParaRPr lang="es-ES" dirty="0"/>
          </a:p>
        </p:txBody>
      </p:sp>
      <p:pic>
        <p:nvPicPr>
          <p:cNvPr id="37" name="Marcador de posición de imagen 36" descr="primer plano de páginas de dibujos de construcción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Marcador de posición de imagen 40" descr="microscopio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Marcador de posición de imagen 44" descr="bote de lápices en un escritorio con pizarra en el fondo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Marcador de posición de imagen 32" descr="mano escribiendo en una pizarra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Marcador de posición de imagen 28" descr="libros en un estante con las páginas a la vista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Marcador de posición de imagen 24" descr="hombre en traje espacial en nave espacial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Diagramas y gráficos </a:t>
            </a:r>
          </a:p>
        </p:txBody>
      </p:sp>
      <p:sp>
        <p:nvSpPr>
          <p:cNvPr id="3" name="Rectángulo 2" descr="leyenda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7" name="Grupo 26" descr="Leyenda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Cuadro de texto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A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B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Cuadro de texto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C</a:t>
              </a:r>
              <a:endParaRPr lang="es-ES" sz="1200" noProof="1">
                <a:latin typeface="+mj-lt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97D4A1-3E24-E710-F1C1-E95A6EF18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8"/>
          <a:stretch/>
        </p:blipFill>
        <p:spPr>
          <a:xfrm>
            <a:off x="211596" y="847101"/>
            <a:ext cx="3718058" cy="31063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FA1BA4-B820-69EB-8FDF-4F8E60667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166" y="870160"/>
            <a:ext cx="3566915" cy="26458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D80415-97F4-9B11-90BB-1C75B0184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115" y="860786"/>
            <a:ext cx="3662114" cy="267320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994182F-399C-016C-E709-23E4B8068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100" y="3574206"/>
            <a:ext cx="3502129" cy="259321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4928F21-DD45-4A91-267C-6F3EA33003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34"/>
          <a:stretch/>
        </p:blipFill>
        <p:spPr>
          <a:xfrm>
            <a:off x="461053" y="4026157"/>
            <a:ext cx="7552225" cy="230050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C673422-84B5-E9FE-6A97-A1401842D884}"/>
              </a:ext>
            </a:extLst>
          </p:cNvPr>
          <p:cNvSpPr txBox="1"/>
          <p:nvPr/>
        </p:nvSpPr>
        <p:spPr>
          <a:xfrm>
            <a:off x="155212" y="827245"/>
            <a:ext cx="407175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419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7430AB9-13FC-A6DB-C870-DA62DE3E636C}"/>
              </a:ext>
            </a:extLst>
          </p:cNvPr>
          <p:cNvSpPr txBox="1"/>
          <p:nvPr/>
        </p:nvSpPr>
        <p:spPr>
          <a:xfrm>
            <a:off x="4130132" y="826669"/>
            <a:ext cx="407175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  <a:endParaRPr lang="es-419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13B8285-4835-A6CB-BD18-3523A207FE99}"/>
              </a:ext>
            </a:extLst>
          </p:cNvPr>
          <p:cNvSpPr txBox="1"/>
          <p:nvPr/>
        </p:nvSpPr>
        <p:spPr>
          <a:xfrm>
            <a:off x="7867512" y="796594"/>
            <a:ext cx="407175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  <a:endParaRPr lang="es-419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E480F91-0FEA-9CFE-4EEE-88C83811443A}"/>
              </a:ext>
            </a:extLst>
          </p:cNvPr>
          <p:cNvSpPr txBox="1"/>
          <p:nvPr/>
        </p:nvSpPr>
        <p:spPr>
          <a:xfrm>
            <a:off x="8120578" y="3429000"/>
            <a:ext cx="407175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</a:t>
            </a:r>
            <a:endParaRPr lang="es-419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02841F-E65B-6DEC-5F1C-B6511942C10A}"/>
              </a:ext>
            </a:extLst>
          </p:cNvPr>
          <p:cNvSpPr txBox="1"/>
          <p:nvPr/>
        </p:nvSpPr>
        <p:spPr>
          <a:xfrm>
            <a:off x="153774" y="3759738"/>
            <a:ext cx="85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  <a:r>
              <a:rPr lang="en-US" dirty="0"/>
              <a:t>-7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Diagramas y gráficos </a:t>
            </a:r>
          </a:p>
        </p:txBody>
      </p:sp>
      <p:sp>
        <p:nvSpPr>
          <p:cNvPr id="3" name="Rectángulo 2" descr="leyenda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7" name="Grupo 26" descr="Leyenda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Cuadro de texto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A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B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Cuadro de texto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C</a:t>
              </a:r>
              <a:endParaRPr lang="es-ES" sz="1200" noProof="1">
                <a:latin typeface="+mj-lt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13CEC2-B192-9488-151C-845D93B8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3" y="1051190"/>
            <a:ext cx="3912985" cy="26753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2A8197-52C4-E6DD-9B0B-F664B5BD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410" y="1051190"/>
            <a:ext cx="3572710" cy="27634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35812B-97D1-B59D-842B-2150CA103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990" y="1051190"/>
            <a:ext cx="3439028" cy="26753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0DE2338-E64E-9E29-738C-33EBA5C67AC6}"/>
              </a:ext>
            </a:extLst>
          </p:cNvPr>
          <p:cNvSpPr txBox="1"/>
          <p:nvPr/>
        </p:nvSpPr>
        <p:spPr>
          <a:xfrm>
            <a:off x="258493" y="790929"/>
            <a:ext cx="85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  <a:r>
              <a:rPr lang="en-US" dirty="0"/>
              <a:t>-7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0019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 de la Exploración de Dados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349" y="1128221"/>
            <a:ext cx="11661233" cy="4819158"/>
          </a:xfrm>
        </p:spPr>
        <p:txBody>
          <a:bodyPr rtlCol="0"/>
          <a:lstStyle/>
          <a:p>
            <a:pPr rtl="0"/>
            <a:r>
              <a:rPr lang="es-MX" dirty="0"/>
              <a:t>Podemos apreciar que el proveedor con mayor beneficio de facturación dentro de la comunidad afectada por asma es </a:t>
            </a:r>
            <a:r>
              <a:rPr lang="es-MX" dirty="0" err="1"/>
              <a:t>Cigna</a:t>
            </a:r>
            <a:r>
              <a:rPr lang="es-MX" dirty="0"/>
              <a:t>.</a:t>
            </a:r>
          </a:p>
          <a:p>
            <a:pPr rtl="0"/>
            <a:r>
              <a:rPr lang="es-MX" dirty="0"/>
              <a:t>También el rango de edad más afectado es entre 65 y 85 años.</a:t>
            </a:r>
          </a:p>
          <a:p>
            <a:pPr rtl="0"/>
            <a:r>
              <a:rPr lang="es-MX" dirty="0"/>
              <a:t>Los medicamentos que más se comen son </a:t>
            </a:r>
            <a:r>
              <a:rPr lang="es-MX" dirty="0" err="1"/>
              <a:t>Lipitor</a:t>
            </a:r>
            <a:r>
              <a:rPr lang="es-MX" dirty="0"/>
              <a:t> y aspirina.</a:t>
            </a:r>
          </a:p>
          <a:p>
            <a:pPr rtl="0"/>
            <a:r>
              <a:rPr lang="es-MX" dirty="0"/>
              <a:t>El </a:t>
            </a:r>
            <a:r>
              <a:rPr lang="es-MX" dirty="0" err="1"/>
              <a:t>Asthma</a:t>
            </a:r>
            <a:r>
              <a:rPr lang="es-MX" dirty="0"/>
              <a:t> y </a:t>
            </a:r>
            <a:r>
              <a:rPr lang="es-MX" dirty="0" err="1"/>
              <a:t>Cancer</a:t>
            </a:r>
            <a:r>
              <a:rPr lang="es-MX" dirty="0"/>
              <a:t> son las enfermedades punteras dentro del la BD.</a:t>
            </a:r>
          </a:p>
          <a:p>
            <a:pPr rtl="0"/>
            <a:r>
              <a:rPr lang="es-MX" dirty="0"/>
              <a:t>Dentro de las consultas por emergencia la obesidad es la m</a:t>
            </a:r>
            <a:r>
              <a:rPr lang="es-CO" dirty="0" err="1"/>
              <a:t>ás</a:t>
            </a:r>
            <a:r>
              <a:rPr lang="es-CO" dirty="0"/>
              <a:t> frecuente razón por la cual la investigación se intentó reducir alrededor de está enfermedad.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Enfocar las reservas sanguíneas de los tipos AB- , B- Y AB+ para pacientes con obesidad , con un control de cantidad para los otros tipos de sangre pero sin presentar la misma urgencia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Podemos observar que los tipos A+ ,O+ y B+ se encuentran en la misma línea lo cual puede llevar a una investigación cuyo grupo de estudio solo tenga esos tipos sanguíneas y poder encontrar una relación con dicha enfermedad.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highlight>
                <a:srgbClr val="FFFFFF"/>
              </a:highlight>
              <a:latin typeface="system-ui"/>
            </a:endParaRPr>
          </a:p>
          <a:p>
            <a:pPr rtl="0"/>
            <a:endParaRPr lang="es-MX" dirty="0"/>
          </a:p>
          <a:p>
            <a:pPr rtl="0"/>
            <a:endParaRPr lang="es-ES" noProof="1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245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 Del </a:t>
            </a:r>
            <a:r>
              <a:rPr lang="es-ES" dirty="0" err="1"/>
              <a:t>Model</a:t>
            </a:r>
            <a:r>
              <a:rPr lang="es-ES" dirty="0"/>
              <a:t> 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349" y="1128221"/>
            <a:ext cx="11661233" cy="4819158"/>
          </a:xfrm>
        </p:spPr>
        <p:txBody>
          <a:bodyPr rtlCol="0"/>
          <a:lstStyle/>
          <a:p>
            <a:pPr rtl="0"/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Debido a la naturaleza de la información no se tiene datos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númericos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que permitan alimentar de una gran manera los modelos vistos en clase.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se realiza la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regresion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lineal ingresando la mayor cantidad de datos relacionales posibles pero no se encuentra una relación entre los datos debido a que su factor R cuadrado da 0 o en ocasiones da negativo , lo cual indica que n hay una relación fuerte entre factores como la edad y la cantidad de dinero que se invierte dentro del sistema de salud.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Para lograr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relaciónar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la información de alguna manera se realiza la comparación con la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libreria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prince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debido a que se cuenta con datos de clasificación y no numéricos y se encuentra lo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sigueinte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: -BLUE CROOS y MEDICARE son los dos proveedores que menos tiene cosas en común -La condición de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hypertensión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y el proveedor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cignason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los que tiene mayor relación ENFERMEDAD/PROVEEDOR El proveedor ATHENA es el que menos relación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tinen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 con pacientes con enfermedad de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system-ui"/>
              </a:rPr>
              <a:t>Cancer</a:t>
            </a:r>
            <a:r>
              <a:rPr lang="es-MX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rtl="0"/>
            <a:endParaRPr lang="es-ES" noProof="1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Diagramas y gráficos </a:t>
            </a:r>
          </a:p>
        </p:txBody>
      </p:sp>
      <p:sp>
        <p:nvSpPr>
          <p:cNvPr id="3" name="Rectángulo 2" descr="leyenda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7" name="Grupo 26" descr="Leyenda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Cuadro de texto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A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B</a:t>
              </a:r>
              <a:endParaRPr lang="es-ES" sz="1200" noProof="1">
                <a:latin typeface="+mj-lt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Cuadro de texto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dirty="0">
                  <a:latin typeface="+mj-lt"/>
                </a:rPr>
                <a:t>Datos C</a:t>
              </a:r>
              <a:endParaRPr lang="es-ES" sz="1200" noProof="1">
                <a:latin typeface="+mj-lt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0B1800-9B18-0CCF-0F07-BDD92287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38" y="1272749"/>
            <a:ext cx="4973572" cy="36881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0F12929-A9BD-1AF9-B6CC-BE12F18E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190" y="1272749"/>
            <a:ext cx="3699472" cy="38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0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41_TF78043420" id="{190D183D-16CA-452F-93F4-0F7BEDD80142}" vid="{40B9ADFB-32A5-4672-AF76-5BFDC6221E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feria de ciencias</Template>
  <TotalTime>20</TotalTime>
  <Words>702</Words>
  <Application>Microsoft Office PowerPoint</Application>
  <PresentationFormat>Panorámica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Typewriter</vt:lpstr>
      <vt:lpstr>system-ui</vt:lpstr>
      <vt:lpstr>Times New Roman</vt:lpstr>
      <vt:lpstr>Tw Cen MT</vt:lpstr>
      <vt:lpstr>Tema de Office</vt:lpstr>
      <vt:lpstr>Proyecto Final</vt:lpstr>
      <vt:lpstr>Título 1 de la portada de la presentación</vt:lpstr>
      <vt:lpstr>Resumen</vt:lpstr>
      <vt:lpstr>Exploración de datos </vt:lpstr>
      <vt:lpstr>Diagramas y gráficos </vt:lpstr>
      <vt:lpstr>Diagramas y gráficos </vt:lpstr>
      <vt:lpstr>Conclusiones de la Exploración de Dados</vt:lpstr>
      <vt:lpstr>Conclusiones Del Model IA</vt:lpstr>
      <vt:lpstr>Diagramas y gráficos </vt:lpstr>
      <vt:lpstr>Diagramas y gráficos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</dc:creator>
  <cp:lastModifiedBy>Juan manuel</cp:lastModifiedBy>
  <cp:revision>1</cp:revision>
  <dcterms:created xsi:type="dcterms:W3CDTF">2024-06-17T02:48:31Z</dcterms:created>
  <dcterms:modified xsi:type="dcterms:W3CDTF">2024-06-17T03:08:44Z</dcterms:modified>
</cp:coreProperties>
</file>