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58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>
        <p:scale>
          <a:sx n="70" d="100"/>
          <a:sy n="70" d="100"/>
        </p:scale>
        <p:origin x="-5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F31F5A-1F3B-4E92-BB17-A3743C81E3DB}" type="datetimeFigureOut">
              <a:rPr lang="en-US" smtClean="0"/>
              <a:pPr/>
              <a:t>1/15/2010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D36765-8BAA-4B1B-8AC6-BB57F84D3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Tree-Box model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secondary store is a type of memory with is not directly connected to the processor </a:t>
            </a:r>
          </a:p>
          <a:p>
            <a:r>
              <a:rPr lang="en-GB" dirty="0" smtClean="0"/>
              <a:t>A secondary store is connected to a I/O controller and the controller with a Bus to the main memory</a:t>
            </a:r>
          </a:p>
          <a:p>
            <a:r>
              <a:rPr lang="en-GB" dirty="0" smtClean="0"/>
              <a:t>Some example for secondary stores are Memory stinks, DVD and CD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GB" dirty="0" smtClean="0"/>
              <a:t>Three-box  </a:t>
            </a:r>
            <a:r>
              <a:rPr lang="en-GB" dirty="0" smtClean="0"/>
              <a:t>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5852" y="2857496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0826" y="2857496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In/output’s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29058" y="2857496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</a:p>
          <a:p>
            <a:pPr algn="ctr"/>
            <a:r>
              <a:rPr lang="en-GB" dirty="0" smtClean="0"/>
              <a:t>memory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8662" y="2000240"/>
            <a:ext cx="70723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535885" y="2464587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894529" y="2463793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251323" y="2463793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4744" y="150017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Bus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1500166" y="4643446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Three-box </a:t>
            </a:r>
            <a:r>
              <a:rPr lang="en-US" dirty="0" smtClean="0"/>
              <a:t>model is known as the von Neumann architecture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was first proposed in 1945 by John von Neumann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Still the </a:t>
            </a:r>
            <a:r>
              <a:rPr lang="en-US" dirty="0" smtClean="0"/>
              <a:t>most </a:t>
            </a:r>
            <a:r>
              <a:rPr lang="en-US" dirty="0" smtClean="0"/>
              <a:t>used model in modern computer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6"/>
          <p:cNvCxnSpPr/>
          <p:nvPr/>
        </p:nvCxnSpPr>
        <p:spPr>
          <a:xfrm>
            <a:off x="928662" y="2000240"/>
            <a:ext cx="70723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8"/>
          <p:cNvCxnSpPr/>
          <p:nvPr/>
        </p:nvCxnSpPr>
        <p:spPr>
          <a:xfrm rot="5400000">
            <a:off x="1535885" y="2464587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9"/>
          <p:cNvCxnSpPr/>
          <p:nvPr/>
        </p:nvCxnSpPr>
        <p:spPr>
          <a:xfrm rot="5400000">
            <a:off x="6894529" y="2463793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10"/>
          <p:cNvCxnSpPr/>
          <p:nvPr/>
        </p:nvCxnSpPr>
        <p:spPr>
          <a:xfrm rot="5400000">
            <a:off x="4251323" y="2463793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11"/>
          <p:cNvSpPr txBox="1"/>
          <p:nvPr/>
        </p:nvSpPr>
        <p:spPr>
          <a:xfrm>
            <a:off x="3714744" y="150017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Bus</a:t>
            </a:r>
            <a:endParaRPr lang="en-US" dirty="0"/>
          </a:p>
        </p:txBody>
      </p:sp>
      <p:sp>
        <p:nvSpPr>
          <p:cNvPr id="7" name="TextBox 14"/>
          <p:cNvSpPr txBox="1"/>
          <p:nvPr/>
        </p:nvSpPr>
        <p:spPr>
          <a:xfrm>
            <a:off x="857224" y="4000504"/>
            <a:ext cx="6754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Bus : transmit  different information's (Data ,Addresses &amp; Controls</a:t>
            </a:r>
            <a:r>
              <a:rPr lang="en-GB" dirty="0"/>
              <a:t>)</a:t>
            </a:r>
            <a:r>
              <a:rPr lang="en-GB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Bus consist of parallel wires</a:t>
            </a:r>
          </a:p>
          <a:p>
            <a:r>
              <a:rPr lang="en-GB" dirty="0"/>
              <a:t> </a:t>
            </a:r>
            <a:r>
              <a:rPr lang="en-GB" dirty="0" smtClean="0"/>
              <a:t>       (Data Bus {32 wires</a:t>
            </a:r>
            <a:r>
              <a:rPr lang="en-GB" dirty="0" smtClean="0"/>
              <a:t>}, </a:t>
            </a:r>
            <a:r>
              <a:rPr lang="en-GB" dirty="0" smtClean="0"/>
              <a:t>Address Bus{32 wires</a:t>
            </a:r>
            <a:r>
              <a:rPr lang="en-GB" dirty="0" smtClean="0"/>
              <a:t>},  </a:t>
            </a:r>
            <a:r>
              <a:rPr lang="en-GB" dirty="0" smtClean="0"/>
              <a:t>control Bus {8 wires}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They transmit the signal from the processor to the I/O or memory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85720" y="357166"/>
            <a:ext cx="8858280" cy="5407195"/>
            <a:chOff x="285720" y="357166"/>
            <a:chExt cx="8858280" cy="5407195"/>
          </a:xfrm>
        </p:grpSpPr>
        <p:grpSp>
          <p:nvGrpSpPr>
            <p:cNvPr id="79" name="Group 78"/>
            <p:cNvGrpSpPr/>
            <p:nvPr/>
          </p:nvGrpSpPr>
          <p:grpSpPr>
            <a:xfrm>
              <a:off x="285720" y="428604"/>
              <a:ext cx="8001056" cy="5335757"/>
              <a:chOff x="285720" y="428604"/>
              <a:chExt cx="8001056" cy="53357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785918" y="428604"/>
                <a:ext cx="5072098" cy="40005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071670" y="1071546"/>
                <a:ext cx="1143008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Processor</a:t>
                </a:r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714744" y="1714488"/>
                <a:ext cx="1500198" cy="92333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Main memory or Immediate</a:t>
                </a:r>
              </a:p>
              <a:p>
                <a:r>
                  <a:rPr lang="en-GB" dirty="0" smtClean="0"/>
                  <a:t>Access Store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43108" y="3000372"/>
                <a:ext cx="1214446" cy="92333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Keyboard Input Controller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428992" y="3929066"/>
                <a:ext cx="2143140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(Disk)I/O Controller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429256" y="2714620"/>
                <a:ext cx="1214446" cy="92333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VDU Output Controller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75897" y="4841031"/>
                <a:ext cx="2071702" cy="92333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Secondary Store or Backing Store </a:t>
                </a:r>
              </a:p>
              <a:p>
                <a:r>
                  <a:rPr lang="en-GB" dirty="0" smtClean="0"/>
                  <a:t>(e.g. Magnetic Disk)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85720" y="3286124"/>
                <a:ext cx="1143008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Keyboard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358082" y="2714620"/>
                <a:ext cx="928694" cy="92333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Visual Display Unit</a:t>
                </a:r>
                <a:endParaRPr lang="en-US" dirty="0"/>
              </a:p>
            </p:txBody>
          </p:sp>
          <p:cxnSp>
            <p:nvCxnSpPr>
              <p:cNvPr id="12" name="Elbow Connector 11"/>
              <p:cNvCxnSpPr>
                <a:stCxn id="6" idx="0"/>
              </p:cNvCxnSpPr>
              <p:nvPr/>
            </p:nvCxnSpPr>
            <p:spPr>
              <a:xfrm rot="16200000" flipV="1">
                <a:off x="3143240" y="2571744"/>
                <a:ext cx="1714512" cy="1000132"/>
              </a:xfrm>
              <a:prstGeom prst="bentConnector3">
                <a:avLst>
                  <a:gd name="adj1" fmla="val 65238"/>
                </a:avLst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3" idx="2"/>
                <a:endCxn id="4" idx="1"/>
              </p:cNvCxnSpPr>
              <p:nvPr/>
            </p:nvCxnSpPr>
            <p:spPr>
              <a:xfrm rot="16200000" flipH="1">
                <a:off x="2811322" y="1272730"/>
                <a:ext cx="735275" cy="1071570"/>
              </a:xfrm>
              <a:prstGeom prst="bentConnector2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5" idx="3"/>
              </p:cNvCxnSpPr>
              <p:nvPr/>
            </p:nvCxnSpPr>
            <p:spPr>
              <a:xfrm flipV="1">
                <a:off x="3357554" y="3429000"/>
                <a:ext cx="1143008" cy="3303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7" idx="1"/>
              </p:cNvCxnSpPr>
              <p:nvPr/>
            </p:nvCxnSpPr>
            <p:spPr>
              <a:xfrm>
                <a:off x="4497055" y="3176133"/>
                <a:ext cx="932201" cy="1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6" idx="2"/>
                <a:endCxn id="8" idx="0"/>
              </p:cNvCxnSpPr>
              <p:nvPr/>
            </p:nvCxnSpPr>
            <p:spPr>
              <a:xfrm rot="16200000" flipH="1">
                <a:off x="4234839" y="4564121"/>
                <a:ext cx="542633" cy="1118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5" idx="1"/>
                <a:endCxn id="9" idx="3"/>
              </p:cNvCxnSpPr>
              <p:nvPr/>
            </p:nvCxnSpPr>
            <p:spPr>
              <a:xfrm rot="10800000" flipV="1">
                <a:off x="1428728" y="3462036"/>
                <a:ext cx="714380" cy="875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7" idx="3"/>
                <a:endCxn id="10" idx="1"/>
              </p:cNvCxnSpPr>
              <p:nvPr/>
            </p:nvCxnSpPr>
            <p:spPr>
              <a:xfrm>
                <a:off x="6643702" y="3176285"/>
                <a:ext cx="7143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>
                <a:off x="1571604" y="2214554"/>
                <a:ext cx="1571636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hape 65"/>
              <p:cNvCxnSpPr>
                <a:stCxn id="7" idx="0"/>
                <a:endCxn id="3" idx="3"/>
              </p:cNvCxnSpPr>
              <p:nvPr/>
            </p:nvCxnSpPr>
            <p:spPr>
              <a:xfrm rot="16200000" flipV="1">
                <a:off x="3896375" y="574515"/>
                <a:ext cx="1458408" cy="2821801"/>
              </a:xfrm>
              <a:prstGeom prst="bentConnector2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hape 67"/>
              <p:cNvCxnSpPr>
                <a:endCxn id="4" idx="0"/>
              </p:cNvCxnSpPr>
              <p:nvPr/>
            </p:nvCxnSpPr>
            <p:spPr>
              <a:xfrm>
                <a:off x="3214678" y="1357298"/>
                <a:ext cx="1250165" cy="357190"/>
              </a:xfrm>
              <a:prstGeom prst="bentConnector2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/>
              <p:nvPr/>
            </p:nvCxnSpPr>
            <p:spPr>
              <a:xfrm rot="16200000" flipH="1">
                <a:off x="1928794" y="1928802"/>
                <a:ext cx="2500330" cy="1500198"/>
              </a:xfrm>
              <a:prstGeom prst="bentConnector3">
                <a:avLst>
                  <a:gd name="adj1" fmla="val 58280"/>
                </a:avLst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/>
            <p:cNvCxnSpPr/>
            <p:nvPr/>
          </p:nvCxnSpPr>
          <p:spPr>
            <a:xfrm>
              <a:off x="7143768" y="714356"/>
              <a:ext cx="642942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000992" y="357166"/>
              <a:ext cx="11430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Data and Address Buses</a:t>
              </a:r>
              <a:endParaRPr lang="en-US" sz="16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7286644" y="1714488"/>
              <a:ext cx="428628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858148" y="1428736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Control Bus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6"/>
          <p:cNvCxnSpPr/>
          <p:nvPr/>
        </p:nvCxnSpPr>
        <p:spPr>
          <a:xfrm>
            <a:off x="928662" y="2000240"/>
            <a:ext cx="70723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8"/>
          <p:cNvCxnSpPr/>
          <p:nvPr/>
        </p:nvCxnSpPr>
        <p:spPr>
          <a:xfrm rot="5400000">
            <a:off x="1535885" y="2464587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9"/>
          <p:cNvCxnSpPr/>
          <p:nvPr/>
        </p:nvCxnSpPr>
        <p:spPr>
          <a:xfrm rot="5400000">
            <a:off x="6894529" y="2463793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10"/>
          <p:cNvCxnSpPr/>
          <p:nvPr/>
        </p:nvCxnSpPr>
        <p:spPr>
          <a:xfrm rot="5400000">
            <a:off x="4251323" y="2463793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11"/>
          <p:cNvSpPr txBox="1"/>
          <p:nvPr/>
        </p:nvSpPr>
        <p:spPr>
          <a:xfrm>
            <a:off x="3714744" y="150017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Bus</a:t>
            </a:r>
            <a:endParaRPr lang="en-US" dirty="0"/>
          </a:p>
        </p:txBody>
      </p:sp>
      <p:sp>
        <p:nvSpPr>
          <p:cNvPr id="7" name="Rectangle 2"/>
          <p:cNvSpPr/>
          <p:nvPr/>
        </p:nvSpPr>
        <p:spPr>
          <a:xfrm>
            <a:off x="1285852" y="2857496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Processor</a:t>
            </a:r>
            <a:endParaRPr 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857224" y="4214818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The Processor: is the most complex part in a  computer system  and is known as central processing unit (CPU)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processor is a (FSM) and  consist of  100,000,000  transmitters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most used processors are single chip processors, known a microprocessor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price </a:t>
            </a:r>
            <a:r>
              <a:rPr lang="en-GB" dirty="0" smtClean="0"/>
              <a:t>halves</a:t>
            </a:r>
            <a:r>
              <a:rPr lang="en-GB" dirty="0" smtClean="0"/>
              <a:t> </a:t>
            </a:r>
            <a:r>
              <a:rPr lang="en-GB" dirty="0" smtClean="0"/>
              <a:t>ever 18-24 months for less using of parts in  a processor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6"/>
          <p:cNvCxnSpPr/>
          <p:nvPr/>
        </p:nvCxnSpPr>
        <p:spPr>
          <a:xfrm>
            <a:off x="928662" y="2000240"/>
            <a:ext cx="70723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8"/>
          <p:cNvCxnSpPr/>
          <p:nvPr/>
        </p:nvCxnSpPr>
        <p:spPr>
          <a:xfrm rot="5400000">
            <a:off x="1535885" y="2464587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9"/>
          <p:cNvCxnSpPr/>
          <p:nvPr/>
        </p:nvCxnSpPr>
        <p:spPr>
          <a:xfrm rot="5400000">
            <a:off x="6894529" y="2463793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10"/>
          <p:cNvCxnSpPr/>
          <p:nvPr/>
        </p:nvCxnSpPr>
        <p:spPr>
          <a:xfrm rot="5400000">
            <a:off x="4251323" y="2463793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11"/>
          <p:cNvSpPr txBox="1"/>
          <p:nvPr/>
        </p:nvSpPr>
        <p:spPr>
          <a:xfrm>
            <a:off x="3714744" y="150017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Bus</a:t>
            </a:r>
            <a:endParaRPr lang="en-US" dirty="0"/>
          </a:p>
        </p:txBody>
      </p:sp>
      <p:sp>
        <p:nvSpPr>
          <p:cNvPr id="7" name="Rectangle 2"/>
          <p:cNvSpPr/>
          <p:nvPr/>
        </p:nvSpPr>
        <p:spPr>
          <a:xfrm>
            <a:off x="1285852" y="2857496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Processor</a:t>
            </a:r>
            <a:endParaRPr lang="en-US" dirty="0"/>
          </a:p>
        </p:txBody>
      </p:sp>
      <p:sp>
        <p:nvSpPr>
          <p:cNvPr id="8" name="Rectangle 4"/>
          <p:cNvSpPr/>
          <p:nvPr/>
        </p:nvSpPr>
        <p:spPr>
          <a:xfrm>
            <a:off x="3929058" y="2857496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</a:p>
          <a:p>
            <a:pPr algn="ctr"/>
            <a:r>
              <a:rPr lang="en-GB" dirty="0" smtClean="0"/>
              <a:t>memory</a:t>
            </a:r>
            <a:endParaRPr lang="en-US" dirty="0"/>
          </a:p>
        </p:txBody>
      </p:sp>
      <p:sp>
        <p:nvSpPr>
          <p:cNvPr id="9" name="TextBox 13"/>
          <p:cNvSpPr txBox="1"/>
          <p:nvPr/>
        </p:nvSpPr>
        <p:spPr>
          <a:xfrm>
            <a:off x="857224" y="4429132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The main </a:t>
            </a:r>
            <a:r>
              <a:rPr lang="en-GB" dirty="0"/>
              <a:t>m</a:t>
            </a:r>
            <a:r>
              <a:rPr lang="en-GB" dirty="0" smtClean="0"/>
              <a:t>emory: is the simples part of the system and store program     instructions and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main memory chips consist of two different chips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most used in a computer system are 512 KB chips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most common memory facilities are RAM and ROM  (EEPROM)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928686"/>
          </a:xfrm>
        </p:spPr>
        <p:txBody>
          <a:bodyPr/>
          <a:lstStyle/>
          <a:p>
            <a:r>
              <a:rPr lang="en-GB" dirty="0" smtClean="0"/>
              <a:t>Memory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82893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Ram: Random Access memory</a:t>
            </a:r>
          </a:p>
          <a:p>
            <a:r>
              <a:rPr lang="en-GB" sz="2000" dirty="0" smtClean="0"/>
              <a:t>It is used to store readable and writable information's</a:t>
            </a:r>
          </a:p>
          <a:p>
            <a:r>
              <a:rPr lang="en-GB" sz="2000" dirty="0" smtClean="0"/>
              <a:t>It is used in many technologies (SRAM &amp; SDRAM)</a:t>
            </a:r>
          </a:p>
          <a:p>
            <a:r>
              <a:rPr lang="en-GB" sz="2000" dirty="0" smtClean="0"/>
              <a:t>The Ram can store and lode  data but they get lost without electivity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82893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ROM: Read-only Memory </a:t>
            </a:r>
          </a:p>
          <a:p>
            <a:r>
              <a:rPr lang="en-GB" sz="2000" dirty="0" smtClean="0"/>
              <a:t>It  can save one information witch is not forgotten if the power is turned off</a:t>
            </a:r>
          </a:p>
          <a:p>
            <a:r>
              <a:rPr lang="en-GB" sz="2000" dirty="0" smtClean="0"/>
              <a:t>This chips are not rewritable  and have a fixed information after setup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786322"/>
            <a:ext cx="71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/>
              <a:t>EEPROM: Electrically erasable programmable read-only memory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EEPROM are rewritable but the writing takes 100 time slower than read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They are very used in memory sticks and MP3 player 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They don’t forget like ROM chips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1285852" y="2857496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Processor</a:t>
            </a:r>
            <a:endParaRPr lang="en-US" dirty="0"/>
          </a:p>
        </p:txBody>
      </p:sp>
      <p:sp>
        <p:nvSpPr>
          <p:cNvPr id="3" name="Rectangle 3"/>
          <p:cNvSpPr/>
          <p:nvPr/>
        </p:nvSpPr>
        <p:spPr>
          <a:xfrm>
            <a:off x="6500826" y="2857496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In/output’s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3929058" y="2857496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</a:p>
          <a:p>
            <a:pPr algn="ctr"/>
            <a:r>
              <a:rPr lang="en-GB" dirty="0" smtClean="0"/>
              <a:t>memory</a:t>
            </a:r>
            <a:endParaRPr lang="en-US" dirty="0"/>
          </a:p>
        </p:txBody>
      </p:sp>
      <p:cxnSp>
        <p:nvCxnSpPr>
          <p:cNvPr id="5" name="Straight Arrow Connector 6"/>
          <p:cNvCxnSpPr/>
          <p:nvPr/>
        </p:nvCxnSpPr>
        <p:spPr>
          <a:xfrm>
            <a:off x="928662" y="2000240"/>
            <a:ext cx="70723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8"/>
          <p:cNvCxnSpPr/>
          <p:nvPr/>
        </p:nvCxnSpPr>
        <p:spPr>
          <a:xfrm rot="5400000">
            <a:off x="1535885" y="2464587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9"/>
          <p:cNvCxnSpPr/>
          <p:nvPr/>
        </p:nvCxnSpPr>
        <p:spPr>
          <a:xfrm rot="5400000">
            <a:off x="6894529" y="2463793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10"/>
          <p:cNvCxnSpPr/>
          <p:nvPr/>
        </p:nvCxnSpPr>
        <p:spPr>
          <a:xfrm rot="5400000">
            <a:off x="4251323" y="2463793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3714744" y="150017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Bus</a:t>
            </a:r>
            <a:endParaRPr lang="en-US" dirty="0"/>
          </a:p>
        </p:txBody>
      </p:sp>
      <p:sp>
        <p:nvSpPr>
          <p:cNvPr id="10" name="TextBox 15"/>
          <p:cNvSpPr txBox="1"/>
          <p:nvPr/>
        </p:nvSpPr>
        <p:spPr>
          <a:xfrm>
            <a:off x="1857356" y="4643446"/>
            <a:ext cx="5336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The I/O make the computer effective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They make it able to communicate with devises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No in or output is directly connected to the processor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Every I/O have a I/O controller and a Peripheral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Peripherals are devices in a computer system that is not directly connected to the CPU</a:t>
            </a:r>
          </a:p>
          <a:p>
            <a:r>
              <a:rPr lang="en-US" dirty="0" smtClean="0"/>
              <a:t>Peripherals are I/O devices they have to be connected to a I/O controller</a:t>
            </a:r>
          </a:p>
          <a:p>
            <a:r>
              <a:rPr lang="en-US" dirty="0" smtClean="0"/>
              <a:t>I/O devises are e.g. speaker keyboard and screen</a:t>
            </a:r>
          </a:p>
          <a:p>
            <a:r>
              <a:rPr lang="en-US" dirty="0" smtClean="0"/>
              <a:t>The I/O controller connects the devices with the system bus</a:t>
            </a:r>
          </a:p>
          <a:p>
            <a:r>
              <a:rPr lang="en-US" dirty="0" smtClean="0"/>
              <a:t>Some controller can be In and Output controller, and some just one of each j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58</TotalTime>
  <Words>499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Computer architecture</vt:lpstr>
      <vt:lpstr>Three-box  model</vt:lpstr>
      <vt:lpstr>Slide 3</vt:lpstr>
      <vt:lpstr>Slide 4</vt:lpstr>
      <vt:lpstr>Slide 5</vt:lpstr>
      <vt:lpstr>Slide 6</vt:lpstr>
      <vt:lpstr>Memory chips</vt:lpstr>
      <vt:lpstr>Slide 8</vt:lpstr>
      <vt:lpstr>Peripherals</vt:lpstr>
      <vt:lpstr>Secondary Storage</vt:lpstr>
    </vt:vector>
  </TitlesOfParts>
  <Company>Millfield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Millfield School</dc:creator>
  <cp:lastModifiedBy>Millfield School</cp:lastModifiedBy>
  <cp:revision>13</cp:revision>
  <dcterms:created xsi:type="dcterms:W3CDTF">2010-01-11T14:24:22Z</dcterms:created>
  <dcterms:modified xsi:type="dcterms:W3CDTF">2010-01-15T09:55:30Z</dcterms:modified>
</cp:coreProperties>
</file>