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Patrón de diseño Interpreter</a:t>
            </a:r>
            <a:endParaRPr lang="es-AR" dirty="0"/>
          </a:p>
        </p:txBody>
      </p:sp>
      <p:sp>
        <p:nvSpPr>
          <p:cNvPr id="3" name="Subtítulo 2"/>
          <p:cNvSpPr>
            <a:spLocks noGrp="1"/>
          </p:cNvSpPr>
          <p:nvPr>
            <p:ph type="subTitle" idx="1"/>
          </p:nvPr>
        </p:nvSpPr>
        <p:spPr>
          <a:xfrm>
            <a:off x="257175" y="5460999"/>
            <a:ext cx="5208399" cy="1277425"/>
          </a:xfrm>
        </p:spPr>
        <p:txBody>
          <a:bodyPr>
            <a:normAutofit lnSpcReduction="10000"/>
          </a:bodyPr>
          <a:lstStyle/>
          <a:p>
            <a:r>
              <a:rPr lang="es-AR" sz="1400" dirty="0" smtClean="0"/>
              <a:t>Nombre y apellido: </a:t>
            </a:r>
            <a:r>
              <a:rPr lang="es-AR" sz="1400" dirty="0" err="1" smtClean="0"/>
              <a:t>Guidici</a:t>
            </a:r>
            <a:r>
              <a:rPr lang="es-AR" sz="1400" dirty="0" smtClean="0"/>
              <a:t> Billasante Juan </a:t>
            </a:r>
            <a:r>
              <a:rPr lang="es-AR" sz="1400" dirty="0" err="1" smtClean="0"/>
              <a:t>Tahiel</a:t>
            </a:r>
            <a:r>
              <a:rPr lang="es-AR" sz="1400" dirty="0" smtClean="0"/>
              <a:t>.</a:t>
            </a:r>
          </a:p>
          <a:p>
            <a:r>
              <a:rPr lang="es-AR" sz="1400" dirty="0" smtClean="0"/>
              <a:t>Profesor: Fernández José.</a:t>
            </a:r>
          </a:p>
          <a:p>
            <a:r>
              <a:rPr lang="es-AR" sz="1400" dirty="0" smtClean="0"/>
              <a:t>Catedra: Ingeniería de Software II.</a:t>
            </a:r>
          </a:p>
          <a:p>
            <a:r>
              <a:rPr lang="es-AR" sz="1400" dirty="0" smtClean="0"/>
              <a:t>Fecha: 01/04/2020</a:t>
            </a:r>
          </a:p>
        </p:txBody>
      </p:sp>
      <p:pic>
        <p:nvPicPr>
          <p:cNvPr id="1026" name="Picture 2" descr="Universidad de la Cuenca del Pl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092200"/>
            <a:ext cx="11481308"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76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0" dirty="0" smtClean="0">
                <a:solidFill>
                  <a:schemeClr val="bg1"/>
                </a:solidFill>
                <a:latin typeface="Arial Rounded MT Bold" panose="020F0704030504030204" pitchFamily="34" charset="0"/>
              </a:rPr>
              <a:t>Patrón de diseño Interprete</a:t>
            </a:r>
            <a:r>
              <a:rPr lang="es-AR" sz="1800" b="0" dirty="0" smtClean="0">
                <a:solidFill>
                  <a:schemeClr val="bg1"/>
                </a:solidFill>
                <a:latin typeface="Arial Rounded MT Bold" panose="020F0704030504030204" pitchFamily="34" charset="0"/>
              </a:rPr>
              <a:t>(</a:t>
            </a:r>
            <a:r>
              <a:rPr lang="es-AR" sz="1800" b="0" dirty="0">
                <a:solidFill>
                  <a:schemeClr val="bg1"/>
                </a:solidFill>
                <a:latin typeface="Arial Rounded MT Bold" panose="020F0704030504030204" pitchFamily="34" charset="0"/>
              </a:rPr>
              <a:t>Interpreter Design Pattern</a:t>
            </a:r>
            <a:r>
              <a:rPr lang="es-AR" sz="1800" b="0" dirty="0" smtClean="0">
                <a:solidFill>
                  <a:schemeClr val="bg1"/>
                </a:solidFill>
                <a:latin typeface="Arial Rounded MT Bold" panose="020F0704030504030204" pitchFamily="34" charset="0"/>
              </a:rPr>
              <a:t>)</a:t>
            </a:r>
            <a:endParaRPr lang="es-AR" b="0" dirty="0">
              <a:solidFill>
                <a:schemeClr val="bg1"/>
              </a:solidFill>
              <a:latin typeface="Arial Rounded MT Bold" panose="020F0704030504030204" pitchFamily="34" charset="0"/>
            </a:endParaRPr>
          </a:p>
        </p:txBody>
      </p:sp>
      <p:sp>
        <p:nvSpPr>
          <p:cNvPr id="4" name="CuadroTexto 3"/>
          <p:cNvSpPr txBox="1"/>
          <p:nvPr/>
        </p:nvSpPr>
        <p:spPr>
          <a:xfrm>
            <a:off x="365498" y="2590800"/>
            <a:ext cx="8283201" cy="1338828"/>
          </a:xfrm>
          <a:prstGeom prst="rect">
            <a:avLst/>
          </a:prstGeom>
          <a:noFill/>
        </p:spPr>
        <p:txBody>
          <a:bodyPr wrap="square" rtlCol="0">
            <a:spAutoFit/>
          </a:bodyPr>
          <a:lstStyle/>
          <a:p>
            <a:pPr>
              <a:lnSpc>
                <a:spcPct val="150000"/>
              </a:lnSpc>
            </a:pPr>
            <a:r>
              <a:rPr lang="es-AR" dirty="0" smtClean="0"/>
              <a:t>El patrón de diseño Interpreter busca representar un lenguaje mediante las reglas gramaticales del mismo, es decir, define las reglas y utiliza un interprete para tratar dicha gramática.</a:t>
            </a:r>
            <a:endParaRPr lang="es-AR" dirty="0"/>
          </a:p>
        </p:txBody>
      </p:sp>
      <p:sp>
        <p:nvSpPr>
          <p:cNvPr id="5" name="CuadroTexto 4"/>
          <p:cNvSpPr txBox="1"/>
          <p:nvPr/>
        </p:nvSpPr>
        <p:spPr>
          <a:xfrm>
            <a:off x="365498" y="4610101"/>
            <a:ext cx="8422901" cy="923330"/>
          </a:xfrm>
          <a:prstGeom prst="rect">
            <a:avLst/>
          </a:prstGeom>
          <a:noFill/>
        </p:spPr>
        <p:txBody>
          <a:bodyPr wrap="square" rtlCol="0">
            <a:spAutoFit/>
          </a:bodyPr>
          <a:lstStyle/>
          <a:p>
            <a:r>
              <a:rPr lang="es-AR" dirty="0" smtClean="0"/>
              <a:t>El mismo es un patrón de diseño de comportamiento, este tipo de patrones </a:t>
            </a:r>
            <a:r>
              <a:rPr lang="es-MX" dirty="0"/>
              <a:t>nos ayudan a definir la forma en la que los objetos interactúan entre ellos.</a:t>
            </a:r>
            <a:endParaRPr lang="es-AR" dirty="0"/>
          </a:p>
        </p:txBody>
      </p:sp>
    </p:spTree>
    <p:extLst>
      <p:ext uri="{BB962C8B-B14F-4D97-AF65-F5344CB8AC3E}">
        <p14:creationId xmlns:p14="http://schemas.microsoft.com/office/powerpoint/2010/main" val="2639457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AR" dirty="0"/>
          </a:p>
        </p:txBody>
      </p:sp>
      <p:sp>
        <p:nvSpPr>
          <p:cNvPr id="3" name="Marcador de contenido 2"/>
          <p:cNvSpPr>
            <a:spLocks noGrp="1"/>
          </p:cNvSpPr>
          <p:nvPr>
            <p:ph idx="1"/>
          </p:nvPr>
        </p:nvSpPr>
        <p:spPr/>
        <p:txBody>
          <a:bodyPr>
            <a:normAutofit/>
          </a:bodyPr>
          <a:lstStyle/>
          <a:p>
            <a:r>
              <a:rPr lang="es-MX" sz="2400" dirty="0"/>
              <a:t>El objetivo de este patrón es interpretar expresiones específicas , por ejemplo, </a:t>
            </a:r>
            <a:r>
              <a:rPr lang="es-MX" sz="2400" dirty="0" smtClean="0"/>
              <a:t>a un </a:t>
            </a:r>
            <a:r>
              <a:rPr lang="es-MX" sz="2400" dirty="0"/>
              <a:t>lenguaje de programación específico y definir la descripción de la gramática del lenguaje interpretado.</a:t>
            </a:r>
            <a:endParaRPr lang="es-AR" sz="2400" dirty="0"/>
          </a:p>
        </p:txBody>
      </p:sp>
    </p:spTree>
    <p:extLst>
      <p:ext uri="{BB962C8B-B14F-4D97-AF65-F5344CB8AC3E}">
        <p14:creationId xmlns:p14="http://schemas.microsoft.com/office/powerpoint/2010/main" val="1059379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Problema</a:t>
            </a:r>
            <a:endParaRPr lang="es-AR" dirty="0"/>
          </a:p>
        </p:txBody>
      </p:sp>
      <p:sp>
        <p:nvSpPr>
          <p:cNvPr id="3" name="Marcador de contenido 2"/>
          <p:cNvSpPr>
            <a:spLocks noGrp="1"/>
          </p:cNvSpPr>
          <p:nvPr>
            <p:ph idx="1"/>
          </p:nvPr>
        </p:nvSpPr>
        <p:spPr>
          <a:xfrm>
            <a:off x="810000" y="2603287"/>
            <a:ext cx="10554574" cy="3636511"/>
          </a:xfrm>
        </p:spPr>
        <p:txBody>
          <a:bodyPr/>
          <a:lstStyle/>
          <a:p>
            <a:r>
              <a:rPr lang="es-MX" sz="2400" dirty="0"/>
              <a:t>El problema en el que se puede utilizar el intérprete puede relacionarse con lenguajes que no queremos traducir en cada ocasión, por lo que podemos crear un intérprete para que traduzca su gramática.</a:t>
            </a:r>
            <a:endParaRPr lang="es-MX" sz="2400" dirty="0"/>
          </a:p>
          <a:p>
            <a:pPr marL="0" indent="0">
              <a:buNone/>
            </a:pPr>
            <a:endParaRPr lang="es-AR" dirty="0"/>
          </a:p>
        </p:txBody>
      </p:sp>
    </p:spTree>
    <p:extLst>
      <p:ext uri="{BB962C8B-B14F-4D97-AF65-F5344CB8AC3E}">
        <p14:creationId xmlns:p14="http://schemas.microsoft.com/office/powerpoint/2010/main" val="914569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073151" y="446088"/>
            <a:ext cx="3547533" cy="1270170"/>
          </a:xfrm>
        </p:spPr>
        <p:txBody>
          <a:bodyPr/>
          <a:lstStyle/>
          <a:p>
            <a:pPr algn="ctr"/>
            <a:r>
              <a:rPr lang="es-AR" sz="2400" dirty="0" smtClean="0"/>
              <a:t>Diagrama de clases del patrón:</a:t>
            </a:r>
            <a:endParaRPr lang="es-AR" sz="2400" dirty="0"/>
          </a:p>
        </p:txBody>
      </p:sp>
      <p:pic>
        <p:nvPicPr>
          <p:cNvPr id="2050" name="Picture 2" descr="patrón de intérprete - Interpreter pattern - qwe.wi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0" y="2396002"/>
            <a:ext cx="7424624" cy="398935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6246055" y="143637"/>
            <a:ext cx="5945945" cy="646331"/>
          </a:xfrm>
          <a:prstGeom prst="rect">
            <a:avLst/>
          </a:prstGeom>
        </p:spPr>
        <p:txBody>
          <a:bodyPr wrap="square">
            <a:spAutoFit/>
          </a:bodyPr>
          <a:lstStyle/>
          <a:p>
            <a:r>
              <a:rPr lang="es-MX" dirty="0">
                <a:latin typeface="Georgia" panose="02040502050405020303" pitchFamily="18" charset="0"/>
              </a:rPr>
              <a:t/>
            </a:r>
            <a:br>
              <a:rPr lang="es-MX" dirty="0">
                <a:latin typeface="Georgia" panose="02040502050405020303" pitchFamily="18" charset="0"/>
              </a:rPr>
            </a:br>
            <a:endParaRPr lang="es-AR" dirty="0">
              <a:latin typeface="Georgia" panose="02040502050405020303" pitchFamily="18" charset="0"/>
            </a:endParaRPr>
          </a:p>
        </p:txBody>
      </p:sp>
      <p:sp>
        <p:nvSpPr>
          <p:cNvPr id="2" name="CuadroTexto 1"/>
          <p:cNvSpPr txBox="1"/>
          <p:nvPr/>
        </p:nvSpPr>
        <p:spPr>
          <a:xfrm>
            <a:off x="7181695" y="334137"/>
            <a:ext cx="4965700" cy="5632311"/>
          </a:xfrm>
          <a:prstGeom prst="rect">
            <a:avLst/>
          </a:prstGeom>
          <a:noFill/>
        </p:spPr>
        <p:txBody>
          <a:bodyPr wrap="square" rtlCol="0">
            <a:spAutoFit/>
          </a:bodyPr>
          <a:lstStyle/>
          <a:p>
            <a:r>
              <a:rPr lang="es-MX" u="sng" dirty="0"/>
              <a:t>AbstractExpression</a:t>
            </a:r>
            <a:r>
              <a:rPr lang="es-MX" dirty="0"/>
              <a:t>: interfaz o clase abstracta que se encargará de ejecutar una operación.</a:t>
            </a:r>
          </a:p>
          <a:p>
            <a:endParaRPr lang="es-MX" dirty="0"/>
          </a:p>
          <a:p>
            <a:r>
              <a:rPr lang="es-MX" u="sng" dirty="0"/>
              <a:t>TerminalExpression</a:t>
            </a:r>
            <a:r>
              <a:rPr lang="es-MX" dirty="0"/>
              <a:t>: implementa una operación asociada con los símbolos terminales de la gramática</a:t>
            </a:r>
            <a:r>
              <a:rPr lang="es-MX" dirty="0" smtClean="0"/>
              <a:t>.</a:t>
            </a:r>
            <a:endParaRPr lang="es-MX" dirty="0"/>
          </a:p>
          <a:p>
            <a:endParaRPr lang="es-MX" dirty="0"/>
          </a:p>
          <a:p>
            <a:r>
              <a:rPr lang="es-MX" u="sng" dirty="0"/>
              <a:t>NonterminalExpression</a:t>
            </a:r>
            <a:r>
              <a:rPr lang="es-MX" dirty="0"/>
              <a:t>: Para cada regla es necesario un tipo de clase</a:t>
            </a:r>
            <a:r>
              <a:rPr lang="es-MX" dirty="0" smtClean="0"/>
              <a:t>.</a:t>
            </a:r>
          </a:p>
          <a:p>
            <a:endParaRPr lang="es-MX" dirty="0"/>
          </a:p>
          <a:p>
            <a:r>
              <a:rPr lang="es-MX" u="sng" dirty="0"/>
              <a:t>Context</a:t>
            </a:r>
            <a:r>
              <a:rPr lang="es-MX" dirty="0"/>
              <a:t>: Representa el contexto que envuelve al lenguaje. Puede contener información específica aplicable a todas las </a:t>
            </a:r>
            <a:r>
              <a:rPr lang="es-MX" dirty="0" smtClean="0"/>
              <a:t>expresiones.</a:t>
            </a:r>
            <a:endParaRPr lang="es-MX" dirty="0"/>
          </a:p>
          <a:p>
            <a:endParaRPr lang="es-MX" dirty="0"/>
          </a:p>
          <a:p>
            <a:r>
              <a:rPr lang="es-MX" u="sng" dirty="0"/>
              <a:t>Client</a:t>
            </a:r>
            <a:r>
              <a:rPr lang="es-MX" dirty="0"/>
              <a:t>: </a:t>
            </a:r>
            <a:r>
              <a:rPr lang="es-MX" dirty="0" smtClean="0"/>
              <a:t>Construye un árbol sintáctico abstracto que representa una sentencia particular en el lenguaje que la </a:t>
            </a:r>
            <a:r>
              <a:rPr lang="es-MX" dirty="0" err="1" smtClean="0"/>
              <a:t>gramatica</a:t>
            </a:r>
            <a:r>
              <a:rPr lang="es-MX" dirty="0" smtClean="0"/>
              <a:t> define.</a:t>
            </a:r>
            <a:endParaRPr lang="es-AR" dirty="0"/>
          </a:p>
        </p:txBody>
      </p:sp>
    </p:spTree>
    <p:extLst>
      <p:ext uri="{BB962C8B-B14F-4D97-AF65-F5344CB8AC3E}">
        <p14:creationId xmlns:p14="http://schemas.microsoft.com/office/powerpoint/2010/main" val="3467620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AR" dirty="0" smtClean="0"/>
              <a:t>Ventajas e inconvenientes</a:t>
            </a:r>
            <a:endParaRPr lang="es-AR" dirty="0"/>
          </a:p>
        </p:txBody>
      </p:sp>
      <p:sp>
        <p:nvSpPr>
          <p:cNvPr id="6" name="CuadroTexto 5"/>
          <p:cNvSpPr txBox="1"/>
          <p:nvPr/>
        </p:nvSpPr>
        <p:spPr>
          <a:xfrm>
            <a:off x="520505" y="3010486"/>
            <a:ext cx="8060787" cy="1754326"/>
          </a:xfrm>
          <a:prstGeom prst="rect">
            <a:avLst/>
          </a:prstGeom>
          <a:noFill/>
        </p:spPr>
        <p:txBody>
          <a:bodyPr wrap="square" rtlCol="0">
            <a:spAutoFit/>
          </a:bodyPr>
          <a:lstStyle/>
          <a:p>
            <a:pPr marL="285750" indent="-285750">
              <a:buFont typeface="Arial" panose="020B0604020202020204" pitchFamily="34" charset="0"/>
              <a:buChar char="•"/>
            </a:pPr>
            <a:r>
              <a:rPr lang="es-MX" dirty="0"/>
              <a:t>Se puede cambiar de forma cómoda el intérprete para reflejar los cambios en la </a:t>
            </a:r>
            <a:r>
              <a:rPr lang="es-MX" dirty="0" smtClean="0"/>
              <a:t>gramática.</a:t>
            </a:r>
          </a:p>
          <a:p>
            <a:pPr marL="285750" indent="-285750">
              <a:buFont typeface="Arial" panose="020B0604020202020204" pitchFamily="34" charset="0"/>
              <a:buChar char="•"/>
            </a:pPr>
            <a:r>
              <a:rPr lang="es-MX" dirty="0"/>
              <a:t>L</a:t>
            </a:r>
            <a:r>
              <a:rPr lang="es-MX" dirty="0" smtClean="0"/>
              <a:t>as </a:t>
            </a:r>
            <a:r>
              <a:rPr lang="es-MX" dirty="0"/>
              <a:t>expresiones son reutilizables para otros </a:t>
            </a:r>
            <a:r>
              <a:rPr lang="es-MX" dirty="0" smtClean="0"/>
              <a:t>fines.</a:t>
            </a:r>
          </a:p>
          <a:p>
            <a:pPr marL="285750" indent="-285750">
              <a:buFont typeface="Arial" panose="020B0604020202020204" pitchFamily="34" charset="0"/>
              <a:buChar char="•"/>
            </a:pPr>
            <a:r>
              <a:rPr lang="es-MX" dirty="0"/>
              <a:t>Se pueden añadir métodos a la interfaz para ampliar la funcionalidad de las expresiones</a:t>
            </a:r>
            <a:r>
              <a:rPr lang="es-MX" dirty="0" smtClean="0"/>
              <a:t>.</a:t>
            </a:r>
          </a:p>
          <a:p>
            <a:pPr marL="285750" indent="-285750">
              <a:buFont typeface="Arial" panose="020B0604020202020204" pitchFamily="34" charset="0"/>
              <a:buChar char="•"/>
            </a:pPr>
            <a:endParaRPr lang="es-AR" dirty="0"/>
          </a:p>
        </p:txBody>
      </p:sp>
      <p:sp>
        <p:nvSpPr>
          <p:cNvPr id="7" name="CuadroTexto 6"/>
          <p:cNvSpPr txBox="1"/>
          <p:nvPr/>
        </p:nvSpPr>
        <p:spPr>
          <a:xfrm>
            <a:off x="520505" y="5008098"/>
            <a:ext cx="8060787" cy="1200329"/>
          </a:xfrm>
          <a:prstGeom prst="rect">
            <a:avLst/>
          </a:prstGeom>
          <a:noFill/>
        </p:spPr>
        <p:txBody>
          <a:bodyPr wrap="square" rtlCol="0">
            <a:spAutoFit/>
          </a:bodyPr>
          <a:lstStyle/>
          <a:p>
            <a:pPr marL="285750" indent="-285750">
              <a:buFont typeface="Arial" panose="020B0604020202020204" pitchFamily="34" charset="0"/>
              <a:buChar char="•"/>
            </a:pPr>
            <a:r>
              <a:rPr lang="es-AR" dirty="0" smtClean="0"/>
              <a:t>Este patrón es utilizado para lenguajes donde la gramática no es compleja.</a:t>
            </a:r>
          </a:p>
          <a:p>
            <a:pPr marL="285750" indent="-285750">
              <a:buFont typeface="Arial" panose="020B0604020202020204" pitchFamily="34" charset="0"/>
              <a:buChar char="•"/>
            </a:pPr>
            <a:r>
              <a:rPr lang="es-AR" dirty="0" smtClean="0"/>
              <a:t>No se utiliza este patrón cuando la eficiencia sea un factor fundamental.</a:t>
            </a:r>
            <a:endParaRPr lang="es-AR" dirty="0"/>
          </a:p>
        </p:txBody>
      </p:sp>
    </p:spTree>
    <p:extLst>
      <p:ext uri="{BB962C8B-B14F-4D97-AF65-F5344CB8AC3E}">
        <p14:creationId xmlns:p14="http://schemas.microsoft.com/office/powerpoint/2010/main" val="2233148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Ejemplo</a:t>
            </a:r>
            <a:endParaRPr lang="es-AR" dirty="0"/>
          </a:p>
        </p:txBody>
      </p:sp>
      <p:sp>
        <p:nvSpPr>
          <p:cNvPr id="3" name="CuadroTexto 2"/>
          <p:cNvSpPr txBox="1"/>
          <p:nvPr/>
        </p:nvSpPr>
        <p:spPr>
          <a:xfrm>
            <a:off x="295421" y="2976294"/>
            <a:ext cx="7357403" cy="1200329"/>
          </a:xfrm>
          <a:prstGeom prst="rect">
            <a:avLst/>
          </a:prstGeom>
          <a:noFill/>
        </p:spPr>
        <p:txBody>
          <a:bodyPr wrap="square" rtlCol="0">
            <a:spAutoFit/>
          </a:bodyPr>
          <a:lstStyle/>
          <a:p>
            <a:r>
              <a:rPr lang="es-AR" dirty="0" smtClean="0"/>
              <a:t>Para el ejemplo se utilizaron los números romanos, donde el Interpreter es el encargado de interpretar los números mediante unas reglas matemáticas y convertirlo en un numero en escala decimal.</a:t>
            </a:r>
            <a:endParaRPr lang="es-AR" dirty="0"/>
          </a:p>
        </p:txBody>
      </p:sp>
      <p:sp>
        <p:nvSpPr>
          <p:cNvPr id="5" name="CuadroTexto 4"/>
          <p:cNvSpPr txBox="1"/>
          <p:nvPr/>
        </p:nvSpPr>
        <p:spPr>
          <a:xfrm>
            <a:off x="4432300" y="4176623"/>
            <a:ext cx="7759700" cy="646331"/>
          </a:xfrm>
          <a:prstGeom prst="rect">
            <a:avLst/>
          </a:prstGeom>
          <a:noFill/>
        </p:spPr>
        <p:txBody>
          <a:bodyPr wrap="square" rtlCol="0">
            <a:spAutoFit/>
          </a:bodyPr>
          <a:lstStyle/>
          <a:p>
            <a:r>
              <a:rPr lang="es-MX" dirty="0" smtClean="0"/>
              <a:t>Se realizo una clase Contexto que posee 2 atributos, expresión y valor.</a:t>
            </a:r>
            <a:endParaRPr lang="es-AR" dirty="0"/>
          </a:p>
        </p:txBody>
      </p:sp>
      <p:sp>
        <p:nvSpPr>
          <p:cNvPr id="6" name="CuadroTexto 5"/>
          <p:cNvSpPr txBox="1"/>
          <p:nvPr/>
        </p:nvSpPr>
        <p:spPr>
          <a:xfrm>
            <a:off x="4432300" y="5053786"/>
            <a:ext cx="7157720" cy="646331"/>
          </a:xfrm>
          <a:prstGeom prst="rect">
            <a:avLst/>
          </a:prstGeom>
          <a:noFill/>
        </p:spPr>
        <p:txBody>
          <a:bodyPr wrap="square" rtlCol="0">
            <a:spAutoFit/>
          </a:bodyPr>
          <a:lstStyle/>
          <a:p>
            <a:r>
              <a:rPr lang="es-MX" dirty="0" smtClean="0"/>
              <a:t>Una clase abstracta Expresión, que contiene un método Interpretar el cual se encarga de realizar las operaciones.</a:t>
            </a:r>
            <a:endParaRPr lang="es-AR" dirty="0"/>
          </a:p>
        </p:txBody>
      </p:sp>
      <p:sp>
        <p:nvSpPr>
          <p:cNvPr id="7" name="CuadroTexto 6"/>
          <p:cNvSpPr txBox="1"/>
          <p:nvPr/>
        </p:nvSpPr>
        <p:spPr>
          <a:xfrm>
            <a:off x="4432300" y="6023283"/>
            <a:ext cx="7157720" cy="369332"/>
          </a:xfrm>
          <a:prstGeom prst="rect">
            <a:avLst/>
          </a:prstGeom>
          <a:noFill/>
        </p:spPr>
        <p:txBody>
          <a:bodyPr wrap="square" rtlCol="0">
            <a:spAutoFit/>
          </a:bodyPr>
          <a:lstStyle/>
          <a:p>
            <a:r>
              <a:rPr lang="es-MX" dirty="0" smtClean="0"/>
              <a:t>Y una clase Expresiones la cual hereda de Expresión.</a:t>
            </a:r>
            <a:endParaRPr lang="es-AR" dirty="0"/>
          </a:p>
        </p:txBody>
      </p:sp>
    </p:spTree>
    <p:extLst>
      <p:ext uri="{BB962C8B-B14F-4D97-AF65-F5344CB8AC3E}">
        <p14:creationId xmlns:p14="http://schemas.microsoft.com/office/powerpoint/2010/main" val="1500534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554</TotalTime>
  <Words>392</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Century Gothic</vt:lpstr>
      <vt:lpstr>Georgia</vt:lpstr>
      <vt:lpstr>Wingdings 2</vt:lpstr>
      <vt:lpstr>Citable</vt:lpstr>
      <vt:lpstr>Patrón de diseño Interpreter</vt:lpstr>
      <vt:lpstr>Patrón de diseño Interprete(Interpreter Design Pattern)</vt:lpstr>
      <vt:lpstr>Objetivo</vt:lpstr>
      <vt:lpstr>Problema</vt:lpstr>
      <vt:lpstr>Diagrama de clases del patrón:</vt:lpstr>
      <vt:lpstr>Ventajas e inconvenientes</vt:lpstr>
      <vt:lpstr>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dc:title>
  <dc:creator>Juan Billasante</dc:creator>
  <cp:lastModifiedBy>Juan Billasante</cp:lastModifiedBy>
  <cp:revision>18</cp:revision>
  <dcterms:created xsi:type="dcterms:W3CDTF">2020-03-31T23:52:59Z</dcterms:created>
  <dcterms:modified xsi:type="dcterms:W3CDTF">2020-04-02T00:51:27Z</dcterms:modified>
</cp:coreProperties>
</file>